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2" r:id="rId3"/>
    <p:sldMasterId id="2147483664" r:id="rId4"/>
    <p:sldMasterId id="2147483666" r:id="rId5"/>
  </p:sldMasterIdLst>
  <p:notesMasterIdLst>
    <p:notesMasterId r:id="rId23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2" r:id="rId31"/>
    <p:sldId id="283" r:id="rId32"/>
    <p:sldId id="284" r:id="rId33"/>
    <p:sldId id="285" r:id="rId34"/>
    <p:sldId id="286" r:id="rId35"/>
    <p:sldId id="287" r:id="rId36"/>
    <p:sldId id="288" r:id="rId37"/>
    <p:sldId id="289" r:id="rId38"/>
    <p:sldId id="494" r:id="rId39"/>
    <p:sldId id="290" r:id="rId40"/>
    <p:sldId id="495" r:id="rId41"/>
    <p:sldId id="291" r:id="rId42"/>
    <p:sldId id="496" r:id="rId43"/>
    <p:sldId id="292" r:id="rId44"/>
    <p:sldId id="497" r:id="rId45"/>
    <p:sldId id="293" r:id="rId46"/>
    <p:sldId id="498"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1" r:id="rId64"/>
    <p:sldId id="312" r:id="rId65"/>
    <p:sldId id="313" r:id="rId66"/>
    <p:sldId id="314" r:id="rId67"/>
    <p:sldId id="315" r:id="rId68"/>
    <p:sldId id="316" r:id="rId69"/>
    <p:sldId id="317" r:id="rId70"/>
    <p:sldId id="500" r:id="rId71"/>
    <p:sldId id="318" r:id="rId72"/>
    <p:sldId id="319" r:id="rId73"/>
    <p:sldId id="320" r:id="rId74"/>
    <p:sldId id="321" r:id="rId75"/>
    <p:sldId id="493"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5" r:id="rId89"/>
    <p:sldId id="336" r:id="rId90"/>
    <p:sldId id="337" r:id="rId91"/>
    <p:sldId id="339" r:id="rId92"/>
    <p:sldId id="340" r:id="rId93"/>
    <p:sldId id="341" r:id="rId94"/>
    <p:sldId id="342" r:id="rId95"/>
    <p:sldId id="343" r:id="rId96"/>
    <p:sldId id="345" r:id="rId97"/>
    <p:sldId id="347" r:id="rId98"/>
    <p:sldId id="348"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9" r:id="rId126"/>
    <p:sldId id="380" r:id="rId127"/>
    <p:sldId id="381" r:id="rId128"/>
    <p:sldId id="382" r:id="rId129"/>
    <p:sldId id="383" r:id="rId130"/>
    <p:sldId id="384" r:id="rId131"/>
    <p:sldId id="385" r:id="rId132"/>
    <p:sldId id="386" r:id="rId133"/>
    <p:sldId id="387" r:id="rId134"/>
    <p:sldId id="388" r:id="rId135"/>
    <p:sldId id="389" r:id="rId136"/>
    <p:sldId id="391" r:id="rId137"/>
    <p:sldId id="390" r:id="rId138"/>
    <p:sldId id="392" r:id="rId139"/>
    <p:sldId id="393" r:id="rId140"/>
    <p:sldId id="394" r:id="rId141"/>
    <p:sldId id="395" r:id="rId142"/>
    <p:sldId id="396" r:id="rId143"/>
    <p:sldId id="501"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33" r:id="rId181"/>
    <p:sldId id="434" r:id="rId182"/>
    <p:sldId id="435" r:id="rId183"/>
    <p:sldId id="436" r:id="rId184"/>
    <p:sldId id="437" r:id="rId185"/>
    <p:sldId id="438" r:id="rId186"/>
    <p:sldId id="439" r:id="rId187"/>
    <p:sldId id="440" r:id="rId188"/>
    <p:sldId id="441" r:id="rId189"/>
    <p:sldId id="442" r:id="rId190"/>
    <p:sldId id="443" r:id="rId191"/>
    <p:sldId id="444" r:id="rId192"/>
    <p:sldId id="445" r:id="rId193"/>
    <p:sldId id="446" r:id="rId194"/>
    <p:sldId id="447" r:id="rId195"/>
    <p:sldId id="448" r:id="rId196"/>
    <p:sldId id="449" r:id="rId197"/>
    <p:sldId id="450" r:id="rId198"/>
    <p:sldId id="451" r:id="rId199"/>
    <p:sldId id="452" r:id="rId200"/>
    <p:sldId id="453" r:id="rId201"/>
    <p:sldId id="454" r:id="rId202"/>
    <p:sldId id="455" r:id="rId203"/>
    <p:sldId id="499" r:id="rId204"/>
    <p:sldId id="456" r:id="rId205"/>
    <p:sldId id="457" r:id="rId206"/>
    <p:sldId id="458" r:id="rId207"/>
    <p:sldId id="459" r:id="rId208"/>
    <p:sldId id="460" r:id="rId209"/>
    <p:sldId id="461" r:id="rId210"/>
    <p:sldId id="462" r:id="rId211"/>
    <p:sldId id="463" r:id="rId212"/>
    <p:sldId id="464" r:id="rId213"/>
    <p:sldId id="465" r:id="rId214"/>
    <p:sldId id="466" r:id="rId215"/>
    <p:sldId id="467" r:id="rId216"/>
    <p:sldId id="468" r:id="rId217"/>
    <p:sldId id="469" r:id="rId218"/>
    <p:sldId id="470" r:id="rId219"/>
    <p:sldId id="472" r:id="rId220"/>
    <p:sldId id="473" r:id="rId221"/>
    <p:sldId id="474" r:id="rId222"/>
    <p:sldId id="475" r:id="rId223"/>
    <p:sldId id="476" r:id="rId224"/>
    <p:sldId id="477" r:id="rId225"/>
    <p:sldId id="478" r:id="rId226"/>
    <p:sldId id="479" r:id="rId227"/>
    <p:sldId id="480" r:id="rId228"/>
    <p:sldId id="481" r:id="rId229"/>
    <p:sldId id="482" r:id="rId230"/>
    <p:sldId id="483" r:id="rId231"/>
    <p:sldId id="484" r:id="rId232"/>
    <p:sldId id="486" r:id="rId233"/>
    <p:sldId id="487" r:id="rId234"/>
    <p:sldId id="490" r:id="rId235"/>
    <p:sldId id="491" r:id="rId236"/>
    <p:sldId id="492" r:id="rId237"/>
  </p:sldIdLst>
  <p:sldSz cx="12192000" cy="6858000"/>
  <p:notesSz cx="6858000" cy="9144000"/>
  <p:embeddedFontLst>
    <p:embeddedFont>
      <p:font typeface="Roboto" panose="020B0604020202020204" charset="0"/>
      <p:regular r:id="rId239"/>
      <p:bold r:id="rId240"/>
      <p:italic r:id="rId241"/>
      <p:boldItalic r:id="rId242"/>
    </p:embeddedFont>
    <p:embeddedFont>
      <p:font typeface="Roboto Slab" panose="020B0604020202020204" charset="0"/>
      <p:regular r:id="rId243"/>
      <p:bold r:id="rId244"/>
    </p:embeddedFont>
    <p:embeddedFont>
      <p:font typeface="Calibri" panose="020F0502020204030204" pitchFamily="34" charset="0"/>
      <p:regular r:id="rId245"/>
      <p:bold r:id="rId246"/>
      <p:italic r:id="rId247"/>
      <p:boldItalic r:id="rId248"/>
    </p:embeddedFont>
    <p:embeddedFont>
      <p:font typeface="Century Gothic" panose="020B0502020202020204" pitchFamily="34" charset="0"/>
      <p:regular r:id="rId249"/>
      <p:bold r:id="rId250"/>
      <p:italic r:id="rId251"/>
      <p:boldItalic r:id="rId252"/>
    </p:embeddedFont>
    <p:embeddedFont>
      <p:font typeface="Verdana" panose="020B0604030504040204" pitchFamily="34" charset="0"/>
      <p:regular r:id="rId253"/>
      <p:bold r:id="rId254"/>
      <p:italic r:id="rId255"/>
      <p:boldItalic r:id="rId2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2" roundtripDataSignature="AMtx7mgiQCUwMnW/omzmRXFZZbGP5hXy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C2C2F5-9490-42FB-9657-07BF1647C574}">
  <a:tblStyle styleId="{0EC2C2F5-9490-42FB-9657-07BF1647C57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63" Type="http://schemas.openxmlformats.org/officeDocument/2006/relationships/slide" Target="slides/slide58.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font" Target="fonts/font9.fntdata"/><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font" Target="fonts/font10.fntdata"/><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notesMaster" Target="notesMasters/notesMaster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font" Target="fonts/font11.fntdata"/><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font" Target="fonts/font1.fntdata"/><Relationship Id="rId250" Type="http://schemas.openxmlformats.org/officeDocument/2006/relationships/font" Target="fonts/font12.fntdata"/><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240" Type="http://schemas.openxmlformats.org/officeDocument/2006/relationships/font" Target="fonts/font2.fntdata"/><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8" Type="http://schemas.openxmlformats.org/officeDocument/2006/relationships/slide" Target="slides/slide3.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219" Type="http://schemas.openxmlformats.org/officeDocument/2006/relationships/slide" Target="slides/slide214.xml"/><Relationship Id="rId230" Type="http://schemas.openxmlformats.org/officeDocument/2006/relationships/slide" Target="slides/slide225.xml"/><Relationship Id="rId251" Type="http://schemas.openxmlformats.org/officeDocument/2006/relationships/font" Target="fonts/font13.fntdata"/><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95" Type="http://schemas.openxmlformats.org/officeDocument/2006/relationships/slide" Target="slides/slide190.xml"/><Relationship Id="rId209" Type="http://schemas.openxmlformats.org/officeDocument/2006/relationships/slide" Target="slides/slide204.xml"/><Relationship Id="rId220" Type="http://schemas.openxmlformats.org/officeDocument/2006/relationships/slide" Target="slides/slide215.xml"/><Relationship Id="rId241" Type="http://schemas.openxmlformats.org/officeDocument/2006/relationships/font" Target="fonts/font3.fntdata"/><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262" Type="http://customschemas.google.com/relationships/presentationmetadata" Target="metadata"/><Relationship Id="rId78" Type="http://schemas.openxmlformats.org/officeDocument/2006/relationships/slide" Target="slides/slide73.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64" Type="http://schemas.openxmlformats.org/officeDocument/2006/relationships/slide" Target="slides/slide159.xml"/><Relationship Id="rId185" Type="http://schemas.openxmlformats.org/officeDocument/2006/relationships/slide" Target="slides/slide180.xml"/><Relationship Id="rId9" Type="http://schemas.openxmlformats.org/officeDocument/2006/relationships/slide" Target="slides/slide4.xml"/><Relationship Id="rId210" Type="http://schemas.openxmlformats.org/officeDocument/2006/relationships/slide" Target="slides/slide205.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font" Target="fonts/font14.fntdata"/><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font" Target="fonts/font4.fntdata"/><Relationship Id="rId263" Type="http://schemas.openxmlformats.org/officeDocument/2006/relationships/presProps" Target="presProps.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font" Target="fonts/font15.fntdata"/><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font" Target="fonts/font5.fntdata"/><Relationship Id="rId264" Type="http://schemas.openxmlformats.org/officeDocument/2006/relationships/viewProps" Target="viewProps.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font" Target="fonts/font16.fntdata"/><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font" Target="fonts/font6.fntdata"/><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theme" Target="theme/theme1.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slideMaster" Target="slideMasters/slideMaster2.xml"/><Relationship Id="rId29" Type="http://schemas.openxmlformats.org/officeDocument/2006/relationships/slide" Target="slides/slide24.xml"/><Relationship Id="rId255" Type="http://schemas.openxmlformats.org/officeDocument/2006/relationships/font" Target="fonts/font17.fntdata"/><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19" Type="http://schemas.openxmlformats.org/officeDocument/2006/relationships/slide" Target="slides/slide14.xml"/><Relationship Id="rId224" Type="http://schemas.openxmlformats.org/officeDocument/2006/relationships/slide" Target="slides/slide219.xml"/><Relationship Id="rId245" Type="http://schemas.openxmlformats.org/officeDocument/2006/relationships/font" Target="fonts/font7.fntdata"/><Relationship Id="rId266" Type="http://schemas.openxmlformats.org/officeDocument/2006/relationships/tableStyles" Target="tableStyles.xml"/><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189" Type="http://schemas.openxmlformats.org/officeDocument/2006/relationships/slide" Target="slides/slide184.xml"/><Relationship Id="rId3" Type="http://schemas.openxmlformats.org/officeDocument/2006/relationships/slideMaster" Target="slideMasters/slideMaster3.xml"/><Relationship Id="rId214" Type="http://schemas.openxmlformats.org/officeDocument/2006/relationships/slide" Target="slides/slide209.xml"/><Relationship Id="rId235" Type="http://schemas.openxmlformats.org/officeDocument/2006/relationships/slide" Target="slides/slide230.xml"/><Relationship Id="rId256" Type="http://schemas.openxmlformats.org/officeDocument/2006/relationships/font" Target="fonts/font18.fntdata"/><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179" Type="http://schemas.openxmlformats.org/officeDocument/2006/relationships/slide" Target="slides/slide174.xml"/><Relationship Id="rId190" Type="http://schemas.openxmlformats.org/officeDocument/2006/relationships/slide" Target="slides/slide185.xml"/><Relationship Id="rId204" Type="http://schemas.openxmlformats.org/officeDocument/2006/relationships/slide" Target="slides/slide199.xml"/><Relationship Id="rId225" Type="http://schemas.openxmlformats.org/officeDocument/2006/relationships/slide" Target="slides/slide220.xml"/><Relationship Id="rId246" Type="http://schemas.openxmlformats.org/officeDocument/2006/relationships/font" Target="fonts/font8.fntdata"/><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94" Type="http://schemas.openxmlformats.org/officeDocument/2006/relationships/slide" Target="slides/slide89.xml"/><Relationship Id="rId148" Type="http://schemas.openxmlformats.org/officeDocument/2006/relationships/slide" Target="slides/slide143.xml"/><Relationship Id="rId169" Type="http://schemas.openxmlformats.org/officeDocument/2006/relationships/slide" Target="slides/slide164.xml"/><Relationship Id="rId4" Type="http://schemas.openxmlformats.org/officeDocument/2006/relationships/slideMaster" Target="slideMasters/slideMaster4.xml"/><Relationship Id="rId180" Type="http://schemas.openxmlformats.org/officeDocument/2006/relationships/slide" Target="slides/slide175.xml"/><Relationship Id="rId215" Type="http://schemas.openxmlformats.org/officeDocument/2006/relationships/slide" Target="slides/slide210.xml"/><Relationship Id="rId236" Type="http://schemas.openxmlformats.org/officeDocument/2006/relationships/slide" Target="slides/slide231.xml"/><Relationship Id="rId42" Type="http://schemas.openxmlformats.org/officeDocument/2006/relationships/slide" Target="slides/slide37.xml"/><Relationship Id="rId84" Type="http://schemas.openxmlformats.org/officeDocument/2006/relationships/slide" Target="slides/slide79.xml"/><Relationship Id="rId138"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0D519-94C7-45EA-982A-9C0062276E18}" type="doc">
      <dgm:prSet loTypeId="urn:microsoft.com/office/officeart/2005/8/layout/hList1" loCatId="list" qsTypeId="urn:microsoft.com/office/officeart/2005/8/quickstyle/simple3" qsCatId="simple" csTypeId="urn:microsoft.com/office/officeart/2005/8/colors/colorful1" csCatId="colorful" phldr="1"/>
      <dgm:spPr/>
    </dgm:pt>
    <dgm:pt modelId="{3A6B8944-CB1E-4FB8-8633-B15E9E29D279}">
      <dgm:prSet phldrT="[Tekst]"/>
      <dgm:spPr/>
      <dgm:t>
        <a:bodyPr/>
        <a:lstStyle/>
        <a:p>
          <a:r>
            <a:rPr lang="pl-PL" dirty="0">
              <a:effectLst/>
              <a:latin typeface="Calibri" panose="020F0502020204030204" pitchFamily="34" charset="0"/>
              <a:ea typeface="Calibri" panose="020F0502020204030204" pitchFamily="34" charset="0"/>
              <a:cs typeface="Times New Roman" panose="02020603050405020304" pitchFamily="18" charset="0"/>
            </a:rPr>
            <a:t>Czynniki wewnętrzne (błędy osobiste)</a:t>
          </a:r>
          <a:endParaRPr lang="pl-PL" dirty="0"/>
        </a:p>
      </dgm:t>
    </dgm:pt>
    <dgm:pt modelId="{3F90160F-0D7A-4F08-8F99-F712B1B7EB73}" type="parTrans" cxnId="{A821991C-0017-45B3-A5D4-2CA5DAC7893B}">
      <dgm:prSet/>
      <dgm:spPr/>
      <dgm:t>
        <a:bodyPr/>
        <a:lstStyle/>
        <a:p>
          <a:endParaRPr lang="pl-PL"/>
        </a:p>
      </dgm:t>
    </dgm:pt>
    <dgm:pt modelId="{E11C75A0-6138-4363-B185-9BDAA1F0567B}" type="sibTrans" cxnId="{A821991C-0017-45B3-A5D4-2CA5DAC7893B}">
      <dgm:prSet/>
      <dgm:spPr/>
      <dgm:t>
        <a:bodyPr/>
        <a:lstStyle/>
        <a:p>
          <a:endParaRPr lang="pl-PL"/>
        </a:p>
      </dgm:t>
    </dgm:pt>
    <dgm:pt modelId="{08BE5E73-42D9-455A-B8C4-52BBD76CABCD}">
      <dgm:prSet phldrT="[Tekst]"/>
      <dgm:spPr/>
      <dgm:t>
        <a:bodyPr/>
        <a:lstStyle/>
        <a:p>
          <a:r>
            <a:rPr lang="pl-PL" dirty="0">
              <a:effectLst/>
              <a:latin typeface="Calibri" panose="020F0502020204030204" pitchFamily="34" charset="0"/>
              <a:ea typeface="Calibri" panose="020F0502020204030204" pitchFamily="34" charset="0"/>
              <a:cs typeface="Times New Roman" panose="02020603050405020304" pitchFamily="18" charset="0"/>
            </a:rPr>
            <a:t>Czynniki zewnętrzne</a:t>
          </a:r>
          <a:endParaRPr lang="pl-PL" dirty="0"/>
        </a:p>
      </dgm:t>
    </dgm:pt>
    <dgm:pt modelId="{5B9C86C8-5245-423E-BD98-50202790EF6E}" type="parTrans" cxnId="{D664BFE0-708B-4A51-96D4-8470E9CCFE05}">
      <dgm:prSet/>
      <dgm:spPr/>
      <dgm:t>
        <a:bodyPr/>
        <a:lstStyle/>
        <a:p>
          <a:endParaRPr lang="pl-PL"/>
        </a:p>
      </dgm:t>
    </dgm:pt>
    <dgm:pt modelId="{611014A9-17B9-47FE-9DE0-B9260A2F4992}" type="sibTrans" cxnId="{D664BFE0-708B-4A51-96D4-8470E9CCFE05}">
      <dgm:prSet/>
      <dgm:spPr/>
      <dgm:t>
        <a:bodyPr/>
        <a:lstStyle/>
        <a:p>
          <a:endParaRPr lang="pl-PL"/>
        </a:p>
      </dgm:t>
    </dgm:pt>
    <dgm:pt modelId="{A64620C0-F302-4D24-A95F-683EE63F89D9}">
      <dgm:prSet phldrT="[Tekst]" custT="1"/>
      <dgm:spPr/>
      <dgm: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odnoszą </a:t>
          </a:r>
          <a:r>
            <a:rPr lang="pl-PL" sz="1800" kern="1200" dirty="0">
              <a:effectLst/>
              <a:latin typeface="Calibri" panose="020F0502020204030204" pitchFamily="34" charset="0"/>
              <a:ea typeface="Calibri" panose="020F0502020204030204" pitchFamily="34" charset="0"/>
              <a:cs typeface="Times New Roman" panose="02020603050405020304" pitchFamily="18" charset="0"/>
            </a:rPr>
            <a:t>się one do rzeczy, które są poza naszą </a:t>
          </a: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kontrolą,</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F8FC197B-6BC4-4EE8-8F76-86270E646210}" type="parTrans" cxnId="{255D346D-392B-4B76-83E5-F59604E1D244}">
      <dgm:prSet/>
      <dgm:spPr/>
      <dgm:t>
        <a:bodyPr/>
        <a:lstStyle/>
        <a:p>
          <a:endParaRPr lang="pl-PL"/>
        </a:p>
      </dgm:t>
    </dgm:pt>
    <dgm:pt modelId="{61C9EB07-81D8-4CB5-AB1B-B0FE0962238B}" type="sibTrans" cxnId="{255D346D-392B-4B76-83E5-F59604E1D244}">
      <dgm:prSet/>
      <dgm:spPr/>
      <dgm:t>
        <a:bodyPr/>
        <a:lstStyle/>
        <a:p>
          <a:endParaRPr lang="pl-PL"/>
        </a:p>
      </dgm:t>
    </dgm:pt>
    <dgm:pt modelId="{814F7E9F-B9DD-457E-90E0-024DB4F3F45D}">
      <dgm:prSet phldrT="[Tekst]" custT="1"/>
      <dgm:spPr/>
      <dgm:t>
        <a:bodyPr/>
        <a:lstStyle/>
        <a:p>
          <a:pPr>
            <a:buSzPts val="1000"/>
            <a:buFont typeface="Symbol" panose="05050102010706020507" pitchFamily="18" charset="2"/>
            <a:buNone/>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wynikają z indywidualnych niedyspozycji psychicznych lub fizycznych jednostki,</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DD37F0A3-EBED-45F6-9073-97BA06BD8880}" type="parTrans" cxnId="{83E3CF0E-4AC1-49E1-BC17-96CECEB20246}">
      <dgm:prSet/>
      <dgm:spPr/>
      <dgm:t>
        <a:bodyPr/>
        <a:lstStyle/>
        <a:p>
          <a:endParaRPr lang="pl-PL"/>
        </a:p>
      </dgm:t>
    </dgm:pt>
    <dgm:pt modelId="{2F21F038-03AE-44C7-B8FB-950B414558EF}" type="sibTrans" cxnId="{83E3CF0E-4AC1-49E1-BC17-96CECEB20246}">
      <dgm:prSet/>
      <dgm:spPr/>
      <dgm:t>
        <a:bodyPr/>
        <a:lstStyle/>
        <a:p>
          <a:endParaRPr lang="pl-PL"/>
        </a:p>
      </dgm:t>
    </dgm:pt>
    <dgm:pt modelId="{E7EB2AB8-677C-4531-B4C2-4EDF8900E211}">
      <dgm:prSet custT="1"/>
      <dgm:spPr/>
      <dgm: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pl-PL" alt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zewnętrzne czynniki, nie wynikające z naszego stanu psychicznego czy fizycznego,</a:t>
          </a:r>
          <a:endParaRPr lang="pl-PL" alt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7CCE639E-A0B9-4D18-A242-8635C99E9E20}" type="parTrans" cxnId="{2A1C9382-721C-4866-BE20-C192BF0C62BF}">
      <dgm:prSet/>
      <dgm:spPr/>
      <dgm:t>
        <a:bodyPr/>
        <a:lstStyle/>
        <a:p>
          <a:endParaRPr lang="pl-PL"/>
        </a:p>
      </dgm:t>
    </dgm:pt>
    <dgm:pt modelId="{599FF562-251A-45C0-982F-7D077D4133F8}" type="sibTrans" cxnId="{2A1C9382-721C-4866-BE20-C192BF0C62BF}">
      <dgm:prSet/>
      <dgm:spPr/>
      <dgm:t>
        <a:bodyPr/>
        <a:lstStyle/>
        <a:p>
          <a:endParaRPr lang="pl-PL"/>
        </a:p>
      </dgm:t>
    </dgm:pt>
    <dgm:pt modelId="{6A894940-1A71-4D64-A16A-7E2204B17776}">
      <dgm:prSet custT="1"/>
      <dgm:spPr/>
      <dgm:t>
        <a:bodyPr/>
        <a:lstStyle/>
        <a:p>
          <a:pPr marL="0" lvl="0" indent="0" algn="ctr" defTabSz="1111250">
            <a:lnSpc>
              <a:spcPct val="90000"/>
            </a:lnSpc>
            <a:spcBef>
              <a:spcPct val="0"/>
            </a:spcBef>
            <a:spcAft>
              <a:spcPct val="35000"/>
            </a:spcAft>
            <a:buNone/>
          </a:pPr>
          <a:r>
            <a:rPr lang="pl-PL" sz="2500" kern="1200" dirty="0">
              <a:effectLst/>
              <a:latin typeface="Calibri" panose="020F0502020204030204" pitchFamily="34" charset="0"/>
              <a:ea typeface="Calibri" panose="020F0502020204030204" pitchFamily="34" charset="0"/>
              <a:cs typeface="Times New Roman" panose="02020603050405020304" pitchFamily="18" charset="0"/>
            </a:rPr>
            <a:t>Efekty dążenia</a:t>
          </a:r>
        </a:p>
      </dgm:t>
    </dgm:pt>
    <dgm:pt modelId="{8BA6DA40-4D1B-4BCA-9CDF-962D81E3893E}" type="parTrans" cxnId="{C4A57E9D-B49D-4C0A-8F4C-E259ACDC1549}">
      <dgm:prSet/>
      <dgm:spPr/>
      <dgm:t>
        <a:bodyPr/>
        <a:lstStyle/>
        <a:p>
          <a:endParaRPr lang="pl-PL"/>
        </a:p>
      </dgm:t>
    </dgm:pt>
    <dgm:pt modelId="{6D798189-5B01-43E1-8F5C-9DC4307A6005}" type="sibTrans" cxnId="{C4A57E9D-B49D-4C0A-8F4C-E259ACDC1549}">
      <dgm:prSet/>
      <dgm:spPr/>
      <dgm:t>
        <a:bodyPr/>
        <a:lstStyle/>
        <a:p>
          <a:endParaRPr lang="pl-PL"/>
        </a:p>
      </dgm:t>
    </dgm:pt>
    <dgm:pt modelId="{35EAD83B-D1AB-4D45-B508-810A1D6BD12D}">
      <dgm:prSet custT="1"/>
      <dgm:spPr/>
      <dgm: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są </a:t>
          </a:r>
          <a:r>
            <a:rPr lang="pl-PL" sz="1800" kern="1200" dirty="0">
              <a:effectLst/>
              <a:latin typeface="Calibri" panose="020F0502020204030204" pitchFamily="34" charset="0"/>
              <a:ea typeface="Calibri" panose="020F0502020204030204" pitchFamily="34" charset="0"/>
              <a:cs typeface="Times New Roman" panose="02020603050405020304" pitchFamily="18" charset="0"/>
            </a:rPr>
            <a:t>to </a:t>
          </a: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porażki wynikające z powodu udoskonaleń,</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53C0E2EE-0ECD-499C-A46C-643527AE3546}" type="parTrans" cxnId="{44B7E6FC-FD7D-4A11-A477-32C03D6DF0B4}">
      <dgm:prSet/>
      <dgm:spPr/>
      <dgm:t>
        <a:bodyPr/>
        <a:lstStyle/>
        <a:p>
          <a:endParaRPr lang="pl-PL"/>
        </a:p>
      </dgm:t>
    </dgm:pt>
    <dgm:pt modelId="{E9FFE3B3-028D-4FA9-BE0A-1230F7703A62}" type="sibTrans" cxnId="{44B7E6FC-FD7D-4A11-A477-32C03D6DF0B4}">
      <dgm:prSet/>
      <dgm:spPr/>
      <dgm:t>
        <a:bodyPr/>
        <a:lstStyle/>
        <a:p>
          <a:endParaRPr lang="pl-PL"/>
        </a:p>
      </dgm:t>
    </dgm:pt>
    <dgm:pt modelId="{A137BD41-5536-4A3B-B42B-528BFCFE58BC}">
      <dgm:prSet phldrT="[Tekst]" custT="1"/>
      <dgm:spPr/>
      <dgm:t>
        <a:bodyPr/>
        <a:lstStyle/>
        <a:p>
          <a:pPr>
            <a:buSzPts val="1000"/>
            <a:buFont typeface="Symbol" panose="05050102010706020507" pitchFamily="18" charset="2"/>
            <a:buChar char=""/>
          </a:pP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CDC7F64B-76FD-4CA0-8C9F-B0585D66DC72}" type="parTrans" cxnId="{A37664BE-850B-4BEB-92EE-CE769AED42BD}">
      <dgm:prSet/>
      <dgm:spPr/>
      <dgm:t>
        <a:bodyPr/>
        <a:lstStyle/>
        <a:p>
          <a:endParaRPr lang="pl-PL"/>
        </a:p>
      </dgm:t>
    </dgm:pt>
    <dgm:pt modelId="{A5489E8A-FF30-4987-A4A6-1AAC1932AF27}" type="sibTrans" cxnId="{A37664BE-850B-4BEB-92EE-CE769AED42BD}">
      <dgm:prSet/>
      <dgm:spPr/>
      <dgm:t>
        <a:bodyPr/>
        <a:lstStyle/>
        <a:p>
          <a:endParaRPr lang="pl-PL"/>
        </a:p>
      </dgm:t>
    </dgm:pt>
    <dgm:pt modelId="{52080D02-A491-4D7A-B954-DD703BA97C9C}">
      <dgm:prSet phldrT="[Tekst]" custT="1"/>
      <dgm:spPr/>
      <dgm:t>
        <a:bodyPr/>
        <a:lstStyle/>
        <a:p>
          <a:pPr>
            <a:buSzPts val="1000"/>
            <a:buFont typeface="Symbol" panose="05050102010706020507" pitchFamily="18" charset="2"/>
            <a:buNone/>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nie mamy na nie wpływu,</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40BA8D1-DFA3-4712-9DC2-CC977ECF2A83}" type="parTrans" cxnId="{A9F80B29-676F-4603-8544-40A29010EBF1}">
      <dgm:prSet/>
      <dgm:spPr/>
      <dgm:t>
        <a:bodyPr/>
        <a:lstStyle/>
        <a:p>
          <a:endParaRPr lang="pl-PL"/>
        </a:p>
      </dgm:t>
    </dgm:pt>
    <dgm:pt modelId="{341530B8-0BB6-4743-9A52-69B3506BBF2C}" type="sibTrans" cxnId="{A9F80B29-676F-4603-8544-40A29010EBF1}">
      <dgm:prSet/>
      <dgm:spPr/>
      <dgm:t>
        <a:bodyPr/>
        <a:lstStyle/>
        <a:p>
          <a:endParaRPr lang="pl-PL"/>
        </a:p>
      </dgm:t>
    </dgm:pt>
    <dgm:pt modelId="{38678EBD-0BD2-4CBB-AC99-1E7C0FEC7D6C}">
      <dgm:prSet phldrT="[Tekst]" custT="1"/>
      <dgm:spPr/>
      <dgm:t>
        <a:bodyPr/>
        <a:lstStyle/>
        <a:p>
          <a:pPr>
            <a:buSzPts val="1000"/>
            <a:buFont typeface="Symbol" panose="05050102010706020507" pitchFamily="18" charset="2"/>
            <a:buNone/>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wymagają od nas modyfikacji działań i celów.</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B34B1BD1-C38B-4422-A2CB-AC46E879CAB7}" type="parTrans" cxnId="{EE841514-3137-4510-93F9-FE6C08C47F8C}">
      <dgm:prSet/>
      <dgm:spPr/>
      <dgm:t>
        <a:bodyPr/>
        <a:lstStyle/>
        <a:p>
          <a:endParaRPr lang="pl-PL"/>
        </a:p>
      </dgm:t>
    </dgm:pt>
    <dgm:pt modelId="{663ADBDD-1148-446F-A400-D13DC2802DD6}" type="sibTrans" cxnId="{EE841514-3137-4510-93F9-FE6C08C47F8C}">
      <dgm:prSet/>
      <dgm:spPr/>
      <dgm:t>
        <a:bodyPr/>
        <a:lstStyle/>
        <a:p>
          <a:endParaRPr lang="pl-PL"/>
        </a:p>
      </dgm:t>
    </dgm:pt>
    <dgm:pt modelId="{9B8CFA2C-70D0-4C00-84FE-8E2616B7489A}">
      <dgm:prSet custT="1"/>
      <dgm:spPr/>
      <dgm: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pl-PL" alt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wymagają ciągłej kontroli narzędzi, na których pracujemy,</a:t>
          </a:r>
          <a:endParaRPr lang="pl-PL" alt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C7EFC807-99BF-4013-B47F-335829C24D32}" type="parTrans" cxnId="{4BB5BFB5-F48C-44B5-B75B-2358822F4F1C}">
      <dgm:prSet/>
      <dgm:spPr/>
      <dgm:t>
        <a:bodyPr/>
        <a:lstStyle/>
        <a:p>
          <a:endParaRPr lang="pl-PL"/>
        </a:p>
      </dgm:t>
    </dgm:pt>
    <dgm:pt modelId="{D166E12B-F714-48CC-B089-2688C0761101}" type="sibTrans" cxnId="{4BB5BFB5-F48C-44B5-B75B-2358822F4F1C}">
      <dgm:prSet/>
      <dgm:spPr/>
      <dgm:t>
        <a:bodyPr/>
        <a:lstStyle/>
        <a:p>
          <a:endParaRPr lang="pl-PL"/>
        </a:p>
      </dgm:t>
    </dgm:pt>
    <dgm:pt modelId="{978AD32D-A3D7-4C77-A479-7474FC3CECC4}">
      <dgm:prSet custT="1"/>
      <dgm:spPr/>
      <dgm: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pl-PL" alt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wymagają przygotowania alternatywnego planu działania.</a:t>
          </a:r>
          <a:endParaRPr lang="pl-PL" alt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DEF02545-093C-4003-8BE6-2B15195C562C}" type="parTrans" cxnId="{76885EF5-8EDE-4FB5-948F-82BFC954D9DF}">
      <dgm:prSet/>
      <dgm:spPr/>
      <dgm:t>
        <a:bodyPr/>
        <a:lstStyle/>
        <a:p>
          <a:endParaRPr lang="pl-PL"/>
        </a:p>
      </dgm:t>
    </dgm:pt>
    <dgm:pt modelId="{5B39AF2D-9F81-4268-BDAD-0D2BEA6576A1}" type="sibTrans" cxnId="{76885EF5-8EDE-4FB5-948F-82BFC954D9DF}">
      <dgm:prSet/>
      <dgm:spPr/>
      <dgm:t>
        <a:bodyPr/>
        <a:lstStyle/>
        <a:p>
          <a:endParaRPr lang="pl-PL"/>
        </a:p>
      </dgm:t>
    </dgm:pt>
    <dgm:pt modelId="{985B369D-6F9E-4254-83B2-AF094EC28BB7}">
      <dgm:prSet custT="1"/>
      <dgm:spPr/>
      <dgm: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próba zrobienia czegoś nowego,</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D94C3B4B-ECA8-42DC-84BD-A39C99641810}" type="parTrans" cxnId="{5DA32B90-8A60-472E-8053-1E6A0FC54C76}">
      <dgm:prSet/>
      <dgm:spPr/>
      <dgm:t>
        <a:bodyPr/>
        <a:lstStyle/>
        <a:p>
          <a:endParaRPr lang="pl-PL"/>
        </a:p>
      </dgm:t>
    </dgm:pt>
    <dgm:pt modelId="{25FFBF4E-1C7B-47C4-B99E-AE524516B802}" type="sibTrans" cxnId="{5DA32B90-8A60-472E-8053-1E6A0FC54C76}">
      <dgm:prSet/>
      <dgm:spPr/>
      <dgm:t>
        <a:bodyPr/>
        <a:lstStyle/>
        <a:p>
          <a:endParaRPr lang="pl-PL"/>
        </a:p>
      </dgm:t>
    </dgm:pt>
    <dgm:pt modelId="{5E6BFE7F-BBE3-497E-84DE-6798933C195E}">
      <dgm:prSet custT="1"/>
      <dgm:spPr/>
      <dgm: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niepowodzenia wynikające z przesuwania granic swoich możliwości.</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405A1152-61D5-4465-AD3E-5329BF5569C1}" type="parTrans" cxnId="{C2277D16-A8CE-4D0F-8FF8-41BEC0ADC8A2}">
      <dgm:prSet/>
      <dgm:spPr/>
      <dgm:t>
        <a:bodyPr/>
        <a:lstStyle/>
        <a:p>
          <a:endParaRPr lang="pl-PL"/>
        </a:p>
      </dgm:t>
    </dgm:pt>
    <dgm:pt modelId="{7A7D34E7-D8D8-43B4-9AA3-309B4DD15CED}" type="sibTrans" cxnId="{C2277D16-A8CE-4D0F-8FF8-41BEC0ADC8A2}">
      <dgm:prSet/>
      <dgm:spPr/>
      <dgm:t>
        <a:bodyPr/>
        <a:lstStyle/>
        <a:p>
          <a:endParaRPr lang="pl-PL"/>
        </a:p>
      </dgm:t>
    </dgm:pt>
    <dgm:pt modelId="{EE145FAD-3DC9-42A0-9B22-1107D625DCCE}" type="pres">
      <dgm:prSet presAssocID="{C340D519-94C7-45EA-982A-9C0062276E18}" presName="Name0" presStyleCnt="0">
        <dgm:presLayoutVars>
          <dgm:dir/>
          <dgm:animLvl val="lvl"/>
          <dgm:resizeHandles val="exact"/>
        </dgm:presLayoutVars>
      </dgm:prSet>
      <dgm:spPr/>
    </dgm:pt>
    <dgm:pt modelId="{B42A3581-0482-40CC-A4B7-AF1ADE0C4D47}" type="pres">
      <dgm:prSet presAssocID="{3A6B8944-CB1E-4FB8-8633-B15E9E29D279}" presName="composite" presStyleCnt="0"/>
      <dgm:spPr/>
    </dgm:pt>
    <dgm:pt modelId="{B66E9F3A-8D41-4D81-A4BD-919A715AE5EE}" type="pres">
      <dgm:prSet presAssocID="{3A6B8944-CB1E-4FB8-8633-B15E9E29D279}" presName="parTx" presStyleLbl="alignNode1" presStyleIdx="0" presStyleCnt="3">
        <dgm:presLayoutVars>
          <dgm:chMax val="0"/>
          <dgm:chPref val="0"/>
          <dgm:bulletEnabled val="1"/>
        </dgm:presLayoutVars>
      </dgm:prSet>
      <dgm:spPr/>
      <dgm:t>
        <a:bodyPr/>
        <a:lstStyle/>
        <a:p>
          <a:endParaRPr lang="pl-PL"/>
        </a:p>
      </dgm:t>
    </dgm:pt>
    <dgm:pt modelId="{FAD32BE0-FFE6-4A7F-8CE3-86286B8B9EAC}" type="pres">
      <dgm:prSet presAssocID="{3A6B8944-CB1E-4FB8-8633-B15E9E29D279}" presName="desTx" presStyleLbl="alignAccFollowNode1" presStyleIdx="0" presStyleCnt="3">
        <dgm:presLayoutVars>
          <dgm:bulletEnabled val="1"/>
        </dgm:presLayoutVars>
      </dgm:prSet>
      <dgm:spPr/>
      <dgm:t>
        <a:bodyPr/>
        <a:lstStyle/>
        <a:p>
          <a:endParaRPr lang="pl-PL"/>
        </a:p>
      </dgm:t>
    </dgm:pt>
    <dgm:pt modelId="{3F82CF33-5859-409C-9222-EE1830184C5F}" type="pres">
      <dgm:prSet presAssocID="{E11C75A0-6138-4363-B185-9BDAA1F0567B}" presName="space" presStyleCnt="0"/>
      <dgm:spPr/>
    </dgm:pt>
    <dgm:pt modelId="{52BD12E2-5C6C-4F1E-A6CC-308E83401FDE}" type="pres">
      <dgm:prSet presAssocID="{08BE5E73-42D9-455A-B8C4-52BBD76CABCD}" presName="composite" presStyleCnt="0"/>
      <dgm:spPr/>
    </dgm:pt>
    <dgm:pt modelId="{4827D0FC-E6ED-43F1-9CA0-99D433F9A83F}" type="pres">
      <dgm:prSet presAssocID="{08BE5E73-42D9-455A-B8C4-52BBD76CABCD}" presName="parTx" presStyleLbl="alignNode1" presStyleIdx="1" presStyleCnt="3">
        <dgm:presLayoutVars>
          <dgm:chMax val="0"/>
          <dgm:chPref val="0"/>
          <dgm:bulletEnabled val="1"/>
        </dgm:presLayoutVars>
      </dgm:prSet>
      <dgm:spPr/>
      <dgm:t>
        <a:bodyPr/>
        <a:lstStyle/>
        <a:p>
          <a:endParaRPr lang="pl-PL"/>
        </a:p>
      </dgm:t>
    </dgm:pt>
    <dgm:pt modelId="{1EFFC4B5-5022-4DC2-A93C-3F0E4CAE666E}" type="pres">
      <dgm:prSet presAssocID="{08BE5E73-42D9-455A-B8C4-52BBD76CABCD}" presName="desTx" presStyleLbl="alignAccFollowNode1" presStyleIdx="1" presStyleCnt="3">
        <dgm:presLayoutVars>
          <dgm:bulletEnabled val="1"/>
        </dgm:presLayoutVars>
      </dgm:prSet>
      <dgm:spPr/>
      <dgm:t>
        <a:bodyPr/>
        <a:lstStyle/>
        <a:p>
          <a:endParaRPr lang="pl-PL"/>
        </a:p>
      </dgm:t>
    </dgm:pt>
    <dgm:pt modelId="{958CC53A-69F9-4943-85DA-B8D3B1729000}" type="pres">
      <dgm:prSet presAssocID="{611014A9-17B9-47FE-9DE0-B9260A2F4992}" presName="space" presStyleCnt="0"/>
      <dgm:spPr/>
    </dgm:pt>
    <dgm:pt modelId="{58FB771C-5524-4B68-ABA4-ADA7B791C682}" type="pres">
      <dgm:prSet presAssocID="{6A894940-1A71-4D64-A16A-7E2204B17776}" presName="composite" presStyleCnt="0"/>
      <dgm:spPr/>
    </dgm:pt>
    <dgm:pt modelId="{93CEDAAA-FACA-4375-A481-EFD231AABA9E}" type="pres">
      <dgm:prSet presAssocID="{6A894940-1A71-4D64-A16A-7E2204B17776}" presName="parTx" presStyleLbl="alignNode1" presStyleIdx="2" presStyleCnt="3">
        <dgm:presLayoutVars>
          <dgm:chMax val="0"/>
          <dgm:chPref val="0"/>
          <dgm:bulletEnabled val="1"/>
        </dgm:presLayoutVars>
      </dgm:prSet>
      <dgm:spPr/>
      <dgm:t>
        <a:bodyPr/>
        <a:lstStyle/>
        <a:p>
          <a:endParaRPr lang="pl-PL"/>
        </a:p>
      </dgm:t>
    </dgm:pt>
    <dgm:pt modelId="{A722D54D-9A29-4087-8C0F-2D1847C808CC}" type="pres">
      <dgm:prSet presAssocID="{6A894940-1A71-4D64-A16A-7E2204B17776}" presName="desTx" presStyleLbl="alignAccFollowNode1" presStyleIdx="2" presStyleCnt="3" custLinFactNeighborX="103" custLinFactNeighborY="405">
        <dgm:presLayoutVars>
          <dgm:bulletEnabled val="1"/>
        </dgm:presLayoutVars>
      </dgm:prSet>
      <dgm:spPr/>
      <dgm:t>
        <a:bodyPr/>
        <a:lstStyle/>
        <a:p>
          <a:endParaRPr lang="pl-PL"/>
        </a:p>
      </dgm:t>
    </dgm:pt>
  </dgm:ptLst>
  <dgm:cxnLst>
    <dgm:cxn modelId="{14CAE068-0733-4DF5-AD7D-E1A94352397D}" type="presOf" srcId="{3A6B8944-CB1E-4FB8-8633-B15E9E29D279}" destId="{B66E9F3A-8D41-4D81-A4BD-919A715AE5EE}" srcOrd="0" destOrd="0" presId="urn:microsoft.com/office/officeart/2005/8/layout/hList1"/>
    <dgm:cxn modelId="{EE841514-3137-4510-93F9-FE6C08C47F8C}" srcId="{3A6B8944-CB1E-4FB8-8633-B15E9E29D279}" destId="{38678EBD-0BD2-4CBB-AC99-1E7C0FEC7D6C}" srcOrd="2" destOrd="0" parTransId="{B34B1BD1-C38B-4422-A2CB-AC46E879CAB7}" sibTransId="{663ADBDD-1148-446F-A400-D13DC2802DD6}"/>
    <dgm:cxn modelId="{44B7E6FC-FD7D-4A11-A477-32C03D6DF0B4}" srcId="{6A894940-1A71-4D64-A16A-7E2204B17776}" destId="{35EAD83B-D1AB-4D45-B508-810A1D6BD12D}" srcOrd="0" destOrd="0" parTransId="{53C0E2EE-0ECD-499C-A46C-643527AE3546}" sibTransId="{E9FFE3B3-028D-4FA9-BE0A-1230F7703A62}"/>
    <dgm:cxn modelId="{4BB5BFB5-F48C-44B5-B75B-2358822F4F1C}" srcId="{A64620C0-F302-4D24-A95F-683EE63F89D9}" destId="{9B8CFA2C-70D0-4C00-84FE-8E2616B7489A}" srcOrd="1" destOrd="0" parTransId="{C7EFC807-99BF-4013-B47F-335829C24D32}" sibTransId="{D166E12B-F714-48CC-B089-2688C0761101}"/>
    <dgm:cxn modelId="{C2277D16-A8CE-4D0F-8FF8-41BEC0ADC8A2}" srcId="{6A894940-1A71-4D64-A16A-7E2204B17776}" destId="{5E6BFE7F-BBE3-497E-84DE-6798933C195E}" srcOrd="2" destOrd="0" parTransId="{405A1152-61D5-4465-AD3E-5329BF5569C1}" sibTransId="{7A7D34E7-D8D8-43B4-9AA3-309B4DD15CED}"/>
    <dgm:cxn modelId="{9CCD8CA1-F7F7-446F-8C17-043A7E0184E3}" type="presOf" srcId="{9B8CFA2C-70D0-4C00-84FE-8E2616B7489A}" destId="{1EFFC4B5-5022-4DC2-A93C-3F0E4CAE666E}" srcOrd="0" destOrd="2" presId="urn:microsoft.com/office/officeart/2005/8/layout/hList1"/>
    <dgm:cxn modelId="{83E3CF0E-4AC1-49E1-BC17-96CECEB20246}" srcId="{3A6B8944-CB1E-4FB8-8633-B15E9E29D279}" destId="{814F7E9F-B9DD-457E-90E0-024DB4F3F45D}" srcOrd="0" destOrd="0" parTransId="{DD37F0A3-EBED-45F6-9073-97BA06BD8880}" sibTransId="{2F21F038-03AE-44C7-B8FB-950B414558EF}"/>
    <dgm:cxn modelId="{255D346D-392B-4B76-83E5-F59604E1D244}" srcId="{08BE5E73-42D9-455A-B8C4-52BBD76CABCD}" destId="{A64620C0-F302-4D24-A95F-683EE63F89D9}" srcOrd="0" destOrd="0" parTransId="{F8FC197B-6BC4-4EE8-8F76-86270E646210}" sibTransId="{61C9EB07-81D8-4CB5-AB1B-B0FE0962238B}"/>
    <dgm:cxn modelId="{A9ACF75B-78B5-4B63-9B52-FDD7AAA05DDD}" type="presOf" srcId="{35EAD83B-D1AB-4D45-B508-810A1D6BD12D}" destId="{A722D54D-9A29-4087-8C0F-2D1847C808CC}" srcOrd="0" destOrd="0" presId="urn:microsoft.com/office/officeart/2005/8/layout/hList1"/>
    <dgm:cxn modelId="{5FE9E4BD-B6E1-4B63-A027-7DDBCBB4D7F3}" type="presOf" srcId="{E7EB2AB8-677C-4531-B4C2-4EDF8900E211}" destId="{1EFFC4B5-5022-4DC2-A93C-3F0E4CAE666E}" srcOrd="0" destOrd="1" presId="urn:microsoft.com/office/officeart/2005/8/layout/hList1"/>
    <dgm:cxn modelId="{1A8FD851-A12A-4191-8360-A7D13C84BCF5}" type="presOf" srcId="{985B369D-6F9E-4254-83B2-AF094EC28BB7}" destId="{A722D54D-9A29-4087-8C0F-2D1847C808CC}" srcOrd="0" destOrd="1" presId="urn:microsoft.com/office/officeart/2005/8/layout/hList1"/>
    <dgm:cxn modelId="{5154469C-4AA0-4572-B2F4-2B1351B524CC}" type="presOf" srcId="{6A894940-1A71-4D64-A16A-7E2204B17776}" destId="{93CEDAAA-FACA-4375-A481-EFD231AABA9E}" srcOrd="0" destOrd="0" presId="urn:microsoft.com/office/officeart/2005/8/layout/hList1"/>
    <dgm:cxn modelId="{F7692CB0-6432-48EB-AE7E-8E6A087826BC}" type="presOf" srcId="{38678EBD-0BD2-4CBB-AC99-1E7C0FEC7D6C}" destId="{FAD32BE0-FFE6-4A7F-8CE3-86286B8B9EAC}" srcOrd="0" destOrd="2" presId="urn:microsoft.com/office/officeart/2005/8/layout/hList1"/>
    <dgm:cxn modelId="{2A1C9382-721C-4866-BE20-C192BF0C62BF}" srcId="{A64620C0-F302-4D24-A95F-683EE63F89D9}" destId="{E7EB2AB8-677C-4531-B4C2-4EDF8900E211}" srcOrd="0" destOrd="0" parTransId="{7CCE639E-A0B9-4D18-A242-8635C99E9E20}" sibTransId="{599FF562-251A-45C0-982F-7D077D4133F8}"/>
    <dgm:cxn modelId="{A37664BE-850B-4BEB-92EE-CE769AED42BD}" srcId="{3A6B8944-CB1E-4FB8-8633-B15E9E29D279}" destId="{A137BD41-5536-4A3B-B42B-528BFCFE58BC}" srcOrd="3" destOrd="0" parTransId="{CDC7F64B-76FD-4CA0-8C9F-B0585D66DC72}" sibTransId="{A5489E8A-FF30-4987-A4A6-1AAC1932AF27}"/>
    <dgm:cxn modelId="{E8AC8810-1108-4CBE-90CD-E2F2DFBA7D72}" type="presOf" srcId="{978AD32D-A3D7-4C77-A479-7474FC3CECC4}" destId="{1EFFC4B5-5022-4DC2-A93C-3F0E4CAE666E}" srcOrd="0" destOrd="3" presId="urn:microsoft.com/office/officeart/2005/8/layout/hList1"/>
    <dgm:cxn modelId="{6CAC065D-B81E-4D0E-8CA8-D2578A115777}" type="presOf" srcId="{5E6BFE7F-BBE3-497E-84DE-6798933C195E}" destId="{A722D54D-9A29-4087-8C0F-2D1847C808CC}" srcOrd="0" destOrd="2" presId="urn:microsoft.com/office/officeart/2005/8/layout/hList1"/>
    <dgm:cxn modelId="{38D7A460-3D82-439C-8FA4-DA7E1C0ED3CB}" type="presOf" srcId="{A64620C0-F302-4D24-A95F-683EE63F89D9}" destId="{1EFFC4B5-5022-4DC2-A93C-3F0E4CAE666E}" srcOrd="0" destOrd="0" presId="urn:microsoft.com/office/officeart/2005/8/layout/hList1"/>
    <dgm:cxn modelId="{76885EF5-8EDE-4FB5-948F-82BFC954D9DF}" srcId="{A64620C0-F302-4D24-A95F-683EE63F89D9}" destId="{978AD32D-A3D7-4C77-A479-7474FC3CECC4}" srcOrd="2" destOrd="0" parTransId="{DEF02545-093C-4003-8BE6-2B15195C562C}" sibTransId="{5B39AF2D-9F81-4268-BDAD-0D2BEA6576A1}"/>
    <dgm:cxn modelId="{C4A57E9D-B49D-4C0A-8F4C-E259ACDC1549}" srcId="{C340D519-94C7-45EA-982A-9C0062276E18}" destId="{6A894940-1A71-4D64-A16A-7E2204B17776}" srcOrd="2" destOrd="0" parTransId="{8BA6DA40-4D1B-4BCA-9CDF-962D81E3893E}" sibTransId="{6D798189-5B01-43E1-8F5C-9DC4307A6005}"/>
    <dgm:cxn modelId="{969BB1AA-FDF4-4587-84E7-5A503FD4F54A}" type="presOf" srcId="{814F7E9F-B9DD-457E-90E0-024DB4F3F45D}" destId="{FAD32BE0-FFE6-4A7F-8CE3-86286B8B9EAC}" srcOrd="0" destOrd="0" presId="urn:microsoft.com/office/officeart/2005/8/layout/hList1"/>
    <dgm:cxn modelId="{80367BEE-0A6A-4E75-95DB-DD87C80F98F2}" type="presOf" srcId="{52080D02-A491-4D7A-B954-DD703BA97C9C}" destId="{FAD32BE0-FFE6-4A7F-8CE3-86286B8B9EAC}" srcOrd="0" destOrd="1" presId="urn:microsoft.com/office/officeart/2005/8/layout/hList1"/>
    <dgm:cxn modelId="{A821991C-0017-45B3-A5D4-2CA5DAC7893B}" srcId="{C340D519-94C7-45EA-982A-9C0062276E18}" destId="{3A6B8944-CB1E-4FB8-8633-B15E9E29D279}" srcOrd="0" destOrd="0" parTransId="{3F90160F-0D7A-4F08-8F99-F712B1B7EB73}" sibTransId="{E11C75A0-6138-4363-B185-9BDAA1F0567B}"/>
    <dgm:cxn modelId="{A9F80B29-676F-4603-8544-40A29010EBF1}" srcId="{3A6B8944-CB1E-4FB8-8633-B15E9E29D279}" destId="{52080D02-A491-4D7A-B954-DD703BA97C9C}" srcOrd="1" destOrd="0" parTransId="{240BA8D1-DFA3-4712-9DC2-CC977ECF2A83}" sibTransId="{341530B8-0BB6-4743-9A52-69B3506BBF2C}"/>
    <dgm:cxn modelId="{3D2B432E-C0CB-4FE5-969D-6C1E83777E73}" type="presOf" srcId="{A137BD41-5536-4A3B-B42B-528BFCFE58BC}" destId="{FAD32BE0-FFE6-4A7F-8CE3-86286B8B9EAC}" srcOrd="0" destOrd="3" presId="urn:microsoft.com/office/officeart/2005/8/layout/hList1"/>
    <dgm:cxn modelId="{D664BFE0-708B-4A51-96D4-8470E9CCFE05}" srcId="{C340D519-94C7-45EA-982A-9C0062276E18}" destId="{08BE5E73-42D9-455A-B8C4-52BBD76CABCD}" srcOrd="1" destOrd="0" parTransId="{5B9C86C8-5245-423E-BD98-50202790EF6E}" sibTransId="{611014A9-17B9-47FE-9DE0-B9260A2F4992}"/>
    <dgm:cxn modelId="{5DA32B90-8A60-472E-8053-1E6A0FC54C76}" srcId="{6A894940-1A71-4D64-A16A-7E2204B17776}" destId="{985B369D-6F9E-4254-83B2-AF094EC28BB7}" srcOrd="1" destOrd="0" parTransId="{D94C3B4B-ECA8-42DC-84BD-A39C99641810}" sibTransId="{25FFBF4E-1C7B-47C4-B99E-AE524516B802}"/>
    <dgm:cxn modelId="{6D1C8438-6E0F-4E8F-8B87-0FD4D892B1CE}" type="presOf" srcId="{C340D519-94C7-45EA-982A-9C0062276E18}" destId="{EE145FAD-3DC9-42A0-9B22-1107D625DCCE}" srcOrd="0" destOrd="0" presId="urn:microsoft.com/office/officeart/2005/8/layout/hList1"/>
    <dgm:cxn modelId="{3700E943-91AA-47B4-BBBB-5909AE151F1F}" type="presOf" srcId="{08BE5E73-42D9-455A-B8C4-52BBD76CABCD}" destId="{4827D0FC-E6ED-43F1-9CA0-99D433F9A83F}" srcOrd="0" destOrd="0" presId="urn:microsoft.com/office/officeart/2005/8/layout/hList1"/>
    <dgm:cxn modelId="{317EA594-CA50-47C8-94B1-806699298BC5}" type="presParOf" srcId="{EE145FAD-3DC9-42A0-9B22-1107D625DCCE}" destId="{B42A3581-0482-40CC-A4B7-AF1ADE0C4D47}" srcOrd="0" destOrd="0" presId="urn:microsoft.com/office/officeart/2005/8/layout/hList1"/>
    <dgm:cxn modelId="{4807B637-E62B-482C-81C5-E8A4F147EDEA}" type="presParOf" srcId="{B42A3581-0482-40CC-A4B7-AF1ADE0C4D47}" destId="{B66E9F3A-8D41-4D81-A4BD-919A715AE5EE}" srcOrd="0" destOrd="0" presId="urn:microsoft.com/office/officeart/2005/8/layout/hList1"/>
    <dgm:cxn modelId="{8C82208D-1A9B-4E92-BE2D-C21DF55A522C}" type="presParOf" srcId="{B42A3581-0482-40CC-A4B7-AF1ADE0C4D47}" destId="{FAD32BE0-FFE6-4A7F-8CE3-86286B8B9EAC}" srcOrd="1" destOrd="0" presId="urn:microsoft.com/office/officeart/2005/8/layout/hList1"/>
    <dgm:cxn modelId="{C50287E0-6043-4DDF-A899-56E3BB6941A7}" type="presParOf" srcId="{EE145FAD-3DC9-42A0-9B22-1107D625DCCE}" destId="{3F82CF33-5859-409C-9222-EE1830184C5F}" srcOrd="1" destOrd="0" presId="urn:microsoft.com/office/officeart/2005/8/layout/hList1"/>
    <dgm:cxn modelId="{FA0A8307-6789-4BA8-A8EA-1CD394AC4FB4}" type="presParOf" srcId="{EE145FAD-3DC9-42A0-9B22-1107D625DCCE}" destId="{52BD12E2-5C6C-4F1E-A6CC-308E83401FDE}" srcOrd="2" destOrd="0" presId="urn:microsoft.com/office/officeart/2005/8/layout/hList1"/>
    <dgm:cxn modelId="{40B05360-14F3-43E1-9F54-C67754A0993E}" type="presParOf" srcId="{52BD12E2-5C6C-4F1E-A6CC-308E83401FDE}" destId="{4827D0FC-E6ED-43F1-9CA0-99D433F9A83F}" srcOrd="0" destOrd="0" presId="urn:microsoft.com/office/officeart/2005/8/layout/hList1"/>
    <dgm:cxn modelId="{B1F94DE5-1D72-439A-8585-1FBB741989F3}" type="presParOf" srcId="{52BD12E2-5C6C-4F1E-A6CC-308E83401FDE}" destId="{1EFFC4B5-5022-4DC2-A93C-3F0E4CAE666E}" srcOrd="1" destOrd="0" presId="urn:microsoft.com/office/officeart/2005/8/layout/hList1"/>
    <dgm:cxn modelId="{965A3930-B6A1-4EBB-8814-8A8BF32B438B}" type="presParOf" srcId="{EE145FAD-3DC9-42A0-9B22-1107D625DCCE}" destId="{958CC53A-69F9-4943-85DA-B8D3B1729000}" srcOrd="3" destOrd="0" presId="urn:microsoft.com/office/officeart/2005/8/layout/hList1"/>
    <dgm:cxn modelId="{E9875182-514D-47CF-9F78-B1856675BEAB}" type="presParOf" srcId="{EE145FAD-3DC9-42A0-9B22-1107D625DCCE}" destId="{58FB771C-5524-4B68-ABA4-ADA7B791C682}" srcOrd="4" destOrd="0" presId="urn:microsoft.com/office/officeart/2005/8/layout/hList1"/>
    <dgm:cxn modelId="{AD1DBB56-77E7-4AFC-9823-AEA6FA4D7410}" type="presParOf" srcId="{58FB771C-5524-4B68-ABA4-ADA7B791C682}" destId="{93CEDAAA-FACA-4375-A481-EFD231AABA9E}" srcOrd="0" destOrd="0" presId="urn:microsoft.com/office/officeart/2005/8/layout/hList1"/>
    <dgm:cxn modelId="{089810BF-62F0-467E-B085-9A93D0FDDBE6}" type="presParOf" srcId="{58FB771C-5524-4B68-ABA4-ADA7B791C682}" destId="{A722D54D-9A29-4087-8C0F-2D1847C808CC}"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6F5BFE-1512-4652-B0F0-501C0802C11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2061418-CFB3-41CA-8030-08CD30AC7B5B}">
      <dgm:prSet/>
      <dgm:spPr/>
      <dgm:t>
        <a:bodyPr/>
        <a:lstStyle/>
        <a:p>
          <a:r>
            <a:rPr lang="pl-PL" dirty="0"/>
            <a:t>W jaki sposób sprawdzisz, czy Twój </a:t>
          </a:r>
          <a:r>
            <a:rPr lang="pl-PL" dirty="0" smtClean="0"/>
            <a:t>cel został </a:t>
          </a:r>
          <a:r>
            <a:rPr lang="pl-PL" dirty="0"/>
            <a:t>osiągnięty? </a:t>
          </a:r>
          <a:endParaRPr lang="en-US" dirty="0"/>
        </a:p>
      </dgm:t>
    </dgm:pt>
    <dgm:pt modelId="{9E17765C-0B81-4A66-BF00-38007A92B3D9}" type="parTrans" cxnId="{40C9B2A3-3D23-40EE-929B-1C8CCCB3CA4F}">
      <dgm:prSet/>
      <dgm:spPr/>
      <dgm:t>
        <a:bodyPr/>
        <a:lstStyle/>
        <a:p>
          <a:endParaRPr lang="en-US"/>
        </a:p>
      </dgm:t>
    </dgm:pt>
    <dgm:pt modelId="{42FB8FEC-F3BB-4800-BAC6-53B5C332272B}" type="sibTrans" cxnId="{40C9B2A3-3D23-40EE-929B-1C8CCCB3CA4F}">
      <dgm:prSet/>
      <dgm:spPr/>
      <dgm:t>
        <a:bodyPr/>
        <a:lstStyle/>
        <a:p>
          <a:endParaRPr lang="en-US"/>
        </a:p>
      </dgm:t>
    </dgm:pt>
    <dgm:pt modelId="{59A59E81-BC29-4497-8C75-CA7C52DE100B}">
      <dgm:prSet/>
      <dgm:spPr/>
      <dgm:t>
        <a:bodyPr/>
        <a:lstStyle/>
        <a:p>
          <a:r>
            <a:rPr lang="pl-PL" dirty="0"/>
            <a:t>Na tym etapie należy przyjąć jakieś wytyczne, które umożliwią nam kontrolowanie postępów.</a:t>
          </a:r>
          <a:endParaRPr lang="en-US" dirty="0"/>
        </a:p>
      </dgm:t>
    </dgm:pt>
    <dgm:pt modelId="{51C0243D-1009-4489-926C-794C647B3201}" type="parTrans" cxnId="{4BFF94B0-EC80-4A59-962E-DCCC2FD44C55}">
      <dgm:prSet/>
      <dgm:spPr/>
      <dgm:t>
        <a:bodyPr/>
        <a:lstStyle/>
        <a:p>
          <a:endParaRPr lang="en-US"/>
        </a:p>
      </dgm:t>
    </dgm:pt>
    <dgm:pt modelId="{E2935B13-65D6-49E1-BFAF-91A62BD82B8F}" type="sibTrans" cxnId="{4BFF94B0-EC80-4A59-962E-DCCC2FD44C55}">
      <dgm:prSet/>
      <dgm:spPr/>
      <dgm:t>
        <a:bodyPr/>
        <a:lstStyle/>
        <a:p>
          <a:endParaRPr lang="en-US"/>
        </a:p>
      </dgm:t>
    </dgm:pt>
    <dgm:pt modelId="{164F424A-AE0A-4F71-98F6-E57CE8DF212F}" type="pres">
      <dgm:prSet presAssocID="{A26F5BFE-1512-4652-B0F0-501C0802C114}" presName="linear" presStyleCnt="0">
        <dgm:presLayoutVars>
          <dgm:animLvl val="lvl"/>
          <dgm:resizeHandles val="exact"/>
        </dgm:presLayoutVars>
      </dgm:prSet>
      <dgm:spPr/>
      <dgm:t>
        <a:bodyPr/>
        <a:lstStyle/>
        <a:p>
          <a:endParaRPr lang="pl-PL"/>
        </a:p>
      </dgm:t>
    </dgm:pt>
    <dgm:pt modelId="{0A57DC40-C155-425E-B567-994320DFDE6A}" type="pres">
      <dgm:prSet presAssocID="{D2061418-CFB3-41CA-8030-08CD30AC7B5B}" presName="parentText" presStyleLbl="node1" presStyleIdx="0" presStyleCnt="2">
        <dgm:presLayoutVars>
          <dgm:chMax val="0"/>
          <dgm:bulletEnabled val="1"/>
        </dgm:presLayoutVars>
      </dgm:prSet>
      <dgm:spPr/>
      <dgm:t>
        <a:bodyPr/>
        <a:lstStyle/>
        <a:p>
          <a:endParaRPr lang="pl-PL"/>
        </a:p>
      </dgm:t>
    </dgm:pt>
    <dgm:pt modelId="{8E719388-EF8F-44C9-91DA-DBDB8C4ABA96}" type="pres">
      <dgm:prSet presAssocID="{42FB8FEC-F3BB-4800-BAC6-53B5C332272B}" presName="spacer" presStyleCnt="0"/>
      <dgm:spPr/>
    </dgm:pt>
    <dgm:pt modelId="{AA0CADE9-01DA-499D-B957-FC29E2D3A138}" type="pres">
      <dgm:prSet presAssocID="{59A59E81-BC29-4497-8C75-CA7C52DE100B}" presName="parentText" presStyleLbl="node1" presStyleIdx="1" presStyleCnt="2">
        <dgm:presLayoutVars>
          <dgm:chMax val="0"/>
          <dgm:bulletEnabled val="1"/>
        </dgm:presLayoutVars>
      </dgm:prSet>
      <dgm:spPr/>
      <dgm:t>
        <a:bodyPr/>
        <a:lstStyle/>
        <a:p>
          <a:endParaRPr lang="pl-PL"/>
        </a:p>
      </dgm:t>
    </dgm:pt>
  </dgm:ptLst>
  <dgm:cxnLst>
    <dgm:cxn modelId="{4BFF94B0-EC80-4A59-962E-DCCC2FD44C55}" srcId="{A26F5BFE-1512-4652-B0F0-501C0802C114}" destId="{59A59E81-BC29-4497-8C75-CA7C52DE100B}" srcOrd="1" destOrd="0" parTransId="{51C0243D-1009-4489-926C-794C647B3201}" sibTransId="{E2935B13-65D6-49E1-BFAF-91A62BD82B8F}"/>
    <dgm:cxn modelId="{02E8BC64-DE1F-4B3B-B095-C0863D700DCF}" type="presOf" srcId="{A26F5BFE-1512-4652-B0F0-501C0802C114}" destId="{164F424A-AE0A-4F71-98F6-E57CE8DF212F}" srcOrd="0" destOrd="0" presId="urn:microsoft.com/office/officeart/2005/8/layout/vList2"/>
    <dgm:cxn modelId="{40C9B2A3-3D23-40EE-929B-1C8CCCB3CA4F}" srcId="{A26F5BFE-1512-4652-B0F0-501C0802C114}" destId="{D2061418-CFB3-41CA-8030-08CD30AC7B5B}" srcOrd="0" destOrd="0" parTransId="{9E17765C-0B81-4A66-BF00-38007A92B3D9}" sibTransId="{42FB8FEC-F3BB-4800-BAC6-53B5C332272B}"/>
    <dgm:cxn modelId="{ADAF8CFD-766A-4687-BE25-A865B7D08844}" type="presOf" srcId="{59A59E81-BC29-4497-8C75-CA7C52DE100B}" destId="{AA0CADE9-01DA-499D-B957-FC29E2D3A138}" srcOrd="0" destOrd="0" presId="urn:microsoft.com/office/officeart/2005/8/layout/vList2"/>
    <dgm:cxn modelId="{318C5B37-F05B-414F-AF6E-AEB22734EA50}" type="presOf" srcId="{D2061418-CFB3-41CA-8030-08CD30AC7B5B}" destId="{0A57DC40-C155-425E-B567-994320DFDE6A}" srcOrd="0" destOrd="0" presId="urn:microsoft.com/office/officeart/2005/8/layout/vList2"/>
    <dgm:cxn modelId="{1A070CCD-F3F2-493D-8F38-26E077819CF0}" type="presParOf" srcId="{164F424A-AE0A-4F71-98F6-E57CE8DF212F}" destId="{0A57DC40-C155-425E-B567-994320DFDE6A}" srcOrd="0" destOrd="0" presId="urn:microsoft.com/office/officeart/2005/8/layout/vList2"/>
    <dgm:cxn modelId="{C1A68AA0-A8E7-48DA-940E-9F83F76EE62D}" type="presParOf" srcId="{164F424A-AE0A-4F71-98F6-E57CE8DF212F}" destId="{8E719388-EF8F-44C9-91DA-DBDB8C4ABA96}" srcOrd="1" destOrd="0" presId="urn:microsoft.com/office/officeart/2005/8/layout/vList2"/>
    <dgm:cxn modelId="{59C13993-51EF-475A-BC48-23CD25E60389}" type="presParOf" srcId="{164F424A-AE0A-4F71-98F6-E57CE8DF212F}" destId="{AA0CADE9-01DA-499D-B957-FC29E2D3A138}"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AEF498-3435-4882-A554-7C582EF8A73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A46A4EF-780B-41C5-A4D4-BF35F720F7EA}">
      <dgm:prSet/>
      <dgm:spPr/>
      <dgm:t>
        <a:bodyPr/>
        <a:lstStyle/>
        <a:p>
          <a:r>
            <a:rPr lang="pl-PL" dirty="0" smtClean="0"/>
            <a:t>Obrane przez Ciebie cele powinny mieć dla Ciebie sporą wartość, a ich osiągnięcie powinno przekładać się na poprawę obecnego stanu rzeczy.</a:t>
          </a:r>
          <a:endParaRPr lang="en-US" dirty="0"/>
        </a:p>
      </dgm:t>
    </dgm:pt>
    <dgm:pt modelId="{92023B88-FA0B-4EE1-A650-CFB597689CAE}" type="parTrans" cxnId="{91BACA76-7656-4B32-8C6A-BE58C2D9475B}">
      <dgm:prSet/>
      <dgm:spPr/>
      <dgm:t>
        <a:bodyPr/>
        <a:lstStyle/>
        <a:p>
          <a:endParaRPr lang="en-US"/>
        </a:p>
      </dgm:t>
    </dgm:pt>
    <dgm:pt modelId="{4BE97355-9C09-41D2-9417-A37E36395408}" type="sibTrans" cxnId="{91BACA76-7656-4B32-8C6A-BE58C2D9475B}">
      <dgm:prSet/>
      <dgm:spPr/>
      <dgm:t>
        <a:bodyPr/>
        <a:lstStyle/>
        <a:p>
          <a:endParaRPr lang="en-US"/>
        </a:p>
      </dgm:t>
    </dgm:pt>
    <dgm:pt modelId="{AA1D11F0-72CB-4084-91F5-2BDB1F668A19}">
      <dgm:prSet/>
      <dgm:spPr/>
      <dgm:t>
        <a:bodyPr/>
        <a:lstStyle/>
        <a:p>
          <a:r>
            <a:rPr lang="pl-PL" dirty="0" smtClean="0"/>
            <a:t>Zdarza się, że zrealizowanie celu wymaga czasu, czasem trwa to miesiąc, a czasem lata. Skoro jesteś nastawiony na pracę przez tak długi okres, to stawiaj sobie ambitne cele, aby utrzymać wysoki poziom motywacji</a:t>
          </a:r>
          <a:endParaRPr lang="en-US" dirty="0"/>
        </a:p>
      </dgm:t>
    </dgm:pt>
    <dgm:pt modelId="{54CE965B-22C3-4359-8929-EEFAB5C7760C}" type="parTrans" cxnId="{A71248CC-3DD4-47DF-8499-8E9CEE9ED5A4}">
      <dgm:prSet/>
      <dgm:spPr/>
      <dgm:t>
        <a:bodyPr/>
        <a:lstStyle/>
        <a:p>
          <a:endParaRPr lang="en-US"/>
        </a:p>
      </dgm:t>
    </dgm:pt>
    <dgm:pt modelId="{D911CD43-62B4-4129-B3A0-962AC42566AC}" type="sibTrans" cxnId="{A71248CC-3DD4-47DF-8499-8E9CEE9ED5A4}">
      <dgm:prSet/>
      <dgm:spPr/>
      <dgm:t>
        <a:bodyPr/>
        <a:lstStyle/>
        <a:p>
          <a:endParaRPr lang="en-US"/>
        </a:p>
      </dgm:t>
    </dgm:pt>
    <dgm:pt modelId="{E8D9C3F4-7B5F-4220-8836-39297CC84C56}" type="pres">
      <dgm:prSet presAssocID="{19AEF498-3435-4882-A554-7C582EF8A73A}" presName="linear" presStyleCnt="0">
        <dgm:presLayoutVars>
          <dgm:animLvl val="lvl"/>
          <dgm:resizeHandles val="exact"/>
        </dgm:presLayoutVars>
      </dgm:prSet>
      <dgm:spPr/>
      <dgm:t>
        <a:bodyPr/>
        <a:lstStyle/>
        <a:p>
          <a:endParaRPr lang="pl-PL"/>
        </a:p>
      </dgm:t>
    </dgm:pt>
    <dgm:pt modelId="{B951C1C4-8ED6-40FC-9999-90B64655FEC1}" type="pres">
      <dgm:prSet presAssocID="{9A46A4EF-780B-41C5-A4D4-BF35F720F7EA}" presName="parentText" presStyleLbl="node1" presStyleIdx="0" presStyleCnt="2">
        <dgm:presLayoutVars>
          <dgm:chMax val="0"/>
          <dgm:bulletEnabled val="1"/>
        </dgm:presLayoutVars>
      </dgm:prSet>
      <dgm:spPr/>
      <dgm:t>
        <a:bodyPr/>
        <a:lstStyle/>
        <a:p>
          <a:endParaRPr lang="pl-PL"/>
        </a:p>
      </dgm:t>
    </dgm:pt>
    <dgm:pt modelId="{B9F13086-6409-45EA-8E73-210CCB43F77A}" type="pres">
      <dgm:prSet presAssocID="{4BE97355-9C09-41D2-9417-A37E36395408}" presName="spacer" presStyleCnt="0"/>
      <dgm:spPr/>
    </dgm:pt>
    <dgm:pt modelId="{B4055B55-5922-4462-A448-BADC3C310480}" type="pres">
      <dgm:prSet presAssocID="{AA1D11F0-72CB-4084-91F5-2BDB1F668A19}" presName="parentText" presStyleLbl="node1" presStyleIdx="1" presStyleCnt="2">
        <dgm:presLayoutVars>
          <dgm:chMax val="0"/>
          <dgm:bulletEnabled val="1"/>
        </dgm:presLayoutVars>
      </dgm:prSet>
      <dgm:spPr/>
      <dgm:t>
        <a:bodyPr/>
        <a:lstStyle/>
        <a:p>
          <a:endParaRPr lang="pl-PL"/>
        </a:p>
      </dgm:t>
    </dgm:pt>
  </dgm:ptLst>
  <dgm:cxnLst>
    <dgm:cxn modelId="{0CB9C23D-42F6-48A6-9E81-14EE91BE3789}" type="presOf" srcId="{9A46A4EF-780B-41C5-A4D4-BF35F720F7EA}" destId="{B951C1C4-8ED6-40FC-9999-90B64655FEC1}" srcOrd="0" destOrd="0" presId="urn:microsoft.com/office/officeart/2005/8/layout/vList2"/>
    <dgm:cxn modelId="{91BACA76-7656-4B32-8C6A-BE58C2D9475B}" srcId="{19AEF498-3435-4882-A554-7C582EF8A73A}" destId="{9A46A4EF-780B-41C5-A4D4-BF35F720F7EA}" srcOrd="0" destOrd="0" parTransId="{92023B88-FA0B-4EE1-A650-CFB597689CAE}" sibTransId="{4BE97355-9C09-41D2-9417-A37E36395408}"/>
    <dgm:cxn modelId="{A71248CC-3DD4-47DF-8499-8E9CEE9ED5A4}" srcId="{19AEF498-3435-4882-A554-7C582EF8A73A}" destId="{AA1D11F0-72CB-4084-91F5-2BDB1F668A19}" srcOrd="1" destOrd="0" parTransId="{54CE965B-22C3-4359-8929-EEFAB5C7760C}" sibTransId="{D911CD43-62B4-4129-B3A0-962AC42566AC}"/>
    <dgm:cxn modelId="{202CB298-6C3F-4ABE-B7D5-FC01238647DA}" type="presOf" srcId="{19AEF498-3435-4882-A554-7C582EF8A73A}" destId="{E8D9C3F4-7B5F-4220-8836-39297CC84C56}" srcOrd="0" destOrd="0" presId="urn:microsoft.com/office/officeart/2005/8/layout/vList2"/>
    <dgm:cxn modelId="{31762B89-EFB7-45B0-AD21-67ABC28C9BF6}" type="presOf" srcId="{AA1D11F0-72CB-4084-91F5-2BDB1F668A19}" destId="{B4055B55-5922-4462-A448-BADC3C310480}" srcOrd="0" destOrd="0" presId="urn:microsoft.com/office/officeart/2005/8/layout/vList2"/>
    <dgm:cxn modelId="{8ED024C8-1E83-4A29-A5A3-5E776D7DEF3D}" type="presParOf" srcId="{E8D9C3F4-7B5F-4220-8836-39297CC84C56}" destId="{B951C1C4-8ED6-40FC-9999-90B64655FEC1}" srcOrd="0" destOrd="0" presId="urn:microsoft.com/office/officeart/2005/8/layout/vList2"/>
    <dgm:cxn modelId="{8F368AA7-1318-495E-9589-A86BD6CC940E}" type="presParOf" srcId="{E8D9C3F4-7B5F-4220-8836-39297CC84C56}" destId="{B9F13086-6409-45EA-8E73-210CCB43F77A}" srcOrd="1" destOrd="0" presId="urn:microsoft.com/office/officeart/2005/8/layout/vList2"/>
    <dgm:cxn modelId="{FF46A2E1-BFBF-4BAB-84FD-982F28C2436C}" type="presParOf" srcId="{E8D9C3F4-7B5F-4220-8836-39297CC84C56}" destId="{B4055B55-5922-4462-A448-BADC3C310480}"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4CFD86-CD9A-47F6-B5A5-383DE272E46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9124948-089A-4B64-8A15-A4A71A0A511E}">
      <dgm:prSet/>
      <dgm:spPr/>
      <dgm:t>
        <a:bodyPr/>
        <a:lstStyle/>
        <a:p>
          <a:r>
            <a:rPr lang="pl-PL" dirty="0" smtClean="0"/>
            <a:t>Każdy wyznaczony przez nas cel musi być realny do osiągnięcia. Należy zastanowić się nad swoimi zasobami (umiejętności, czas, wiedza itp.) i rozważyć czy są one wystarczające aby ten cel osiągnąć. </a:t>
          </a:r>
          <a:endParaRPr lang="en-US" dirty="0"/>
        </a:p>
      </dgm:t>
    </dgm:pt>
    <dgm:pt modelId="{B77E938B-F491-493C-8E31-0DFF30A51F30}" type="parTrans" cxnId="{5832BCF6-AF3B-4E61-9B52-34C4AB69B24A}">
      <dgm:prSet/>
      <dgm:spPr/>
      <dgm:t>
        <a:bodyPr/>
        <a:lstStyle/>
        <a:p>
          <a:endParaRPr lang="en-US"/>
        </a:p>
      </dgm:t>
    </dgm:pt>
    <dgm:pt modelId="{C2E39D29-87F7-4A99-B2CB-29D778A91D22}" type="sibTrans" cxnId="{5832BCF6-AF3B-4E61-9B52-34C4AB69B24A}">
      <dgm:prSet/>
      <dgm:spPr/>
      <dgm:t>
        <a:bodyPr/>
        <a:lstStyle/>
        <a:p>
          <a:endParaRPr lang="en-US"/>
        </a:p>
      </dgm:t>
    </dgm:pt>
    <dgm:pt modelId="{BCA252DD-3294-4732-A0EA-5D164B09B853}">
      <dgm:prSet/>
      <dgm:spPr/>
      <dgm:t>
        <a:bodyPr/>
        <a:lstStyle/>
        <a:p>
          <a:r>
            <a:rPr lang="pl-PL" dirty="0" smtClean="0"/>
            <a:t>Warto wypisać sobie wszystkie potencjalne przeszkody jakie mogą stanąć na naszej drodze i zastanowić się w jaki sposób można je pokonać.</a:t>
          </a:r>
          <a:endParaRPr lang="en-US" dirty="0"/>
        </a:p>
      </dgm:t>
    </dgm:pt>
    <dgm:pt modelId="{F78E95F0-B5B0-4C9C-A76D-372A4FB8AD2C}" type="parTrans" cxnId="{23A022D7-432D-459D-9997-D6AA33F98BD4}">
      <dgm:prSet/>
      <dgm:spPr/>
      <dgm:t>
        <a:bodyPr/>
        <a:lstStyle/>
        <a:p>
          <a:endParaRPr lang="en-US"/>
        </a:p>
      </dgm:t>
    </dgm:pt>
    <dgm:pt modelId="{E7C4D70A-3C72-48D4-8576-CD3796FC685F}" type="sibTrans" cxnId="{23A022D7-432D-459D-9997-D6AA33F98BD4}">
      <dgm:prSet/>
      <dgm:spPr/>
      <dgm:t>
        <a:bodyPr/>
        <a:lstStyle/>
        <a:p>
          <a:endParaRPr lang="en-US"/>
        </a:p>
      </dgm:t>
    </dgm:pt>
    <dgm:pt modelId="{1578EC51-A3A6-4244-A580-2618A45034E1}" type="pres">
      <dgm:prSet presAssocID="{E94CFD86-CD9A-47F6-B5A5-383DE272E46C}" presName="linear" presStyleCnt="0">
        <dgm:presLayoutVars>
          <dgm:animLvl val="lvl"/>
          <dgm:resizeHandles val="exact"/>
        </dgm:presLayoutVars>
      </dgm:prSet>
      <dgm:spPr/>
      <dgm:t>
        <a:bodyPr/>
        <a:lstStyle/>
        <a:p>
          <a:endParaRPr lang="pl-PL"/>
        </a:p>
      </dgm:t>
    </dgm:pt>
    <dgm:pt modelId="{99CF0B5B-7440-4C5F-A70D-E5B3B8448B01}" type="pres">
      <dgm:prSet presAssocID="{D9124948-089A-4B64-8A15-A4A71A0A511E}" presName="parentText" presStyleLbl="node1" presStyleIdx="0" presStyleCnt="2">
        <dgm:presLayoutVars>
          <dgm:chMax val="0"/>
          <dgm:bulletEnabled val="1"/>
        </dgm:presLayoutVars>
      </dgm:prSet>
      <dgm:spPr/>
      <dgm:t>
        <a:bodyPr/>
        <a:lstStyle/>
        <a:p>
          <a:endParaRPr lang="pl-PL"/>
        </a:p>
      </dgm:t>
    </dgm:pt>
    <dgm:pt modelId="{492D05C0-E661-465F-AFBE-F91519042D10}" type="pres">
      <dgm:prSet presAssocID="{C2E39D29-87F7-4A99-B2CB-29D778A91D22}" presName="spacer" presStyleCnt="0"/>
      <dgm:spPr/>
    </dgm:pt>
    <dgm:pt modelId="{328AE54E-286F-4255-B78D-C594D44D0BEC}" type="pres">
      <dgm:prSet presAssocID="{BCA252DD-3294-4732-A0EA-5D164B09B853}" presName="parentText" presStyleLbl="node1" presStyleIdx="1" presStyleCnt="2">
        <dgm:presLayoutVars>
          <dgm:chMax val="0"/>
          <dgm:bulletEnabled val="1"/>
        </dgm:presLayoutVars>
      </dgm:prSet>
      <dgm:spPr/>
      <dgm:t>
        <a:bodyPr/>
        <a:lstStyle/>
        <a:p>
          <a:endParaRPr lang="pl-PL"/>
        </a:p>
      </dgm:t>
    </dgm:pt>
  </dgm:ptLst>
  <dgm:cxnLst>
    <dgm:cxn modelId="{B5C707E3-D277-4BEF-94B3-D707978E3ABA}" type="presOf" srcId="{E94CFD86-CD9A-47F6-B5A5-383DE272E46C}" destId="{1578EC51-A3A6-4244-A580-2618A45034E1}" srcOrd="0" destOrd="0" presId="urn:microsoft.com/office/officeart/2005/8/layout/vList2"/>
    <dgm:cxn modelId="{5832BCF6-AF3B-4E61-9B52-34C4AB69B24A}" srcId="{E94CFD86-CD9A-47F6-B5A5-383DE272E46C}" destId="{D9124948-089A-4B64-8A15-A4A71A0A511E}" srcOrd="0" destOrd="0" parTransId="{B77E938B-F491-493C-8E31-0DFF30A51F30}" sibTransId="{C2E39D29-87F7-4A99-B2CB-29D778A91D22}"/>
    <dgm:cxn modelId="{F8091CE4-26D5-4D08-9397-2B301F3AA0F6}" type="presOf" srcId="{BCA252DD-3294-4732-A0EA-5D164B09B853}" destId="{328AE54E-286F-4255-B78D-C594D44D0BEC}" srcOrd="0" destOrd="0" presId="urn:microsoft.com/office/officeart/2005/8/layout/vList2"/>
    <dgm:cxn modelId="{7C4346E5-0831-4684-AE62-04F09DC62197}" type="presOf" srcId="{D9124948-089A-4B64-8A15-A4A71A0A511E}" destId="{99CF0B5B-7440-4C5F-A70D-E5B3B8448B01}" srcOrd="0" destOrd="0" presId="urn:microsoft.com/office/officeart/2005/8/layout/vList2"/>
    <dgm:cxn modelId="{23A022D7-432D-459D-9997-D6AA33F98BD4}" srcId="{E94CFD86-CD9A-47F6-B5A5-383DE272E46C}" destId="{BCA252DD-3294-4732-A0EA-5D164B09B853}" srcOrd="1" destOrd="0" parTransId="{F78E95F0-B5B0-4C9C-A76D-372A4FB8AD2C}" sibTransId="{E7C4D70A-3C72-48D4-8576-CD3796FC685F}"/>
    <dgm:cxn modelId="{E2F6693B-D142-4B52-A778-856CD373BD84}" type="presParOf" srcId="{1578EC51-A3A6-4244-A580-2618A45034E1}" destId="{99CF0B5B-7440-4C5F-A70D-E5B3B8448B01}" srcOrd="0" destOrd="0" presId="urn:microsoft.com/office/officeart/2005/8/layout/vList2"/>
    <dgm:cxn modelId="{4FDD3342-8216-4D75-A7C0-34EB6547F789}" type="presParOf" srcId="{1578EC51-A3A6-4244-A580-2618A45034E1}" destId="{492D05C0-E661-465F-AFBE-F91519042D10}" srcOrd="1" destOrd="0" presId="urn:microsoft.com/office/officeart/2005/8/layout/vList2"/>
    <dgm:cxn modelId="{AD6387D8-BF9A-4502-BD42-75B98543F0DA}" type="presParOf" srcId="{1578EC51-A3A6-4244-A580-2618A45034E1}" destId="{328AE54E-286F-4255-B78D-C594D44D0BEC}"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4EC3D6-815A-4173-9872-5EBF7C8558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B61259F-B586-439C-BDF5-BDA2BFA4C860}">
      <dgm:prSet/>
      <dgm:spPr/>
      <dgm:t>
        <a:bodyPr/>
        <a:lstStyle/>
        <a:p>
          <a:r>
            <a:rPr lang="pl-PL" dirty="0" smtClean="0"/>
            <a:t>Należy jasno określić czas, jaki będzie nam potrzebny na realizację celu, z uwzględnieniem ewentualnych „poślizgów czasowych”.</a:t>
          </a:r>
          <a:endParaRPr lang="en-US" dirty="0"/>
        </a:p>
      </dgm:t>
    </dgm:pt>
    <dgm:pt modelId="{3C4B1EEB-3790-46C6-A0CD-501BDA75F81A}" type="parTrans" cxnId="{1F91E3F9-92CA-4B1E-A0D1-3998F6773A73}">
      <dgm:prSet/>
      <dgm:spPr/>
      <dgm:t>
        <a:bodyPr/>
        <a:lstStyle/>
        <a:p>
          <a:endParaRPr lang="en-US"/>
        </a:p>
      </dgm:t>
    </dgm:pt>
    <dgm:pt modelId="{833EB328-1688-48A3-A203-DB76A96631B5}" type="sibTrans" cxnId="{1F91E3F9-92CA-4B1E-A0D1-3998F6773A73}">
      <dgm:prSet/>
      <dgm:spPr/>
      <dgm:t>
        <a:bodyPr/>
        <a:lstStyle/>
        <a:p>
          <a:endParaRPr lang="en-US"/>
        </a:p>
      </dgm:t>
    </dgm:pt>
    <dgm:pt modelId="{C353F191-7B8F-4C99-802F-744B8B745BDF}">
      <dgm:prSet/>
      <dgm:spPr/>
      <dgm:t>
        <a:bodyPr/>
        <a:lstStyle/>
        <a:p>
          <a:r>
            <a:rPr lang="pl-PL" dirty="0" smtClean="0"/>
            <a:t>Pamiętaj o tym, że jeśli nie udało się zakończyć czynności w terminie, to nie oznacza to, że Twój cel nie został osiągnięty. Określ po prostu nowy termin.</a:t>
          </a:r>
          <a:endParaRPr lang="en-US" dirty="0"/>
        </a:p>
      </dgm:t>
    </dgm:pt>
    <dgm:pt modelId="{DBB0BFEB-B255-4B15-A6A1-BD1CFDC4CAF3}" type="parTrans" cxnId="{BBC17EC3-FB41-4564-9FBC-11C38C8CB5E0}">
      <dgm:prSet/>
      <dgm:spPr/>
      <dgm:t>
        <a:bodyPr/>
        <a:lstStyle/>
        <a:p>
          <a:endParaRPr lang="en-US"/>
        </a:p>
      </dgm:t>
    </dgm:pt>
    <dgm:pt modelId="{75546658-27CE-40AD-91E0-726577CAC4F9}" type="sibTrans" cxnId="{BBC17EC3-FB41-4564-9FBC-11C38C8CB5E0}">
      <dgm:prSet/>
      <dgm:spPr/>
      <dgm:t>
        <a:bodyPr/>
        <a:lstStyle/>
        <a:p>
          <a:endParaRPr lang="en-US"/>
        </a:p>
      </dgm:t>
    </dgm:pt>
    <dgm:pt modelId="{B1BB0262-E9F5-47D5-BE80-6BEA8E94C994}" type="pres">
      <dgm:prSet presAssocID="{084EC3D6-815A-4173-9872-5EBF7C8558A5}" presName="linear" presStyleCnt="0">
        <dgm:presLayoutVars>
          <dgm:animLvl val="lvl"/>
          <dgm:resizeHandles val="exact"/>
        </dgm:presLayoutVars>
      </dgm:prSet>
      <dgm:spPr/>
      <dgm:t>
        <a:bodyPr/>
        <a:lstStyle/>
        <a:p>
          <a:endParaRPr lang="pl-PL"/>
        </a:p>
      </dgm:t>
    </dgm:pt>
    <dgm:pt modelId="{0519212D-A6B2-41EC-BA7A-E61AFBA6C9C6}" type="pres">
      <dgm:prSet presAssocID="{7B61259F-B586-439C-BDF5-BDA2BFA4C860}" presName="parentText" presStyleLbl="node1" presStyleIdx="0" presStyleCnt="2">
        <dgm:presLayoutVars>
          <dgm:chMax val="0"/>
          <dgm:bulletEnabled val="1"/>
        </dgm:presLayoutVars>
      </dgm:prSet>
      <dgm:spPr/>
      <dgm:t>
        <a:bodyPr/>
        <a:lstStyle/>
        <a:p>
          <a:endParaRPr lang="pl-PL"/>
        </a:p>
      </dgm:t>
    </dgm:pt>
    <dgm:pt modelId="{7E45C4B5-74D2-4675-9F5B-591EBBE6B0D2}" type="pres">
      <dgm:prSet presAssocID="{833EB328-1688-48A3-A203-DB76A96631B5}" presName="spacer" presStyleCnt="0"/>
      <dgm:spPr/>
    </dgm:pt>
    <dgm:pt modelId="{446D7721-C9EA-4435-9EDC-F019FE56D9FC}" type="pres">
      <dgm:prSet presAssocID="{C353F191-7B8F-4C99-802F-744B8B745BDF}" presName="parentText" presStyleLbl="node1" presStyleIdx="1" presStyleCnt="2">
        <dgm:presLayoutVars>
          <dgm:chMax val="0"/>
          <dgm:bulletEnabled val="1"/>
        </dgm:presLayoutVars>
      </dgm:prSet>
      <dgm:spPr/>
      <dgm:t>
        <a:bodyPr/>
        <a:lstStyle/>
        <a:p>
          <a:endParaRPr lang="pl-PL"/>
        </a:p>
      </dgm:t>
    </dgm:pt>
  </dgm:ptLst>
  <dgm:cxnLst>
    <dgm:cxn modelId="{2A1D59A8-4CED-4D05-8765-46C8BD1A3D61}" type="presOf" srcId="{7B61259F-B586-439C-BDF5-BDA2BFA4C860}" destId="{0519212D-A6B2-41EC-BA7A-E61AFBA6C9C6}" srcOrd="0" destOrd="0" presId="urn:microsoft.com/office/officeart/2005/8/layout/vList2"/>
    <dgm:cxn modelId="{D147DEB7-76B9-478C-9039-0A5EE88B94C8}" type="presOf" srcId="{C353F191-7B8F-4C99-802F-744B8B745BDF}" destId="{446D7721-C9EA-4435-9EDC-F019FE56D9FC}" srcOrd="0" destOrd="0" presId="urn:microsoft.com/office/officeart/2005/8/layout/vList2"/>
    <dgm:cxn modelId="{1F91E3F9-92CA-4B1E-A0D1-3998F6773A73}" srcId="{084EC3D6-815A-4173-9872-5EBF7C8558A5}" destId="{7B61259F-B586-439C-BDF5-BDA2BFA4C860}" srcOrd="0" destOrd="0" parTransId="{3C4B1EEB-3790-46C6-A0CD-501BDA75F81A}" sibTransId="{833EB328-1688-48A3-A203-DB76A96631B5}"/>
    <dgm:cxn modelId="{77AA49F7-9E30-4118-B96E-8545F6A536E9}" type="presOf" srcId="{084EC3D6-815A-4173-9872-5EBF7C8558A5}" destId="{B1BB0262-E9F5-47D5-BE80-6BEA8E94C994}" srcOrd="0" destOrd="0" presId="urn:microsoft.com/office/officeart/2005/8/layout/vList2"/>
    <dgm:cxn modelId="{BBC17EC3-FB41-4564-9FBC-11C38C8CB5E0}" srcId="{084EC3D6-815A-4173-9872-5EBF7C8558A5}" destId="{C353F191-7B8F-4C99-802F-744B8B745BDF}" srcOrd="1" destOrd="0" parTransId="{DBB0BFEB-B255-4B15-A6A1-BD1CFDC4CAF3}" sibTransId="{75546658-27CE-40AD-91E0-726577CAC4F9}"/>
    <dgm:cxn modelId="{19B45F04-9B09-40BC-8861-A9C6567E10F4}" type="presParOf" srcId="{B1BB0262-E9F5-47D5-BE80-6BEA8E94C994}" destId="{0519212D-A6B2-41EC-BA7A-E61AFBA6C9C6}" srcOrd="0" destOrd="0" presId="urn:microsoft.com/office/officeart/2005/8/layout/vList2"/>
    <dgm:cxn modelId="{CE0DE47E-BD27-4D42-9D7A-5F2DA6753E27}" type="presParOf" srcId="{B1BB0262-E9F5-47D5-BE80-6BEA8E94C994}" destId="{7E45C4B5-74D2-4675-9F5B-591EBBE6B0D2}" srcOrd="1" destOrd="0" presId="urn:microsoft.com/office/officeart/2005/8/layout/vList2"/>
    <dgm:cxn modelId="{A60CBE36-B48F-45BE-8BC9-F8E7D8F135D8}" type="presParOf" srcId="{B1BB0262-E9F5-47D5-BE80-6BEA8E94C994}" destId="{446D7721-C9EA-4435-9EDC-F019FE56D9FC}"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E9F3A-8D41-4D81-A4BD-919A715AE5EE}">
      <dsp:nvSpPr>
        <dsp:cNvPr id="0" name=""/>
        <dsp:cNvSpPr/>
      </dsp:nvSpPr>
      <dsp:spPr>
        <a:xfrm>
          <a:off x="3286" y="123614"/>
          <a:ext cx="3203971" cy="91304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pl-PL" sz="2500" kern="1200" dirty="0">
              <a:effectLst/>
              <a:latin typeface="Calibri" panose="020F0502020204030204" pitchFamily="34" charset="0"/>
              <a:ea typeface="Calibri" panose="020F0502020204030204" pitchFamily="34" charset="0"/>
              <a:cs typeface="Times New Roman" panose="02020603050405020304" pitchFamily="18" charset="0"/>
            </a:rPr>
            <a:t>Czynniki wewnętrzne (błędy osobiste)</a:t>
          </a:r>
          <a:endParaRPr lang="pl-PL" sz="2500" kern="1200" dirty="0"/>
        </a:p>
      </dsp:txBody>
      <dsp:txXfrm>
        <a:off x="3286" y="123614"/>
        <a:ext cx="3203971" cy="913046"/>
      </dsp:txXfrm>
    </dsp:sp>
    <dsp:sp modelId="{FAD32BE0-FFE6-4A7F-8CE3-86286B8B9EAC}">
      <dsp:nvSpPr>
        <dsp:cNvPr id="0" name=""/>
        <dsp:cNvSpPr/>
      </dsp:nvSpPr>
      <dsp:spPr>
        <a:xfrm>
          <a:off x="3286" y="1036660"/>
          <a:ext cx="3203971" cy="319106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wynikają z indywidualnych niedyspozycji psychicznych lub fizycznych jednostki,</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SzPts val="1000"/>
            <a:buFont typeface="Symbol" panose="05050102010706020507" pitchFamily="18" charset="2"/>
            <a:buChar char="••"/>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nie mamy na nie wpływu,</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SzPts val="1000"/>
            <a:buFont typeface="Symbol" panose="05050102010706020507" pitchFamily="18" charset="2"/>
            <a:buChar char="••"/>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wymagają od nas modyfikacji działań i celów.</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SzPts val="1000"/>
            <a:buFont typeface="Symbol" panose="05050102010706020507" pitchFamily="18" charset="2"/>
            <a:buChar char="••"/>
          </a:pP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3286" y="1036660"/>
        <a:ext cx="3203971" cy="3191062"/>
      </dsp:txXfrm>
    </dsp:sp>
    <dsp:sp modelId="{4827D0FC-E6ED-43F1-9CA0-99D433F9A83F}">
      <dsp:nvSpPr>
        <dsp:cNvPr id="0" name=""/>
        <dsp:cNvSpPr/>
      </dsp:nvSpPr>
      <dsp:spPr>
        <a:xfrm>
          <a:off x="3655814" y="123614"/>
          <a:ext cx="3203971" cy="91304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pl-PL" sz="2500" kern="1200" dirty="0">
              <a:effectLst/>
              <a:latin typeface="Calibri" panose="020F0502020204030204" pitchFamily="34" charset="0"/>
              <a:ea typeface="Calibri" panose="020F0502020204030204" pitchFamily="34" charset="0"/>
              <a:cs typeface="Times New Roman" panose="02020603050405020304" pitchFamily="18" charset="0"/>
            </a:rPr>
            <a:t>Czynniki zewnętrzne</a:t>
          </a:r>
          <a:endParaRPr lang="pl-PL" sz="2500" kern="1200" dirty="0"/>
        </a:p>
      </dsp:txBody>
      <dsp:txXfrm>
        <a:off x="3655814" y="123614"/>
        <a:ext cx="3203971" cy="913046"/>
      </dsp:txXfrm>
    </dsp:sp>
    <dsp:sp modelId="{1EFFC4B5-5022-4DC2-A93C-3F0E4CAE666E}">
      <dsp:nvSpPr>
        <dsp:cNvPr id="0" name=""/>
        <dsp:cNvSpPr/>
      </dsp:nvSpPr>
      <dsp:spPr>
        <a:xfrm>
          <a:off x="3655814" y="1036660"/>
          <a:ext cx="3203971" cy="319106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odnoszą </a:t>
          </a:r>
          <a:r>
            <a:rPr lang="pl-PL" sz="1800" kern="1200" dirty="0">
              <a:effectLst/>
              <a:latin typeface="Calibri" panose="020F0502020204030204" pitchFamily="34" charset="0"/>
              <a:ea typeface="Calibri" panose="020F0502020204030204" pitchFamily="34" charset="0"/>
              <a:cs typeface="Times New Roman" panose="02020603050405020304" pitchFamily="18" charset="0"/>
            </a:rPr>
            <a:t>się one do rzeczy, które są poza naszą </a:t>
          </a: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kontrolą,</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SzPts val="1000"/>
            <a:buFont typeface="Symbol" panose="05050102010706020507" pitchFamily="18" charset="2"/>
            <a:buChar char="••"/>
          </a:pPr>
          <a:r>
            <a:rPr lang="pl-PL" alt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zewnętrzne czynniki, nie wynikające z naszego stanu psychicznego czy fizycznego,</a:t>
          </a:r>
          <a:endParaRPr lang="pl-PL" altLang="pl-PL" sz="180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SzPts val="1000"/>
            <a:buFont typeface="Symbol" panose="05050102010706020507" pitchFamily="18" charset="2"/>
            <a:buChar char="••"/>
          </a:pPr>
          <a:r>
            <a:rPr lang="pl-PL" alt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wymagają ciągłej kontroli narzędzi, na których pracujemy,</a:t>
          </a:r>
          <a:endParaRPr lang="pl-PL" altLang="pl-PL" sz="180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SzPts val="1000"/>
            <a:buFont typeface="Symbol" panose="05050102010706020507" pitchFamily="18" charset="2"/>
            <a:buChar char="••"/>
          </a:pPr>
          <a:r>
            <a:rPr lang="pl-PL" alt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wymagają przygotowania alternatywnego planu działania.</a:t>
          </a:r>
          <a:endParaRPr lang="pl-PL" alt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3655814" y="1036660"/>
        <a:ext cx="3203971" cy="3191062"/>
      </dsp:txXfrm>
    </dsp:sp>
    <dsp:sp modelId="{93CEDAAA-FACA-4375-A481-EFD231AABA9E}">
      <dsp:nvSpPr>
        <dsp:cNvPr id="0" name=""/>
        <dsp:cNvSpPr/>
      </dsp:nvSpPr>
      <dsp:spPr>
        <a:xfrm>
          <a:off x="7308342" y="123614"/>
          <a:ext cx="3203971" cy="91304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pl-PL" sz="2500" kern="1200" dirty="0">
              <a:effectLst/>
              <a:latin typeface="Calibri" panose="020F0502020204030204" pitchFamily="34" charset="0"/>
              <a:ea typeface="Calibri" panose="020F0502020204030204" pitchFamily="34" charset="0"/>
              <a:cs typeface="Times New Roman" panose="02020603050405020304" pitchFamily="18" charset="0"/>
            </a:rPr>
            <a:t>Efekty dążenia</a:t>
          </a:r>
        </a:p>
      </dsp:txBody>
      <dsp:txXfrm>
        <a:off x="7308342" y="123614"/>
        <a:ext cx="3203971" cy="913046"/>
      </dsp:txXfrm>
    </dsp:sp>
    <dsp:sp modelId="{A722D54D-9A29-4087-8C0F-2D1847C808CC}">
      <dsp:nvSpPr>
        <dsp:cNvPr id="0" name=""/>
        <dsp:cNvSpPr/>
      </dsp:nvSpPr>
      <dsp:spPr>
        <a:xfrm>
          <a:off x="7311628" y="1049584"/>
          <a:ext cx="3203971" cy="3191062"/>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są </a:t>
          </a:r>
          <a:r>
            <a:rPr lang="pl-PL" sz="1800" kern="1200" dirty="0">
              <a:effectLst/>
              <a:latin typeface="Calibri" panose="020F0502020204030204" pitchFamily="34" charset="0"/>
              <a:ea typeface="Calibri" panose="020F0502020204030204" pitchFamily="34" charset="0"/>
              <a:cs typeface="Times New Roman" panose="02020603050405020304" pitchFamily="18" charset="0"/>
            </a:rPr>
            <a:t>to </a:t>
          </a: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porażki wynikające z powodu udoskonaleń,</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SzPts val="1000"/>
            <a:buFont typeface="Symbol" panose="05050102010706020507" pitchFamily="18" charset="2"/>
            <a:buChar char="••"/>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próba zrobienia czegoś nowego,</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SzPts val="1000"/>
            <a:buFont typeface="Symbol" panose="05050102010706020507" pitchFamily="18" charset="2"/>
            <a:buChar char="••"/>
          </a:pPr>
          <a:r>
            <a:rPr lang="pl-PL" sz="1800" kern="1200" dirty="0" smtClean="0">
              <a:effectLst/>
              <a:latin typeface="Calibri" panose="020F0502020204030204" pitchFamily="34" charset="0"/>
              <a:ea typeface="Calibri" panose="020F0502020204030204" pitchFamily="34" charset="0"/>
              <a:cs typeface="Times New Roman" panose="02020603050405020304" pitchFamily="18" charset="0"/>
            </a:rPr>
            <a:t>niepowodzenia wynikające z przesuwania granic swoich możliwości.</a:t>
          </a:r>
          <a:endParaRPr lang="pl-PL" sz="18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7311628" y="1049584"/>
        <a:ext cx="3203971" cy="3191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7DC40-C155-425E-B567-994320DFDE6A}">
      <dsp:nvSpPr>
        <dsp:cNvPr id="0" name=""/>
        <dsp:cNvSpPr/>
      </dsp:nvSpPr>
      <dsp:spPr>
        <a:xfrm>
          <a:off x="0" y="38407"/>
          <a:ext cx="5721484" cy="21586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pl-PL" sz="3200" kern="1200" dirty="0"/>
            <a:t>W jaki sposób sprawdzisz, czy Twój </a:t>
          </a:r>
          <a:r>
            <a:rPr lang="pl-PL" sz="3200" kern="1200" dirty="0" smtClean="0"/>
            <a:t>cel został </a:t>
          </a:r>
          <a:r>
            <a:rPr lang="pl-PL" sz="3200" kern="1200" dirty="0"/>
            <a:t>osiągnięty? </a:t>
          </a:r>
          <a:endParaRPr lang="en-US" sz="3200" kern="1200" dirty="0"/>
        </a:p>
      </dsp:txBody>
      <dsp:txXfrm>
        <a:off x="105377" y="143784"/>
        <a:ext cx="5510730" cy="1947896"/>
      </dsp:txXfrm>
    </dsp:sp>
    <dsp:sp modelId="{AA0CADE9-01DA-499D-B957-FC29E2D3A138}">
      <dsp:nvSpPr>
        <dsp:cNvPr id="0" name=""/>
        <dsp:cNvSpPr/>
      </dsp:nvSpPr>
      <dsp:spPr>
        <a:xfrm>
          <a:off x="0" y="2289217"/>
          <a:ext cx="5721484" cy="2158650"/>
        </a:xfrm>
        <a:prstGeom prst="roundRect">
          <a:avLst/>
        </a:prstGeom>
        <a:solidFill>
          <a:schemeClr val="accent2">
            <a:hueOff val="6366461"/>
            <a:satOff val="10800"/>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pl-PL" sz="3200" kern="1200" dirty="0"/>
            <a:t>Na tym etapie należy przyjąć jakieś wytyczne, które umożliwią nam kontrolowanie postępów.</a:t>
          </a:r>
          <a:endParaRPr lang="en-US" sz="3200" kern="1200" dirty="0"/>
        </a:p>
      </dsp:txBody>
      <dsp:txXfrm>
        <a:off x="105377" y="2394594"/>
        <a:ext cx="5510730" cy="1947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1C1C4-8ED6-40FC-9999-90B64655FEC1}">
      <dsp:nvSpPr>
        <dsp:cNvPr id="0" name=""/>
        <dsp:cNvSpPr/>
      </dsp:nvSpPr>
      <dsp:spPr>
        <a:xfrm>
          <a:off x="0" y="95374"/>
          <a:ext cx="6900512" cy="263381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pl-PL" sz="2700" kern="1200" dirty="0" smtClean="0"/>
            <a:t>Obrane przez Ciebie cele powinny mieć dla Ciebie sporą wartość, a ich osiągnięcie powinno przekładać się na poprawę obecnego stanu rzeczy.</a:t>
          </a:r>
          <a:endParaRPr lang="en-US" sz="2700" kern="1200" dirty="0"/>
        </a:p>
      </dsp:txBody>
      <dsp:txXfrm>
        <a:off x="128572" y="223946"/>
        <a:ext cx="6643368" cy="2376672"/>
      </dsp:txXfrm>
    </dsp:sp>
    <dsp:sp modelId="{B4055B55-5922-4462-A448-BADC3C310480}">
      <dsp:nvSpPr>
        <dsp:cNvPr id="0" name=""/>
        <dsp:cNvSpPr/>
      </dsp:nvSpPr>
      <dsp:spPr>
        <a:xfrm>
          <a:off x="0" y="2806950"/>
          <a:ext cx="6900512" cy="2633816"/>
        </a:xfrm>
        <a:prstGeom prst="roundRect">
          <a:avLst/>
        </a:prstGeom>
        <a:solidFill>
          <a:schemeClr val="accent5">
            <a:hueOff val="1106248"/>
            <a:satOff val="12561"/>
            <a:lumOff val="11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pl-PL" sz="2700" kern="1200" dirty="0" smtClean="0"/>
            <a:t>Zdarza się, że zrealizowanie celu wymaga czasu, czasem trwa to miesiąc, a czasem lata. Skoro jesteś nastawiony na pracę przez tak długi okres, to stawiaj sobie ambitne cele, aby utrzymać wysoki poziom motywacji</a:t>
          </a:r>
          <a:endParaRPr lang="en-US" sz="2700" kern="1200" dirty="0"/>
        </a:p>
      </dsp:txBody>
      <dsp:txXfrm>
        <a:off x="128572" y="2935522"/>
        <a:ext cx="6643368" cy="2376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F0B5B-7440-4C5F-A70D-E5B3B8448B01}">
      <dsp:nvSpPr>
        <dsp:cNvPr id="0" name=""/>
        <dsp:cNvSpPr/>
      </dsp:nvSpPr>
      <dsp:spPr>
        <a:xfrm>
          <a:off x="0" y="342188"/>
          <a:ext cx="5721484" cy="1801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pl-PL" sz="2200" kern="1200" dirty="0" smtClean="0"/>
            <a:t>Każdy wyznaczony przez nas cel musi być realny do osiągnięcia. Należy zastanowić się nad swoimi zasobami (umiejętności, czas, wiedza itp.) i rozważyć czy są one wystarczające aby ten cel osiągnąć. </a:t>
          </a:r>
          <a:endParaRPr lang="en-US" sz="2200" kern="1200" dirty="0"/>
        </a:p>
      </dsp:txBody>
      <dsp:txXfrm>
        <a:off x="87957" y="430145"/>
        <a:ext cx="5545570" cy="1625886"/>
      </dsp:txXfrm>
    </dsp:sp>
    <dsp:sp modelId="{328AE54E-286F-4255-B78D-C594D44D0BEC}">
      <dsp:nvSpPr>
        <dsp:cNvPr id="0" name=""/>
        <dsp:cNvSpPr/>
      </dsp:nvSpPr>
      <dsp:spPr>
        <a:xfrm>
          <a:off x="0" y="2207349"/>
          <a:ext cx="5721484" cy="1801800"/>
        </a:xfrm>
        <a:prstGeom prst="roundRect">
          <a:avLst/>
        </a:prstGeom>
        <a:solidFill>
          <a:schemeClr val="accent5">
            <a:hueOff val="1106248"/>
            <a:satOff val="12561"/>
            <a:lumOff val="11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pl-PL" sz="2200" kern="1200" dirty="0" smtClean="0"/>
            <a:t>Warto wypisać sobie wszystkie potencjalne przeszkody jakie mogą stanąć na naszej drodze i zastanowić się w jaki sposób można je pokonać.</a:t>
          </a:r>
          <a:endParaRPr lang="en-US" sz="2200" kern="1200" dirty="0"/>
        </a:p>
      </dsp:txBody>
      <dsp:txXfrm>
        <a:off x="87957" y="2295306"/>
        <a:ext cx="5545570" cy="1625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9212D-A6B2-41EC-BA7A-E61AFBA6C9C6}">
      <dsp:nvSpPr>
        <dsp:cNvPr id="0" name=""/>
        <dsp:cNvSpPr/>
      </dsp:nvSpPr>
      <dsp:spPr>
        <a:xfrm>
          <a:off x="0" y="312906"/>
          <a:ext cx="5573467" cy="2293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smtClean="0"/>
            <a:t>Należy jasno określić czas, jaki będzie nam potrzebny na realizację celu, z uwzględnieniem ewentualnych „poślizgów czasowych”.</a:t>
          </a:r>
          <a:endParaRPr lang="en-US" sz="2800" kern="1200" dirty="0"/>
        </a:p>
      </dsp:txBody>
      <dsp:txXfrm>
        <a:off x="111945" y="424851"/>
        <a:ext cx="5349577" cy="2069310"/>
      </dsp:txXfrm>
    </dsp:sp>
    <dsp:sp modelId="{446D7721-C9EA-4435-9EDC-F019FE56D9FC}">
      <dsp:nvSpPr>
        <dsp:cNvPr id="0" name=""/>
        <dsp:cNvSpPr/>
      </dsp:nvSpPr>
      <dsp:spPr>
        <a:xfrm>
          <a:off x="0" y="2686746"/>
          <a:ext cx="5573467" cy="2293200"/>
        </a:xfrm>
        <a:prstGeom prst="roundRect">
          <a:avLst/>
        </a:prstGeom>
        <a:solidFill>
          <a:schemeClr val="accent5">
            <a:hueOff val="1106248"/>
            <a:satOff val="12561"/>
            <a:lumOff val="11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smtClean="0"/>
            <a:t>Pamiętaj o tym, że jeśli nie udało się zakończyć czynności w terminie, to nie oznacza to, że Twój cel nie został osiągnięty. Określ po prostu nowy termin.</a:t>
          </a:r>
          <a:endParaRPr lang="en-US" sz="2800" kern="1200" dirty="0"/>
        </a:p>
      </dsp:txBody>
      <dsp:txXfrm>
        <a:off x="111945" y="2798691"/>
        <a:ext cx="5349577" cy="20693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6" name="Google Shape;1086;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4" name="Google Shape;1094;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2" name="Google Shape;1102;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0" name="Google Shape;1110;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8" name="Google Shape;1118;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6" name="Google Shape;1126;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4" name="Google Shape;1134;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2" name="Google Shape;1142;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0" name="Google Shape;1150;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8" name="Google Shape;1158;p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6" name="Google Shape;1166;p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7" name="Google Shape;1177;p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5" name="Google Shape;1185;p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3" name="Google Shape;1193;p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1" name="Google Shape;1201;p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9" name="Google Shape;1209;p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6" name="Google Shape;1216;p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3" name="Google Shape;1223;p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0" name="Google Shape;1230;p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8" name="Google Shape;1238;p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p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4" name="Google Shape;1264;p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2" name="Google Shape;1272;p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0" name="Google Shape;1280;p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8" name="Google Shape;1288;p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6" name="Google Shape;1296;p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4" name="Google Shape;1304;p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2" name="Google Shape;1312;p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0" name="Google Shape;1320;p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8" name="Google Shape;1328;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6" name="Google Shape;1336;p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4" name="Google Shape;1344;p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p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2" name="Google Shape;1362;p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p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2" name="Google Shape;1352;p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2" name="Google Shape;1372;p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1" name="Google Shape;1381;p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7" name="Google Shape;1387;p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p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5" name="Google Shape;1395;p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3" name="Google Shape;1403;p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3" name="Google Shape;1403;p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168331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1" name="Google Shape;1411;p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9" name="Google Shape;1419;p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p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7" name="Google Shape;1427;p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5" name="Google Shape;1435;p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p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3" name="Google Shape;1443;p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p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1" name="Google Shape;1451;p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9" name="Google Shape;1459;p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p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7" name="Google Shape;1467;p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p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4" name="Google Shape;1474;p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2" name="Google Shape;1482;p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0" name="Google Shape;1490;p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p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7" name="Google Shape;1497;p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p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5" name="Google Shape;1505;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p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3" name="Google Shape;1513;p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p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1" name="Google Shape;1521;p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p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9" name="Google Shape;1529;p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p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6" name="Google Shape;1536;p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3" name="Google Shape;1543;p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p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0" name="Google Shape;1550;p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7" name="Google Shape;1557;p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p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4" name="Google Shape;1564;p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p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1" name="Google Shape;1571;p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p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8" name="Google Shape;1578;p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5" name="Google Shape;1585;p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2" name="Google Shape;1592;p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9" name="Google Shape;1599;p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p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7" name="Google Shape;1607;p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p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5" name="Google Shape;1615;p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p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3" name="Google Shape;1623;p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p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1" name="Google Shape;1631;p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0" name="Google Shape;1640;p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1" name="Google Shape;1641;p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p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3" name="Google Shape;1653;p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p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3" name="Google Shape;1663;p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p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4" name="Google Shape;1674;p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p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5" name="Google Shape;1685;p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p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6" name="Google Shape;1696;p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p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5" name="Google Shape;1705;p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6" name="Google Shape;1716;p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p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4" name="Google Shape;1724;p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p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2" name="Google Shape;1732;p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p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0" name="Google Shape;1740;p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p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8" name="Google Shape;1748;p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p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6" name="Google Shape;1756;p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p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4" name="Google Shape;1764;p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p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2" name="Google Shape;1772;p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p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0" name="Google Shape;1780;p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p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8" name="Google Shape;1788;p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6" name="Google Shape;1796;p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
        <p:cNvGrpSpPr/>
        <p:nvPr/>
      </p:nvGrpSpPr>
      <p:grpSpPr>
        <a:xfrm>
          <a:off x="0" y="0"/>
          <a:ext cx="0" cy="0"/>
          <a:chOff x="0" y="0"/>
          <a:chExt cx="0" cy="0"/>
        </a:xfrm>
      </p:grpSpPr>
      <p:sp>
        <p:nvSpPr>
          <p:cNvPr id="1803" name="Google Shape;1803;p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4" name="Google Shape;1804;p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p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2" name="Google Shape;1812;p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p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0" name="Google Shape;1820;p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p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8" name="Google Shape;1828;p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p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6" name="Google Shape;1836;p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p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4" name="Google Shape;1844;p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p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4" name="Google Shape;1854;p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p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2" name="Google Shape;1862;p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8"/>
        <p:cNvGrpSpPr/>
        <p:nvPr/>
      </p:nvGrpSpPr>
      <p:grpSpPr>
        <a:xfrm>
          <a:off x="0" y="0"/>
          <a:ext cx="0" cy="0"/>
          <a:chOff x="0" y="0"/>
          <a:chExt cx="0" cy="0"/>
        </a:xfrm>
      </p:grpSpPr>
      <p:sp>
        <p:nvSpPr>
          <p:cNvPr id="1869" name="Google Shape;1869;p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0" name="Google Shape;1870;p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p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8" name="Google Shape;1878;p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p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6" name="Google Shape;1886;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p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6" name="Google Shape;1886;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71753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p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4" name="Google Shape;1894;p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0"/>
        <p:cNvGrpSpPr/>
        <p:nvPr/>
      </p:nvGrpSpPr>
      <p:grpSpPr>
        <a:xfrm>
          <a:off x="0" y="0"/>
          <a:ext cx="0" cy="0"/>
          <a:chOff x="0" y="0"/>
          <a:chExt cx="0" cy="0"/>
        </a:xfrm>
      </p:grpSpPr>
      <p:sp>
        <p:nvSpPr>
          <p:cNvPr id="1901" name="Google Shape;1901;p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2" name="Google Shape;1902;p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p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3" name="Google Shape;1913;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p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4" name="Google Shape;1924;p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p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5" name="Google Shape;1935;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3"/>
        <p:cNvGrpSpPr/>
        <p:nvPr/>
      </p:nvGrpSpPr>
      <p:grpSpPr>
        <a:xfrm>
          <a:off x="0" y="0"/>
          <a:ext cx="0" cy="0"/>
          <a:chOff x="0" y="0"/>
          <a:chExt cx="0" cy="0"/>
        </a:xfrm>
      </p:grpSpPr>
      <p:sp>
        <p:nvSpPr>
          <p:cNvPr id="1944" name="Google Shape;1944;p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5" name="Google Shape;1945;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p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6" name="Google Shape;1956;p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Google Shape;1966;p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7" name="Google Shape;1967;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p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8" name="Google Shape;1978;p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p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9" name="Google Shape;1989;p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p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0" name="Google Shape;2000;p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p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0" name="Google Shape;2010;p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p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1" name="Google Shape;2021;p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p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9" name="Google Shape;2029;p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7" name="Google Shape;2037;p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1"/>
        <p:cNvGrpSpPr/>
        <p:nvPr/>
      </p:nvGrpSpPr>
      <p:grpSpPr>
        <a:xfrm>
          <a:off x="0" y="0"/>
          <a:ext cx="0" cy="0"/>
          <a:chOff x="0" y="0"/>
          <a:chExt cx="0" cy="0"/>
        </a:xfrm>
      </p:grpSpPr>
      <p:sp>
        <p:nvSpPr>
          <p:cNvPr id="2052" name="Google Shape;2052;p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3" name="Google Shape;2053;p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9"/>
        <p:cNvGrpSpPr/>
        <p:nvPr/>
      </p:nvGrpSpPr>
      <p:grpSpPr>
        <a:xfrm>
          <a:off x="0" y="0"/>
          <a:ext cx="0" cy="0"/>
          <a:chOff x="0" y="0"/>
          <a:chExt cx="0" cy="0"/>
        </a:xfrm>
      </p:grpSpPr>
      <p:sp>
        <p:nvSpPr>
          <p:cNvPr id="2060" name="Google Shape;2060;p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1" name="Google Shape;2061;p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7"/>
        <p:cNvGrpSpPr/>
        <p:nvPr/>
      </p:nvGrpSpPr>
      <p:grpSpPr>
        <a:xfrm>
          <a:off x="0" y="0"/>
          <a:ext cx="0" cy="0"/>
          <a:chOff x="0" y="0"/>
          <a:chExt cx="0" cy="0"/>
        </a:xfrm>
      </p:grpSpPr>
      <p:sp>
        <p:nvSpPr>
          <p:cNvPr id="2068" name="Google Shape;2068;p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9" name="Google Shape;2069;p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p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7" name="Google Shape;2077;p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3"/>
        <p:cNvGrpSpPr/>
        <p:nvPr/>
      </p:nvGrpSpPr>
      <p:grpSpPr>
        <a:xfrm>
          <a:off x="0" y="0"/>
          <a:ext cx="0" cy="0"/>
          <a:chOff x="0" y="0"/>
          <a:chExt cx="0" cy="0"/>
        </a:xfrm>
      </p:grpSpPr>
      <p:sp>
        <p:nvSpPr>
          <p:cNvPr id="2084" name="Google Shape;2084;p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5" name="Google Shape;2085;p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p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3" name="Google Shape;2093;p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p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2" name="Google Shape;2102;p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p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0" name="Google Shape;2110;p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p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8" name="Google Shape;2118;p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4"/>
        <p:cNvGrpSpPr/>
        <p:nvPr/>
      </p:nvGrpSpPr>
      <p:grpSpPr>
        <a:xfrm>
          <a:off x="0" y="0"/>
          <a:ext cx="0" cy="0"/>
          <a:chOff x="0" y="0"/>
          <a:chExt cx="0" cy="0"/>
        </a:xfrm>
      </p:grpSpPr>
      <p:sp>
        <p:nvSpPr>
          <p:cNvPr id="2125" name="Google Shape;2125;p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6" name="Google Shape;2126;p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2"/>
        <p:cNvGrpSpPr/>
        <p:nvPr/>
      </p:nvGrpSpPr>
      <p:grpSpPr>
        <a:xfrm>
          <a:off x="0" y="0"/>
          <a:ext cx="0" cy="0"/>
          <a:chOff x="0" y="0"/>
          <a:chExt cx="0" cy="0"/>
        </a:xfrm>
      </p:grpSpPr>
      <p:sp>
        <p:nvSpPr>
          <p:cNvPr id="2133" name="Google Shape;2133;p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4" name="Google Shape;2134;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p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2" name="Google Shape;2142;p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p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0" name="Google Shape;2150;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p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6" name="Google Shape;2166;p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p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4" name="Google Shape;2174;p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p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8" name="Google Shape;2198;p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p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6" name="Google Shape;2206;p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p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4" name="Google Shape;2214;p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198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151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171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8554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7069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1" name="Google Shape;57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3" name="Google Shape;663;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6" name="Google Shape;716;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5" name="Google Shape;745;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2" name="Google Shape;76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0" name="Google Shape;770;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0" name="Google Shape;770;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3750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9" name="Google Shape;77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8" name="Google Shape;788;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7" name="Google Shape;797;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6" name="Google Shape;806;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6" name="Google Shape;816;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4" name="Google Shape;824;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2" name="Google Shape;83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0" name="Google Shape;840;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8" name="Google Shape;848;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6" name="Google Shape;856;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2" name="Google Shape;862;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6" name="Google Shape;876;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4" name="Google Shape;884;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1" name="Google Shape;891;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8" name="Google Shape;898;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0" name="Google Shape;910;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8" name="Google Shape;918;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4" name="Google Shape;924;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8" name="Google Shape;938;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6" name="Google Shape;946;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4" name="Google Shape;954;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2" name="Google Shape;962;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0" name="Google Shape;970;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7" name="Google Shape;987;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4" name="Google Shape;1004;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2" name="Google Shape;1012;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8" name="Google Shape;1038;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6" name="Google Shape;1046;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4" name="Google Shape;1054;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2" name="Google Shape;1062;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0" name="Google Shape;1070;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8" name="Google Shape;1078;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1"/>
        <p:cNvGrpSpPr/>
        <p:nvPr/>
      </p:nvGrpSpPr>
      <p:grpSpPr>
        <a:xfrm>
          <a:off x="0" y="0"/>
          <a:ext cx="0" cy="0"/>
          <a:chOff x="0" y="0"/>
          <a:chExt cx="0" cy="0"/>
        </a:xfrm>
      </p:grpSpPr>
      <p:sp>
        <p:nvSpPr>
          <p:cNvPr id="12" name="Google Shape;12;p2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73"/>
        <p:cNvGrpSpPr/>
        <p:nvPr/>
      </p:nvGrpSpPr>
      <p:grpSpPr>
        <a:xfrm>
          <a:off x="0" y="0"/>
          <a:ext cx="0" cy="0"/>
          <a:chOff x="0" y="0"/>
          <a:chExt cx="0" cy="0"/>
        </a:xfrm>
      </p:grpSpPr>
      <p:sp>
        <p:nvSpPr>
          <p:cNvPr id="74" name="Google Shape;74;p2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53"/>
          <p:cNvSpPr>
            <a:spLocks noGrp="1"/>
          </p:cNvSpPr>
          <p:nvPr>
            <p:ph type="pic" idx="2"/>
          </p:nvPr>
        </p:nvSpPr>
        <p:spPr>
          <a:xfrm>
            <a:off x="5183188" y="987425"/>
            <a:ext cx="6172200" cy="4873625"/>
          </a:xfrm>
          <a:prstGeom prst="rect">
            <a:avLst/>
          </a:prstGeom>
          <a:noFill/>
          <a:ln>
            <a:noFill/>
          </a:ln>
        </p:spPr>
      </p:sp>
      <p:sp>
        <p:nvSpPr>
          <p:cNvPr id="76" name="Google Shape;76;p2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80"/>
        <p:cNvGrpSpPr/>
        <p:nvPr/>
      </p:nvGrpSpPr>
      <p:grpSpPr>
        <a:xfrm>
          <a:off x="0" y="0"/>
          <a:ext cx="0" cy="0"/>
          <a:chOff x="0" y="0"/>
          <a:chExt cx="0" cy="0"/>
        </a:xfrm>
      </p:grpSpPr>
      <p:sp>
        <p:nvSpPr>
          <p:cNvPr id="81" name="Google Shape;81;p2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2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2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87"/>
        <p:cNvGrpSpPr/>
        <p:nvPr/>
      </p:nvGrpSpPr>
      <p:grpSpPr>
        <a:xfrm>
          <a:off x="0" y="0"/>
          <a:ext cx="0" cy="0"/>
          <a:chOff x="0" y="0"/>
          <a:chExt cx="0" cy="0"/>
        </a:xfrm>
      </p:grpSpPr>
      <p:sp>
        <p:nvSpPr>
          <p:cNvPr id="88" name="Google Shape;88;p25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5"/>
        <p:cNvGrpSpPr/>
        <p:nvPr/>
      </p:nvGrpSpPr>
      <p:grpSpPr>
        <a:xfrm>
          <a:off x="0" y="0"/>
          <a:ext cx="0" cy="0"/>
          <a:chOff x="0" y="0"/>
          <a:chExt cx="0" cy="0"/>
        </a:xfrm>
      </p:grpSpPr>
      <p:sp>
        <p:nvSpPr>
          <p:cNvPr id="96" name="Google Shape;96;p247"/>
          <p:cNvSpPr txBox="1">
            <a:spLocks noGrp="1"/>
          </p:cNvSpPr>
          <p:nvPr>
            <p:ph type="title"/>
          </p:nvPr>
        </p:nvSpPr>
        <p:spPr>
          <a:xfrm>
            <a:off x="1537138" y="779596"/>
            <a:ext cx="8979364" cy="1200803"/>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FFFFFF"/>
              </a:buClr>
              <a:buSzPts val="10161"/>
              <a:buFont typeface="Roboto Slab"/>
              <a:buNone/>
              <a:defRPr sz="10161" b="1" i="0" u="none" strike="noStrike" cap="none">
                <a:solidFill>
                  <a:srgbClr val="FFFFFF"/>
                </a:solidFill>
                <a:latin typeface="Roboto Slab"/>
                <a:ea typeface="Roboto Slab"/>
                <a:cs typeface="Roboto Slab"/>
                <a:sym typeface="Roboto Sla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47"/>
          <p:cNvSpPr txBox="1">
            <a:spLocks noGrp="1"/>
          </p:cNvSpPr>
          <p:nvPr>
            <p:ph type="body" idx="1"/>
          </p:nvPr>
        </p:nvSpPr>
        <p:spPr>
          <a:xfrm>
            <a:off x="1537138" y="2140993"/>
            <a:ext cx="8995147" cy="3828259"/>
          </a:xfrm>
          <a:prstGeom prst="rect">
            <a:avLst/>
          </a:prstGeom>
          <a:noFill/>
          <a:ln>
            <a:noFill/>
          </a:ln>
        </p:spPr>
        <p:txBody>
          <a:bodyPr spcFirstLastPara="1" wrap="square" lIns="91425" tIns="45700" rIns="91425" bIns="45700" anchor="t" anchorCtr="0">
            <a:noAutofit/>
          </a:bodyPr>
          <a:lstStyle>
            <a:lvl1pPr marL="457200" marR="0" lvl="0" indent="-712470" algn="l">
              <a:lnSpc>
                <a:spcPct val="90000"/>
              </a:lnSpc>
              <a:spcBef>
                <a:spcPts val="1497"/>
              </a:spcBef>
              <a:spcAft>
                <a:spcPts val="0"/>
              </a:spcAft>
              <a:buClr>
                <a:srgbClr val="FFFFFF"/>
              </a:buClr>
              <a:buSzPts val="7620"/>
              <a:buFont typeface="Arial"/>
              <a:buChar char="•"/>
              <a:defRPr sz="7619" b="0" i="0" u="none" strike="noStrike" cap="none">
                <a:solidFill>
                  <a:srgbClr val="FFFFFF"/>
                </a:solidFill>
                <a:latin typeface="Roboto"/>
                <a:ea typeface="Roboto"/>
                <a:cs typeface="Roboto"/>
                <a:sym typeface="Roboto"/>
              </a:defRPr>
            </a:lvl1pPr>
            <a:lvl2pPr marL="914400" marR="0" lvl="1" indent="-712470" algn="l">
              <a:lnSpc>
                <a:spcPct val="90000"/>
              </a:lnSpc>
              <a:spcBef>
                <a:spcPts val="751"/>
              </a:spcBef>
              <a:spcAft>
                <a:spcPts val="0"/>
              </a:spcAft>
              <a:buClr>
                <a:srgbClr val="FFFFFF"/>
              </a:buClr>
              <a:buSzPts val="7620"/>
              <a:buFont typeface="Arial"/>
              <a:buChar char="•"/>
              <a:defRPr sz="7619" b="0" i="0" u="none" strike="noStrike" cap="none">
                <a:solidFill>
                  <a:srgbClr val="FFFFFF"/>
                </a:solidFill>
                <a:latin typeface="Roboto"/>
                <a:ea typeface="Roboto"/>
                <a:cs typeface="Roboto"/>
                <a:sym typeface="Roboto"/>
              </a:defRPr>
            </a:lvl2pPr>
            <a:lvl3pPr marL="1371600" marR="0" lvl="2" indent="-712470" algn="l">
              <a:lnSpc>
                <a:spcPct val="90000"/>
              </a:lnSpc>
              <a:spcBef>
                <a:spcPts val="751"/>
              </a:spcBef>
              <a:spcAft>
                <a:spcPts val="0"/>
              </a:spcAft>
              <a:buClr>
                <a:srgbClr val="FFFFFF"/>
              </a:buClr>
              <a:buSzPts val="7620"/>
              <a:buFont typeface="Arial"/>
              <a:buChar char="•"/>
              <a:defRPr sz="7619" b="0" i="0" u="none" strike="noStrike" cap="none">
                <a:solidFill>
                  <a:srgbClr val="FFFFFF"/>
                </a:solidFill>
                <a:latin typeface="Roboto"/>
                <a:ea typeface="Roboto"/>
                <a:cs typeface="Roboto"/>
                <a:sym typeface="Roboto"/>
              </a:defRPr>
            </a:lvl3pPr>
            <a:lvl4pPr marL="1828800" marR="0" lvl="3" indent="-712470" algn="l">
              <a:lnSpc>
                <a:spcPct val="90000"/>
              </a:lnSpc>
              <a:spcBef>
                <a:spcPts val="751"/>
              </a:spcBef>
              <a:spcAft>
                <a:spcPts val="0"/>
              </a:spcAft>
              <a:buClr>
                <a:srgbClr val="FFFFFF"/>
              </a:buClr>
              <a:buSzPts val="7620"/>
              <a:buFont typeface="Arial"/>
              <a:buChar char="•"/>
              <a:defRPr sz="7619" b="0" i="0" u="none" strike="noStrike" cap="none">
                <a:solidFill>
                  <a:srgbClr val="FFFFFF"/>
                </a:solidFill>
                <a:latin typeface="Roboto"/>
                <a:ea typeface="Roboto"/>
                <a:cs typeface="Roboto"/>
                <a:sym typeface="Roboto"/>
              </a:defRPr>
            </a:lvl4pPr>
            <a:lvl5pPr marL="2286000" marR="0" lvl="4" indent="-400050" algn="l">
              <a:lnSpc>
                <a:spcPct val="90000"/>
              </a:lnSpc>
              <a:spcBef>
                <a:spcPts val="751"/>
              </a:spcBef>
              <a:spcAft>
                <a:spcPts val="0"/>
              </a:spcAft>
              <a:buClr>
                <a:srgbClr val="FFFFFF"/>
              </a:buClr>
              <a:buSzPts val="2700"/>
              <a:buFont typeface="Arial"/>
              <a:buChar char="•"/>
              <a:defRPr sz="2700" b="0" i="0" u="none" strike="noStrike" cap="none">
                <a:solidFill>
                  <a:srgbClr val="FFFFFF"/>
                </a:solidFill>
                <a:latin typeface="Roboto"/>
                <a:ea typeface="Roboto"/>
                <a:cs typeface="Roboto"/>
                <a:sym typeface="Robo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104"/>
        <p:cNvGrpSpPr/>
        <p:nvPr/>
      </p:nvGrpSpPr>
      <p:grpSpPr>
        <a:xfrm>
          <a:off x="0" y="0"/>
          <a:ext cx="0" cy="0"/>
          <a:chOff x="0" y="0"/>
          <a:chExt cx="0" cy="0"/>
        </a:xfrm>
      </p:grpSpPr>
      <p:sp>
        <p:nvSpPr>
          <p:cNvPr id="105" name="Google Shape;105;p24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117"/>
        <p:cNvGrpSpPr/>
        <p:nvPr/>
      </p:nvGrpSpPr>
      <p:grpSpPr>
        <a:xfrm>
          <a:off x="0" y="0"/>
          <a:ext cx="0" cy="0"/>
          <a:chOff x="0" y="0"/>
          <a:chExt cx="0" cy="0"/>
        </a:xfrm>
      </p:grpSpPr>
      <p:sp>
        <p:nvSpPr>
          <p:cNvPr id="118" name="Google Shape;118;p2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2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123"/>
        <p:cNvGrpSpPr/>
        <p:nvPr/>
      </p:nvGrpSpPr>
      <p:grpSpPr>
        <a:xfrm>
          <a:off x="0" y="0"/>
          <a:ext cx="0" cy="0"/>
          <a:chOff x="0" y="0"/>
          <a:chExt cx="0" cy="0"/>
        </a:xfrm>
      </p:grpSpPr>
      <p:sp>
        <p:nvSpPr>
          <p:cNvPr id="124" name="Google Shape;124;p25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58"/>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129"/>
        <p:cNvGrpSpPr/>
        <p:nvPr/>
      </p:nvGrpSpPr>
      <p:grpSpPr>
        <a:xfrm>
          <a:off x="0" y="0"/>
          <a:ext cx="0" cy="0"/>
          <a:chOff x="0" y="0"/>
          <a:chExt cx="0" cy="0"/>
        </a:xfrm>
      </p:grpSpPr>
      <p:sp>
        <p:nvSpPr>
          <p:cNvPr id="130" name="Google Shape;130;p2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59"/>
          <p:cNvSpPr>
            <a:spLocks noGrp="1"/>
          </p:cNvSpPr>
          <p:nvPr>
            <p:ph type="pic" idx="2"/>
          </p:nvPr>
        </p:nvSpPr>
        <p:spPr>
          <a:xfrm>
            <a:off x="5183188" y="987425"/>
            <a:ext cx="6172200" cy="4873625"/>
          </a:xfrm>
          <a:prstGeom prst="rect">
            <a:avLst/>
          </a:prstGeom>
          <a:noFill/>
          <a:ln>
            <a:noFill/>
          </a:ln>
        </p:spPr>
      </p:sp>
      <p:sp>
        <p:nvSpPr>
          <p:cNvPr id="132" name="Google Shape;132;p2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2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136"/>
        <p:cNvGrpSpPr/>
        <p:nvPr/>
      </p:nvGrpSpPr>
      <p:grpSpPr>
        <a:xfrm>
          <a:off x="0" y="0"/>
          <a:ext cx="0" cy="0"/>
          <a:chOff x="0" y="0"/>
          <a:chExt cx="0" cy="0"/>
        </a:xfrm>
      </p:grpSpPr>
      <p:sp>
        <p:nvSpPr>
          <p:cNvPr id="137" name="Google Shape;137;p2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9" name="Google Shape;139;p26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2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143"/>
        <p:cNvGrpSpPr/>
        <p:nvPr/>
      </p:nvGrpSpPr>
      <p:grpSpPr>
        <a:xfrm>
          <a:off x="0" y="0"/>
          <a:ext cx="0" cy="0"/>
          <a:chOff x="0" y="0"/>
          <a:chExt cx="0" cy="0"/>
        </a:xfrm>
      </p:grpSpPr>
      <p:sp>
        <p:nvSpPr>
          <p:cNvPr id="144" name="Google Shape;144;p2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23"/>
        <p:cNvGrpSpPr/>
        <p:nvPr/>
      </p:nvGrpSpPr>
      <p:grpSpPr>
        <a:xfrm>
          <a:off x="0" y="0"/>
          <a:ext cx="0" cy="0"/>
          <a:chOff x="0" y="0"/>
          <a:chExt cx="0" cy="0"/>
        </a:xfrm>
      </p:grpSpPr>
      <p:sp>
        <p:nvSpPr>
          <p:cNvPr id="24" name="Google Shape;24;p24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147"/>
        <p:cNvGrpSpPr/>
        <p:nvPr/>
      </p:nvGrpSpPr>
      <p:grpSpPr>
        <a:xfrm>
          <a:off x="0" y="0"/>
          <a:ext cx="0" cy="0"/>
          <a:chOff x="0" y="0"/>
          <a:chExt cx="0" cy="0"/>
        </a:xfrm>
      </p:grpSpPr>
      <p:sp>
        <p:nvSpPr>
          <p:cNvPr id="148" name="Google Shape;148;p26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152"/>
        <p:cNvGrpSpPr/>
        <p:nvPr/>
      </p:nvGrpSpPr>
      <p:grpSpPr>
        <a:xfrm>
          <a:off x="0" y="0"/>
          <a:ext cx="0" cy="0"/>
          <a:chOff x="0" y="0"/>
          <a:chExt cx="0" cy="0"/>
        </a:xfrm>
      </p:grpSpPr>
      <p:sp>
        <p:nvSpPr>
          <p:cNvPr id="153" name="Google Shape;153;p26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6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26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6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7" name="Google Shape;157;p26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2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161"/>
        <p:cNvGrpSpPr/>
        <p:nvPr/>
      </p:nvGrpSpPr>
      <p:grpSpPr>
        <a:xfrm>
          <a:off x="0" y="0"/>
          <a:ext cx="0" cy="0"/>
          <a:chOff x="0" y="0"/>
          <a:chExt cx="0" cy="0"/>
        </a:xfrm>
      </p:grpSpPr>
      <p:sp>
        <p:nvSpPr>
          <p:cNvPr id="162" name="Google Shape;162;p26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6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6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2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168"/>
        <p:cNvGrpSpPr/>
        <p:nvPr/>
      </p:nvGrpSpPr>
      <p:grpSpPr>
        <a:xfrm>
          <a:off x="0" y="0"/>
          <a:ext cx="0" cy="0"/>
          <a:chOff x="0" y="0"/>
          <a:chExt cx="0" cy="0"/>
        </a:xfrm>
      </p:grpSpPr>
      <p:sp>
        <p:nvSpPr>
          <p:cNvPr id="169" name="Google Shape;169;p26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6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1" name="Google Shape;171;p2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174"/>
        <p:cNvGrpSpPr/>
        <p:nvPr/>
      </p:nvGrpSpPr>
      <p:grpSpPr>
        <a:xfrm>
          <a:off x="0" y="0"/>
          <a:ext cx="0" cy="0"/>
          <a:chOff x="0" y="0"/>
          <a:chExt cx="0" cy="0"/>
        </a:xfrm>
      </p:grpSpPr>
      <p:sp>
        <p:nvSpPr>
          <p:cNvPr id="175" name="Google Shape;175;p26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26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2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80"/>
        <p:cNvGrpSpPr/>
        <p:nvPr/>
      </p:nvGrpSpPr>
      <p:grpSpPr>
        <a:xfrm>
          <a:off x="0" y="0"/>
          <a:ext cx="0" cy="0"/>
          <a:chOff x="0" y="0"/>
          <a:chExt cx="0" cy="0"/>
        </a:xfrm>
      </p:grpSpPr>
      <p:sp>
        <p:nvSpPr>
          <p:cNvPr id="181" name="Google Shape;181;p26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26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3" name="Google Shape;183;p2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2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29"/>
        <p:cNvGrpSpPr/>
        <p:nvPr/>
      </p:nvGrpSpPr>
      <p:grpSpPr>
        <a:xfrm>
          <a:off x="0" y="0"/>
          <a:ext cx="0" cy="0"/>
          <a:chOff x="0" y="0"/>
          <a:chExt cx="0" cy="0"/>
        </a:xfrm>
      </p:grpSpPr>
      <p:sp>
        <p:nvSpPr>
          <p:cNvPr id="30" name="Google Shape;30;p2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2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35"/>
        <p:cNvGrpSpPr/>
        <p:nvPr/>
      </p:nvGrpSpPr>
      <p:grpSpPr>
        <a:xfrm>
          <a:off x="0" y="0"/>
          <a:ext cx="0" cy="0"/>
          <a:chOff x="0" y="0"/>
          <a:chExt cx="0" cy="0"/>
        </a:xfrm>
      </p:grpSpPr>
      <p:sp>
        <p:nvSpPr>
          <p:cNvPr id="36" name="Google Shape;36;p2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2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44"/>
        <p:cNvGrpSpPr/>
        <p:nvPr/>
      </p:nvGrpSpPr>
      <p:grpSpPr>
        <a:xfrm>
          <a:off x="0" y="0"/>
          <a:ext cx="0" cy="0"/>
          <a:chOff x="0" y="0"/>
          <a:chExt cx="0" cy="0"/>
        </a:xfrm>
      </p:grpSpPr>
      <p:sp>
        <p:nvSpPr>
          <p:cNvPr id="45" name="Google Shape;45;p24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51"/>
        <p:cNvGrpSpPr/>
        <p:nvPr/>
      </p:nvGrpSpPr>
      <p:grpSpPr>
        <a:xfrm>
          <a:off x="0" y="0"/>
          <a:ext cx="0" cy="0"/>
          <a:chOff x="0" y="0"/>
          <a:chExt cx="0" cy="0"/>
        </a:xfrm>
      </p:grpSpPr>
      <p:sp>
        <p:nvSpPr>
          <p:cNvPr id="52" name="Google Shape;52;p2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55"/>
        <p:cNvGrpSpPr/>
        <p:nvPr/>
      </p:nvGrpSpPr>
      <p:grpSpPr>
        <a:xfrm>
          <a:off x="0" y="0"/>
          <a:ext cx="0" cy="0"/>
          <a:chOff x="0" y="0"/>
          <a:chExt cx="0" cy="0"/>
        </a:xfrm>
      </p:grpSpPr>
      <p:sp>
        <p:nvSpPr>
          <p:cNvPr id="56" name="Google Shape;56;p2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8" name="Google Shape;58;p2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61"/>
        <p:cNvGrpSpPr/>
        <p:nvPr/>
      </p:nvGrpSpPr>
      <p:grpSpPr>
        <a:xfrm>
          <a:off x="0" y="0"/>
          <a:ext cx="0" cy="0"/>
          <a:chOff x="0" y="0"/>
          <a:chExt cx="0" cy="0"/>
        </a:xfrm>
      </p:grpSpPr>
      <p:sp>
        <p:nvSpPr>
          <p:cNvPr id="62" name="Google Shape;62;p2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67"/>
        <p:cNvGrpSpPr/>
        <p:nvPr/>
      </p:nvGrpSpPr>
      <p:grpSpPr>
        <a:xfrm>
          <a:off x="0" y="0"/>
          <a:ext cx="0" cy="0"/>
          <a:chOff x="0" y="0"/>
          <a:chExt cx="0" cy="0"/>
        </a:xfrm>
      </p:grpSpPr>
      <p:sp>
        <p:nvSpPr>
          <p:cNvPr id="68" name="Google Shape;68;p25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52"/>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9"/>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23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3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2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24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24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4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4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25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25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2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2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2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image" Target="../media/image2.jp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g"/><Relationship Id="rId9" Type="http://schemas.microsoft.com/office/2007/relationships/diagramDrawing" Target="../diagrams/drawing1.xml"/></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jpg"/></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0.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8.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2.jpg"/></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1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6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6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6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7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7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5.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3.jpg"/></Relationships>
</file>

<file path=ppt/slides/_rels/slide1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8.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9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5.png"/></Relationships>
</file>

<file path=ppt/slides/_rels/slide1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7.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3.jpg"/></Relationships>
</file>

<file path=ppt/slides/_rels/slide1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8.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9.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3.jpg"/></Relationships>
</file>

<file path=ppt/slides/_rels/slide2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9.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3.jp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4.xml"/><Relationship Id="rId5" Type="http://schemas.openxmlformats.org/officeDocument/2006/relationships/image" Target="../media/image3.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jpg"/></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jp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jpg"/><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8.jpg"/><Relationship Id="rId7" Type="http://schemas.openxmlformats.org/officeDocument/2006/relationships/diagramData" Target="../diagrams/data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jpg"/><Relationship Id="rId11" Type="http://schemas.microsoft.com/office/2007/relationships/diagramDrawing" Target="../diagrams/drawing2.xml"/><Relationship Id="rId5" Type="http://schemas.openxmlformats.org/officeDocument/2006/relationships/image" Target="../media/image3.jpg"/><Relationship Id="rId10" Type="http://schemas.openxmlformats.org/officeDocument/2006/relationships/diagramColors" Target="../diagrams/colors2.xml"/><Relationship Id="rId4" Type="http://schemas.openxmlformats.org/officeDocument/2006/relationships/image" Target="../media/image1.jpg"/><Relationship Id="rId9"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jpg"/><Relationship Id="rId7" Type="http://schemas.openxmlformats.org/officeDocument/2006/relationships/diagramLayout" Target="../diagrams/layout3.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jpg"/><Relationship Id="rId10" Type="http://schemas.microsoft.com/office/2007/relationships/diagramDrawing" Target="../diagrams/drawing3.xml"/><Relationship Id="rId4" Type="http://schemas.openxmlformats.org/officeDocument/2006/relationships/image" Target="../media/image3.jpg"/><Relationship Id="rId9" Type="http://schemas.openxmlformats.org/officeDocument/2006/relationships/diagramColors" Target="../diagrams/colors3.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9.jpg"/><Relationship Id="rId7" Type="http://schemas.openxmlformats.org/officeDocument/2006/relationships/diagramData" Target="../diagrams/data4.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jpg"/><Relationship Id="rId11" Type="http://schemas.microsoft.com/office/2007/relationships/diagramDrawing" Target="../diagrams/drawing4.xml"/><Relationship Id="rId5" Type="http://schemas.openxmlformats.org/officeDocument/2006/relationships/image" Target="../media/image2.jpg"/><Relationship Id="rId10" Type="http://schemas.openxmlformats.org/officeDocument/2006/relationships/diagramColors" Target="../diagrams/colors4.xml"/><Relationship Id="rId4" Type="http://schemas.openxmlformats.org/officeDocument/2006/relationships/image" Target="../media/image1.jpg"/><Relationship Id="rId9"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jpg"/><Relationship Id="rId7" Type="http://schemas.openxmlformats.org/officeDocument/2006/relationships/diagramLayout" Target="../diagrams/layout5.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2.jpg"/><Relationship Id="rId10" Type="http://schemas.microsoft.com/office/2007/relationships/diagramDrawing" Target="../diagrams/drawing5.xml"/><Relationship Id="rId4" Type="http://schemas.openxmlformats.org/officeDocument/2006/relationships/image" Target="../media/image3.jpg"/><Relationship Id="rId9"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jpg"/></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jpg"/><Relationship Id="rId4" Type="http://schemas.openxmlformats.org/officeDocument/2006/relationships/image" Target="../media/image3.jpg"/></Relationships>
</file>

<file path=ppt/slides/_rels/slide6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jp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jp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jp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jp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jp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jp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5.png"/><Relationship Id="rId4" Type="http://schemas.openxmlformats.org/officeDocument/2006/relationships/image" Target="../media/image38.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7.png"/><Relationship Id="rId7"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jpg"/></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1"/>
          <p:cNvSpPr txBox="1">
            <a:spLocks noGrp="1"/>
          </p:cNvSpPr>
          <p:nvPr>
            <p:ph type="ctrTitle" idx="4294967295"/>
          </p:nvPr>
        </p:nvSpPr>
        <p:spPr>
          <a:xfrm>
            <a:off x="965200" y="965200"/>
            <a:ext cx="10261600" cy="356486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6600"/>
              <a:buFont typeface="Calibri"/>
              <a:buNone/>
            </a:pPr>
            <a:r>
              <a:rPr lang="en-US" sz="6600" b="1" i="0" u="none" strike="noStrike" cap="none" dirty="0" err="1" smtClean="0">
                <a:solidFill>
                  <a:schemeClr val="dk1"/>
                </a:solidFill>
                <a:latin typeface="Calibri"/>
                <a:ea typeface="Calibri"/>
                <a:cs typeface="Calibri"/>
                <a:sym typeface="Calibri"/>
              </a:rPr>
              <a:t>Porażka</a:t>
            </a:r>
            <a:r>
              <a:rPr lang="en-US" sz="6600" b="1" i="0" u="none" strike="noStrike" cap="none" dirty="0" smtClean="0">
                <a:solidFill>
                  <a:schemeClr val="dk1"/>
                </a:solidFill>
                <a:latin typeface="Calibri"/>
                <a:ea typeface="Calibri"/>
                <a:cs typeface="Calibri"/>
                <a:sym typeface="Calibri"/>
              </a:rPr>
              <a:t> </a:t>
            </a:r>
            <a:r>
              <a:rPr lang="en-US" sz="6600" b="1" i="0" u="none" strike="noStrike" cap="none" dirty="0" err="1">
                <a:solidFill>
                  <a:schemeClr val="dk1"/>
                </a:solidFill>
                <a:latin typeface="Calibri"/>
                <a:ea typeface="Calibri"/>
                <a:cs typeface="Calibri"/>
                <a:sym typeface="Calibri"/>
              </a:rPr>
              <a:t>biznesowa</a:t>
            </a:r>
            <a:r>
              <a:rPr lang="en-US" sz="6600" b="1" i="0" u="none" strike="noStrike" cap="none" dirty="0">
                <a:solidFill>
                  <a:schemeClr val="dk1"/>
                </a:solidFill>
                <a:latin typeface="Calibri"/>
                <a:ea typeface="Calibri"/>
                <a:cs typeface="Calibri"/>
                <a:sym typeface="Calibri"/>
              </a:rPr>
              <a:t>, </a:t>
            </a:r>
            <a:r>
              <a:rPr lang="en-US" sz="6600" b="1" i="0" u="none" strike="noStrike" cap="none" dirty="0" err="1">
                <a:solidFill>
                  <a:schemeClr val="dk1"/>
                </a:solidFill>
                <a:latin typeface="Calibri"/>
                <a:ea typeface="Calibri"/>
                <a:cs typeface="Calibri"/>
                <a:sym typeface="Calibri"/>
              </a:rPr>
              <a:t>pandemia</a:t>
            </a:r>
            <a:r>
              <a:rPr lang="en-US" sz="6600" b="1" i="0" u="none" strike="noStrike" cap="none" dirty="0">
                <a:solidFill>
                  <a:schemeClr val="dk1"/>
                </a:solidFill>
                <a:latin typeface="Calibri"/>
                <a:ea typeface="Calibri"/>
                <a:cs typeface="Calibri"/>
                <a:sym typeface="Calibri"/>
              </a:rPr>
              <a:t>, a w </a:t>
            </a:r>
            <a:r>
              <a:rPr lang="en-US" sz="6600" b="1" i="0" u="none" strike="noStrike" cap="none" dirty="0" err="1">
                <a:solidFill>
                  <a:schemeClr val="dk1"/>
                </a:solidFill>
                <a:latin typeface="Calibri"/>
                <a:ea typeface="Calibri"/>
                <a:cs typeface="Calibri"/>
                <a:sym typeface="Calibri"/>
              </a:rPr>
              <a:t>końcu</a:t>
            </a:r>
            <a:r>
              <a:rPr lang="en-US" sz="6600" b="1" i="0" u="none" strike="noStrike" cap="none" dirty="0">
                <a:solidFill>
                  <a:schemeClr val="dk1"/>
                </a:solidFill>
                <a:latin typeface="Calibri"/>
                <a:ea typeface="Calibri"/>
                <a:cs typeface="Calibri"/>
                <a:sym typeface="Calibri"/>
              </a:rPr>
              <a:t> </a:t>
            </a:r>
            <a:r>
              <a:rPr lang="en-US" sz="6600" b="1" i="0" u="none" strike="noStrike" cap="none" dirty="0" err="1">
                <a:solidFill>
                  <a:schemeClr val="dk1"/>
                </a:solidFill>
                <a:latin typeface="Calibri"/>
                <a:ea typeface="Calibri"/>
                <a:cs typeface="Calibri"/>
                <a:sym typeface="Calibri"/>
              </a:rPr>
              <a:t>sukces</a:t>
            </a:r>
            <a:endParaRPr sz="34400" b="0" i="0" u="none" strike="noStrike" cap="none" dirty="0">
              <a:latin typeface="Calibri"/>
              <a:ea typeface="Calibri"/>
              <a:cs typeface="Calibri"/>
              <a:sym typeface="Calibri"/>
            </a:endParaRPr>
          </a:p>
        </p:txBody>
      </p:sp>
      <p:sp>
        <p:nvSpPr>
          <p:cNvPr id="191" name="Google Shape;191;p1"/>
          <p:cNvSpPr txBox="1"/>
          <p:nvPr/>
        </p:nvSpPr>
        <p:spPr>
          <a:xfrm>
            <a:off x="0" y="5775325"/>
            <a:ext cx="12192000" cy="1082675"/>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192" name="Google Shape;192;p1"/>
          <p:cNvGrpSpPr/>
          <p:nvPr/>
        </p:nvGrpSpPr>
        <p:grpSpPr>
          <a:xfrm>
            <a:off x="103187" y="5816600"/>
            <a:ext cx="11985625" cy="993775"/>
            <a:chOff x="373980" y="594332"/>
            <a:chExt cx="15168222" cy="1257483"/>
          </a:xfrm>
        </p:grpSpPr>
        <p:pic>
          <p:nvPicPr>
            <p:cNvPr id="193" name="Google Shape;193;p1"/>
            <p:cNvPicPr preferRelativeResize="0"/>
            <p:nvPr/>
          </p:nvPicPr>
          <p:blipFill rotWithShape="1">
            <a:blip r:embed="rId3">
              <a:alphaModFix/>
            </a:blip>
            <a:srcRect/>
            <a:stretch/>
          </p:blipFill>
          <p:spPr>
            <a:xfrm>
              <a:off x="12066303" y="826288"/>
              <a:ext cx="3475899" cy="1025527"/>
            </a:xfrm>
            <a:prstGeom prst="rect">
              <a:avLst/>
            </a:prstGeom>
            <a:noFill/>
            <a:ln>
              <a:noFill/>
            </a:ln>
          </p:spPr>
        </p:pic>
        <p:pic>
          <p:nvPicPr>
            <p:cNvPr id="194" name="Google Shape;194;p1"/>
            <p:cNvPicPr preferRelativeResize="0"/>
            <p:nvPr/>
          </p:nvPicPr>
          <p:blipFill rotWithShape="1">
            <a:blip r:embed="rId4">
              <a:alphaModFix/>
            </a:blip>
            <a:srcRect/>
            <a:stretch/>
          </p:blipFill>
          <p:spPr>
            <a:xfrm>
              <a:off x="373980" y="594332"/>
              <a:ext cx="2662915" cy="1257482"/>
            </a:xfrm>
            <a:prstGeom prst="rect">
              <a:avLst/>
            </a:prstGeom>
            <a:noFill/>
            <a:ln>
              <a:noFill/>
            </a:ln>
          </p:spPr>
        </p:pic>
      </p:grpSp>
      <p:pic>
        <p:nvPicPr>
          <p:cNvPr id="195" name="Google Shape;195;p1"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0"/>
          <p:cNvSpPr txBox="1">
            <a:spLocks noGrp="1"/>
          </p:cNvSpPr>
          <p:nvPr>
            <p:ph type="title"/>
          </p:nvPr>
        </p:nvSpPr>
        <p:spPr>
          <a:xfrm>
            <a:off x="831850" y="144967"/>
            <a:ext cx="10515600" cy="76943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sz="4400" b="0" i="0" u="none" dirty="0" err="1">
                <a:solidFill>
                  <a:schemeClr val="dk1"/>
                </a:solidFill>
                <a:sym typeface="Calibri"/>
              </a:rPr>
              <a:t>Praca</a:t>
            </a:r>
            <a:r>
              <a:rPr lang="en-US" sz="4400" b="0" i="0" u="none" dirty="0">
                <a:solidFill>
                  <a:schemeClr val="dk1"/>
                </a:solidFill>
                <a:sym typeface="Calibri"/>
              </a:rPr>
              <a:t> </a:t>
            </a:r>
            <a:r>
              <a:rPr lang="en-US" sz="4400" b="0" i="0" u="none" dirty="0" err="1">
                <a:solidFill>
                  <a:schemeClr val="dk1"/>
                </a:solidFill>
                <a:sym typeface="Calibri"/>
              </a:rPr>
              <a:t>indywidualna</a:t>
            </a:r>
            <a:r>
              <a:rPr lang="en-US" sz="4400" b="0" i="0" u="none" dirty="0">
                <a:solidFill>
                  <a:schemeClr val="dk1"/>
                </a:solidFill>
                <a:sym typeface="Calibri"/>
              </a:rPr>
              <a:t> – </a:t>
            </a:r>
            <a:r>
              <a:rPr lang="en-US" sz="4400" b="0" i="0" u="none" dirty="0" err="1">
                <a:solidFill>
                  <a:schemeClr val="dk1"/>
                </a:solidFill>
                <a:sym typeface="Calibri"/>
              </a:rPr>
              <a:t>karta</a:t>
            </a:r>
            <a:r>
              <a:rPr lang="en-US" sz="4400" b="0" i="0" u="none" dirty="0">
                <a:solidFill>
                  <a:schemeClr val="dk1"/>
                </a:solidFill>
                <a:sym typeface="Calibri"/>
              </a:rPr>
              <a:t> </a:t>
            </a:r>
            <a:r>
              <a:rPr lang="en-US" sz="4400" b="0" i="0" u="none" dirty="0" err="1">
                <a:solidFill>
                  <a:schemeClr val="dk1"/>
                </a:solidFill>
                <a:sym typeface="Calibri"/>
              </a:rPr>
              <a:t>pracy</a:t>
            </a:r>
            <a:r>
              <a:rPr lang="en-US" sz="4400" b="0" i="0" u="none" dirty="0">
                <a:solidFill>
                  <a:schemeClr val="dk1"/>
                </a:solidFill>
                <a:sym typeface="Calibri"/>
              </a:rPr>
              <a:t> </a:t>
            </a:r>
            <a:r>
              <a:rPr lang="en-US" sz="4400" b="0" i="0" u="none" dirty="0" err="1">
                <a:solidFill>
                  <a:schemeClr val="dk1"/>
                </a:solidFill>
                <a:sym typeface="Calibri"/>
              </a:rPr>
              <a:t>nr</a:t>
            </a:r>
            <a:r>
              <a:rPr lang="en-US" sz="4400" b="0" i="0" u="none" dirty="0">
                <a:solidFill>
                  <a:schemeClr val="dk1"/>
                </a:solidFill>
                <a:sym typeface="Calibri"/>
              </a:rPr>
              <a:t>. 1.1</a:t>
            </a:r>
            <a:endParaRPr sz="4400" dirty="0"/>
          </a:p>
        </p:txBody>
      </p:sp>
      <p:grpSp>
        <p:nvGrpSpPr>
          <p:cNvPr id="297" name="Google Shape;297;p10"/>
          <p:cNvGrpSpPr/>
          <p:nvPr/>
        </p:nvGrpSpPr>
        <p:grpSpPr>
          <a:xfrm>
            <a:off x="103187" y="5816600"/>
            <a:ext cx="11985625" cy="993775"/>
            <a:chOff x="373980" y="594332"/>
            <a:chExt cx="15168222" cy="1257483"/>
          </a:xfrm>
        </p:grpSpPr>
        <p:pic>
          <p:nvPicPr>
            <p:cNvPr id="298" name="Google Shape;298;p10"/>
            <p:cNvPicPr preferRelativeResize="0"/>
            <p:nvPr/>
          </p:nvPicPr>
          <p:blipFill rotWithShape="1">
            <a:blip r:embed="rId3">
              <a:alphaModFix/>
            </a:blip>
            <a:srcRect/>
            <a:stretch/>
          </p:blipFill>
          <p:spPr>
            <a:xfrm>
              <a:off x="12066303" y="826288"/>
              <a:ext cx="3475899" cy="1025527"/>
            </a:xfrm>
            <a:prstGeom prst="rect">
              <a:avLst/>
            </a:prstGeom>
            <a:noFill/>
            <a:ln>
              <a:noFill/>
            </a:ln>
          </p:spPr>
        </p:pic>
        <p:pic>
          <p:nvPicPr>
            <p:cNvPr id="299" name="Google Shape;299;p10"/>
            <p:cNvPicPr preferRelativeResize="0"/>
            <p:nvPr/>
          </p:nvPicPr>
          <p:blipFill rotWithShape="1">
            <a:blip r:embed="rId4">
              <a:alphaModFix/>
            </a:blip>
            <a:srcRect/>
            <a:stretch/>
          </p:blipFill>
          <p:spPr>
            <a:xfrm>
              <a:off x="373980" y="594332"/>
              <a:ext cx="2662915" cy="1257482"/>
            </a:xfrm>
            <a:prstGeom prst="rect">
              <a:avLst/>
            </a:prstGeom>
            <a:noFill/>
            <a:ln>
              <a:noFill/>
            </a:ln>
          </p:spPr>
        </p:pic>
      </p:grpSp>
      <p:pic>
        <p:nvPicPr>
          <p:cNvPr id="300" name="Google Shape;300;p10"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pic>
        <p:nvPicPr>
          <p:cNvPr id="2" name="Obraz 1"/>
          <p:cNvPicPr>
            <a:picLocks noChangeAspect="1"/>
          </p:cNvPicPr>
          <p:nvPr/>
        </p:nvPicPr>
        <p:blipFill>
          <a:blip r:embed="rId6"/>
          <a:stretch>
            <a:fillRect/>
          </a:stretch>
        </p:blipFill>
        <p:spPr>
          <a:xfrm>
            <a:off x="3066627" y="825190"/>
            <a:ext cx="6058746" cy="5174722"/>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0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Wizjoner</a:t>
            </a:r>
            <a:r>
              <a:rPr lang="en-US" sz="4000" b="1" i="0" u="none" dirty="0">
                <a:solidFill>
                  <a:schemeClr val="dk1"/>
                </a:solidFill>
                <a:latin typeface="Calibri"/>
                <a:ea typeface="Calibri"/>
                <a:cs typeface="Calibri"/>
                <a:sym typeface="Calibri"/>
              </a:rPr>
              <a:t> </a:t>
            </a:r>
            <a:endParaRPr dirty="0"/>
          </a:p>
        </p:txBody>
      </p:sp>
      <p:sp>
        <p:nvSpPr>
          <p:cNvPr id="1081" name="Google Shape;1081;p10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pl-PL" sz="2400" dirty="0"/>
              <a:t>p</a:t>
            </a:r>
            <a:r>
              <a:rPr lang="en-US" sz="2400" b="0" i="0" u="none" dirty="0" err="1" smtClean="0">
                <a:solidFill>
                  <a:schemeClr val="dk1"/>
                </a:solidFill>
                <a:latin typeface="Calibri"/>
                <a:ea typeface="Calibri"/>
                <a:cs typeface="Calibri"/>
                <a:sym typeface="Calibri"/>
              </a:rPr>
              <a:t>rzez</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zakup</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chce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osiągnąć</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konkretne</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cele</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err="1"/>
              <a:t>n</a:t>
            </a:r>
            <a:r>
              <a:rPr lang="en-US" sz="2400" b="0" i="0" u="none" dirty="0" err="1" smtClean="0">
                <a:solidFill>
                  <a:schemeClr val="dk1"/>
                </a:solidFill>
                <a:latin typeface="Calibri"/>
                <a:ea typeface="Calibri"/>
                <a:cs typeface="Calibri"/>
                <a:sym typeface="Calibri"/>
              </a:rPr>
              <a:t>ie</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interesują</a:t>
            </a:r>
            <a:r>
              <a:rPr lang="en-US" sz="2400" b="0" i="0" u="none" dirty="0">
                <a:solidFill>
                  <a:schemeClr val="dk1"/>
                </a:solidFill>
                <a:latin typeface="Calibri"/>
                <a:ea typeface="Calibri"/>
                <a:cs typeface="Calibri"/>
                <a:sym typeface="Calibri"/>
              </a:rPr>
              <a:t> go </a:t>
            </a:r>
            <a:r>
              <a:rPr lang="en-US" sz="2400" b="0" i="0" u="none" dirty="0" err="1">
                <a:solidFill>
                  <a:schemeClr val="dk1"/>
                </a:solidFill>
                <a:latin typeface="Calibri"/>
                <a:ea typeface="Calibri"/>
                <a:cs typeface="Calibri"/>
                <a:sym typeface="Calibri"/>
              </a:rPr>
              <a:t>problemy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związane</a:t>
            </a:r>
            <a:r>
              <a:rPr lang="en-US" sz="2400" b="0" i="0" u="none" dirty="0">
                <a:solidFill>
                  <a:schemeClr val="dk1"/>
                </a:solidFill>
                <a:latin typeface="Calibri"/>
                <a:ea typeface="Calibri"/>
                <a:cs typeface="Calibri"/>
                <a:sym typeface="Calibri"/>
              </a:rPr>
              <a:t> z </a:t>
            </a:r>
            <a:r>
              <a:rPr lang="en-US" sz="2400" b="0" i="0" u="none" dirty="0" err="1">
                <a:solidFill>
                  <a:schemeClr val="dk1"/>
                </a:solidFill>
                <a:latin typeface="Calibri"/>
                <a:ea typeface="Calibri"/>
                <a:cs typeface="Calibri"/>
                <a:sym typeface="Calibri"/>
              </a:rPr>
              <a:t>zakupem</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produktu</a:t>
            </a:r>
            <a:r>
              <a:rPr lang="pl-PL" sz="2400" dirty="0"/>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err="1"/>
              <a:t>d</a:t>
            </a:r>
            <a:r>
              <a:rPr lang="en-US" sz="2400" b="0" i="0" u="none" dirty="0" err="1" smtClean="0">
                <a:solidFill>
                  <a:schemeClr val="dk1"/>
                </a:solidFill>
                <a:latin typeface="Calibri"/>
                <a:ea typeface="Calibri"/>
                <a:cs typeface="Calibri"/>
                <a:sym typeface="Calibri"/>
              </a:rPr>
              <a:t>okładnie</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określa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cechy</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produktu</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err="1"/>
              <a:t>c</a:t>
            </a:r>
            <a:r>
              <a:rPr lang="en-US" sz="2400" b="0" i="0" u="none" dirty="0" err="1" smtClean="0">
                <a:solidFill>
                  <a:schemeClr val="dk1"/>
                </a:solidFill>
                <a:latin typeface="Calibri"/>
                <a:ea typeface="Calibri"/>
                <a:cs typeface="Calibri"/>
                <a:sym typeface="Calibri"/>
              </a:rPr>
              <a:t>zęsto</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przez </a:t>
            </a:r>
            <a:r>
              <a:rPr lang="en-US" sz="2400" b="0" i="0" u="none" dirty="0" err="1">
                <a:solidFill>
                  <a:schemeClr val="dk1"/>
                </a:solidFill>
                <a:latin typeface="Calibri"/>
                <a:ea typeface="Calibri"/>
                <a:cs typeface="Calibri"/>
                <a:sym typeface="Calibri"/>
              </a:rPr>
              <a:t>zakup</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produktu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realizuje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swoje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marzenia</a:t>
            </a:r>
            <a:r>
              <a:rPr lang="en-US" sz="2400" b="0" i="0" u="none" dirty="0" smtClean="0">
                <a:solidFill>
                  <a:schemeClr val="dk1"/>
                </a:solidFill>
                <a:latin typeface="Calibri"/>
                <a:ea typeface="Calibri"/>
                <a:cs typeface="Calibri"/>
                <a:sym typeface="Calibri"/>
              </a:rPr>
              <a:t>”</a:t>
            </a:r>
            <a:r>
              <a:rPr lang="pl-PL" sz="2400" b="0" i="0" u="none" dirty="0" smtClean="0">
                <a:solidFill>
                  <a:schemeClr val="dk1"/>
                </a:solidFill>
                <a:latin typeface="Calibri"/>
                <a:ea typeface="Calibri"/>
                <a:cs typeface="Calibri"/>
                <a:sym typeface="Calibri"/>
              </a:rPr>
              <a:t>.</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082" name="Google Shape;1082;p10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083" name="Google Shape;1083;p10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10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Klient</a:t>
            </a:r>
            <a:r>
              <a:rPr lang="en-US" sz="4000" b="1" i="0" u="none" dirty="0">
                <a:solidFill>
                  <a:schemeClr val="dk1"/>
                </a:solidFill>
                <a:latin typeface="Calibri"/>
                <a:ea typeface="Calibri"/>
                <a:cs typeface="Calibri"/>
                <a:sym typeface="Calibri"/>
              </a:rPr>
              <a:t> z </a:t>
            </a:r>
            <a:r>
              <a:rPr lang="en-US" sz="4000" b="1" i="0" u="none" dirty="0" err="1">
                <a:solidFill>
                  <a:schemeClr val="dk1"/>
                </a:solidFill>
                <a:latin typeface="Calibri"/>
                <a:ea typeface="Calibri"/>
                <a:cs typeface="Calibri"/>
                <a:sym typeface="Calibri"/>
              </a:rPr>
              <a:t>problemem</a:t>
            </a:r>
            <a:endParaRPr dirty="0"/>
          </a:p>
        </p:txBody>
      </p:sp>
      <p:sp>
        <p:nvSpPr>
          <p:cNvPr id="1089" name="Google Shape;1089;p10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pl-PL" sz="2400" dirty="0"/>
              <a:t>z</a:t>
            </a:r>
            <a:r>
              <a:rPr lang="en-US" sz="2400" b="0" i="0" u="none" dirty="0" err="1" smtClean="0">
                <a:solidFill>
                  <a:schemeClr val="dk1"/>
                </a:solidFill>
                <a:latin typeface="Calibri"/>
                <a:ea typeface="Calibri"/>
                <a:cs typeface="Calibri"/>
                <a:sym typeface="Calibri"/>
              </a:rPr>
              <a:t>akupy</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produkt</a:t>
            </a:r>
            <a:r>
              <a:rPr lang="en-US" sz="2400" b="0" i="0" u="none" dirty="0">
                <a:solidFill>
                  <a:schemeClr val="dk1"/>
                </a:solidFill>
                <a:latin typeface="Calibri"/>
                <a:ea typeface="Calibri"/>
                <a:cs typeface="Calibri"/>
                <a:sym typeface="Calibri"/>
              </a:rPr>
              <a:t> ma </a:t>
            </a:r>
            <a:r>
              <a:rPr lang="en-US" sz="2400" b="0" i="0" u="none" dirty="0" err="1">
                <a:solidFill>
                  <a:schemeClr val="dk1"/>
                </a:solidFill>
                <a:latin typeface="Calibri"/>
                <a:ea typeface="Calibri"/>
                <a:cs typeface="Calibri"/>
                <a:sym typeface="Calibri"/>
              </a:rPr>
              <a:t>rozwiązać</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jego</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problemy</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a:t>o</a:t>
            </a:r>
            <a:r>
              <a:rPr lang="en-US" sz="2400" b="0" i="0" u="none" dirty="0" err="1" smtClean="0">
                <a:solidFill>
                  <a:schemeClr val="dk1"/>
                </a:solidFill>
                <a:latin typeface="Calibri"/>
                <a:ea typeface="Calibri"/>
                <a:cs typeface="Calibri"/>
                <a:sym typeface="Calibri"/>
              </a:rPr>
              <a:t>bawia</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się </a:t>
            </a:r>
            <a:r>
              <a:rPr lang="en-US" sz="2400" b="0" i="0" u="none" dirty="0" err="1">
                <a:solidFill>
                  <a:schemeClr val="dk1"/>
                </a:solidFill>
                <a:latin typeface="Calibri"/>
                <a:ea typeface="Calibri"/>
                <a:cs typeface="Calibri"/>
                <a:sym typeface="Calibri"/>
              </a:rPr>
              <a:t>kłopotów</a:t>
            </a:r>
            <a:r>
              <a:rPr lang="en-US" sz="2400" b="0" i="0" u="none" dirty="0">
                <a:solidFill>
                  <a:schemeClr val="dk1"/>
                </a:solidFill>
                <a:latin typeface="Calibri"/>
                <a:ea typeface="Calibri"/>
                <a:cs typeface="Calibri"/>
                <a:sym typeface="Calibri"/>
              </a:rPr>
              <a:t> i </a:t>
            </a:r>
            <a:r>
              <a:rPr lang="en-US" sz="2400" b="0" i="0" u="none" dirty="0" err="1">
                <a:solidFill>
                  <a:schemeClr val="dk1"/>
                </a:solidFill>
                <a:latin typeface="Calibri"/>
                <a:ea typeface="Calibri"/>
                <a:cs typeface="Calibri"/>
                <a:sym typeface="Calibri"/>
              </a:rPr>
              <a:t>problemów</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związanych</a:t>
            </a:r>
            <a:r>
              <a:rPr lang="en-US" sz="2400" b="0" i="0" u="none" dirty="0">
                <a:solidFill>
                  <a:schemeClr val="dk1"/>
                </a:solidFill>
                <a:latin typeface="Calibri"/>
                <a:ea typeface="Calibri"/>
                <a:cs typeface="Calibri"/>
                <a:sym typeface="Calibri"/>
              </a:rPr>
              <a:t> z </a:t>
            </a:r>
            <a:r>
              <a:rPr lang="en-US" sz="2400" b="0" i="0" u="none" dirty="0" err="1" smtClean="0">
                <a:solidFill>
                  <a:schemeClr val="dk1"/>
                </a:solidFill>
                <a:latin typeface="Calibri"/>
                <a:ea typeface="Calibri"/>
                <a:cs typeface="Calibri"/>
                <a:sym typeface="Calibri"/>
              </a:rPr>
              <a:t>zakupem</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err="1"/>
              <a:t>p</a:t>
            </a:r>
            <a:r>
              <a:rPr lang="en-US" sz="2400" b="0" i="0" u="none" dirty="0" err="1" smtClean="0">
                <a:solidFill>
                  <a:schemeClr val="dk1"/>
                </a:solidFill>
                <a:latin typeface="Calibri"/>
                <a:ea typeface="Calibri"/>
                <a:cs typeface="Calibri"/>
                <a:sym typeface="Calibri"/>
              </a:rPr>
              <a:t>otrzebuje</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zapewnień</a:t>
            </a:r>
            <a:r>
              <a:rPr lang="en-US" sz="2400" b="0" i="0" u="none" dirty="0">
                <a:solidFill>
                  <a:schemeClr val="dk1"/>
                </a:solidFill>
                <a:latin typeface="Calibri"/>
                <a:ea typeface="Calibri"/>
                <a:cs typeface="Calibri"/>
                <a:sym typeface="Calibri"/>
              </a:rPr>
              <a:t> i </a:t>
            </a:r>
            <a:r>
              <a:rPr lang="en-US" sz="2400" b="0" i="0" u="none" dirty="0" err="1" smtClean="0">
                <a:solidFill>
                  <a:schemeClr val="dk1"/>
                </a:solidFill>
                <a:latin typeface="Calibri"/>
                <a:ea typeface="Calibri"/>
                <a:cs typeface="Calibri"/>
                <a:sym typeface="Calibri"/>
              </a:rPr>
              <a:t>gwarancji</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err="1"/>
              <a:t>c</a:t>
            </a:r>
            <a:r>
              <a:rPr lang="en-US" sz="2400" b="0" i="0" u="none" dirty="0" err="1" smtClean="0">
                <a:solidFill>
                  <a:schemeClr val="dk1"/>
                </a:solidFill>
                <a:latin typeface="Calibri"/>
                <a:ea typeface="Calibri"/>
                <a:cs typeface="Calibri"/>
                <a:sym typeface="Calibri"/>
              </a:rPr>
              <a:t>hce</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wyeliminować</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ryzyko</a:t>
            </a:r>
            <a:r>
              <a:rPr lang="pl-PL" sz="2400" b="0" i="0" u="none" dirty="0" smtClean="0">
                <a:solidFill>
                  <a:schemeClr val="dk1"/>
                </a:solidFill>
                <a:latin typeface="Calibri"/>
                <a:ea typeface="Calibri"/>
                <a:cs typeface="Calibri"/>
                <a:sym typeface="Calibri"/>
              </a:rPr>
              <a:t>.</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090" name="Google Shape;1090;p10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091" name="Google Shape;1091;p102"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0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Klient</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polubowny</a:t>
            </a:r>
            <a:endParaRPr dirty="0"/>
          </a:p>
        </p:txBody>
      </p:sp>
      <p:sp>
        <p:nvSpPr>
          <p:cNvPr id="1097" name="Google Shape;1097;p10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pl-PL" sz="2400" dirty="0"/>
              <a:t>z</a:t>
            </a:r>
            <a:r>
              <a:rPr lang="en-US" sz="2400" b="0" i="0" u="none" dirty="0" smtClean="0">
                <a:solidFill>
                  <a:schemeClr val="dk1"/>
                </a:solidFill>
                <a:latin typeface="Calibri"/>
                <a:ea typeface="Calibri"/>
                <a:cs typeface="Calibri"/>
                <a:sym typeface="Calibri"/>
              </a:rPr>
              <a:t>e </a:t>
            </a:r>
            <a:r>
              <a:rPr lang="en-US" sz="2400" b="0" i="0" u="none" dirty="0" err="1">
                <a:solidFill>
                  <a:schemeClr val="dk1"/>
                </a:solidFill>
                <a:latin typeface="Calibri"/>
                <a:ea typeface="Calibri"/>
                <a:cs typeface="Calibri"/>
                <a:sym typeface="Calibri"/>
              </a:rPr>
              <a:t>wszystkim</a:t>
            </a:r>
            <a:r>
              <a:rPr lang="en-US" sz="2400" b="0" i="0" u="none" dirty="0">
                <a:solidFill>
                  <a:schemeClr val="dk1"/>
                </a:solidFill>
                <a:latin typeface="Calibri"/>
                <a:ea typeface="Calibri"/>
                <a:cs typeface="Calibri"/>
                <a:sym typeface="Calibri"/>
              </a:rPr>
              <a:t> się </a:t>
            </a:r>
            <a:r>
              <a:rPr lang="en-US" sz="2400" b="0" i="0" u="none" dirty="0" err="1">
                <a:solidFill>
                  <a:schemeClr val="dk1"/>
                </a:solidFill>
                <a:latin typeface="Calibri"/>
                <a:ea typeface="Calibri"/>
                <a:cs typeface="Calibri"/>
                <a:sym typeface="Calibri"/>
              </a:rPr>
              <a:t>zgadza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sprawia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wrażenie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że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łatwo</a:t>
            </a:r>
            <a:r>
              <a:rPr lang="en-US" sz="2400" b="0" i="0" u="none" dirty="0">
                <a:solidFill>
                  <a:schemeClr val="dk1"/>
                </a:solidFill>
                <a:latin typeface="Calibri"/>
                <a:ea typeface="Calibri"/>
                <a:cs typeface="Calibri"/>
                <a:sym typeface="Calibri"/>
              </a:rPr>
              <a:t> go </a:t>
            </a:r>
            <a:r>
              <a:rPr lang="en-US" sz="2400" b="0" i="0" u="none" dirty="0" err="1" smtClean="0">
                <a:solidFill>
                  <a:schemeClr val="dk1"/>
                </a:solidFill>
                <a:latin typeface="Calibri"/>
                <a:ea typeface="Calibri"/>
                <a:cs typeface="Calibri"/>
                <a:sym typeface="Calibri"/>
              </a:rPr>
              <a:t>przekonać</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err="1"/>
              <a:t>r</a:t>
            </a:r>
            <a:r>
              <a:rPr lang="en-US" sz="2400" b="0" i="0" u="none" dirty="0" err="1" smtClean="0">
                <a:solidFill>
                  <a:schemeClr val="dk1"/>
                </a:solidFill>
                <a:latin typeface="Calibri"/>
                <a:ea typeface="Calibri"/>
                <a:cs typeface="Calibri"/>
                <a:sym typeface="Calibri"/>
              </a:rPr>
              <a:t>ównie</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szybko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zgodzi</a:t>
            </a:r>
            <a:r>
              <a:rPr lang="en-US" sz="2400" b="0" i="0" u="none" dirty="0">
                <a:solidFill>
                  <a:schemeClr val="dk1"/>
                </a:solidFill>
                <a:latin typeface="Calibri"/>
                <a:ea typeface="Calibri"/>
                <a:cs typeface="Calibri"/>
                <a:sym typeface="Calibri"/>
              </a:rPr>
              <a:t> się z </a:t>
            </a:r>
            <a:r>
              <a:rPr lang="en-US" sz="2400" b="0" i="0" u="none" dirty="0" err="1">
                <a:solidFill>
                  <a:schemeClr val="dk1"/>
                </a:solidFill>
                <a:latin typeface="Calibri"/>
                <a:ea typeface="Calibri"/>
                <a:cs typeface="Calibri"/>
                <a:sym typeface="Calibri"/>
              </a:rPr>
              <a:t>naszą</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propozycją</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jak</a:t>
            </a:r>
            <a:r>
              <a:rPr lang="en-US" sz="2400" b="0" i="0" u="none" dirty="0">
                <a:solidFill>
                  <a:schemeClr val="dk1"/>
                </a:solidFill>
                <a:latin typeface="Calibri"/>
                <a:ea typeface="Calibri"/>
                <a:cs typeface="Calibri"/>
                <a:sym typeface="Calibri"/>
              </a:rPr>
              <a:t> i </a:t>
            </a:r>
            <a:r>
              <a:rPr lang="en-US" sz="2400" b="0" i="0" u="none" dirty="0" err="1">
                <a:solidFill>
                  <a:schemeClr val="dk1"/>
                </a:solidFill>
                <a:latin typeface="Calibri"/>
                <a:ea typeface="Calibri"/>
                <a:cs typeface="Calibri"/>
                <a:sym typeface="Calibri"/>
              </a:rPr>
              <a:t>argumentami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przeciwko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tej</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propozycji</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err="1"/>
              <a:t>t</a:t>
            </a:r>
            <a:r>
              <a:rPr lang="en-US" sz="2400" b="0" i="0" u="none" dirty="0" err="1" smtClean="0">
                <a:solidFill>
                  <a:schemeClr val="dk1"/>
                </a:solidFill>
                <a:latin typeface="Calibri"/>
                <a:ea typeface="Calibri"/>
                <a:cs typeface="Calibri"/>
                <a:sym typeface="Calibri"/>
              </a:rPr>
              <a:t>rudno</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określi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jego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prawdziwe</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potrzeby</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a:t>j</a:t>
            </a:r>
            <a:r>
              <a:rPr lang="en-US" sz="2400" b="0" i="0" u="none" dirty="0" err="1" smtClean="0">
                <a:solidFill>
                  <a:schemeClr val="dk1"/>
                </a:solidFill>
                <a:latin typeface="Calibri"/>
                <a:ea typeface="Calibri"/>
                <a:cs typeface="Calibri"/>
                <a:sym typeface="Calibri"/>
              </a:rPr>
              <a:t>est</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mało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asertywny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boi</a:t>
            </a:r>
            <a:r>
              <a:rPr lang="en-US" sz="2400" b="0" i="0" u="none" dirty="0">
                <a:solidFill>
                  <a:schemeClr val="dk1"/>
                </a:solidFill>
                <a:latin typeface="Calibri"/>
                <a:ea typeface="Calibri"/>
                <a:cs typeface="Calibri"/>
                <a:sym typeface="Calibri"/>
              </a:rPr>
              <a:t> się </a:t>
            </a:r>
            <a:r>
              <a:rPr lang="en-US" sz="2400" b="0" i="0" u="none" dirty="0" err="1" smtClean="0">
                <a:solidFill>
                  <a:schemeClr val="dk1"/>
                </a:solidFill>
                <a:latin typeface="Calibri"/>
                <a:ea typeface="Calibri"/>
                <a:cs typeface="Calibri"/>
                <a:sym typeface="Calibri"/>
              </a:rPr>
              <a:t>odmówić</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err="1"/>
              <a:t>c</a:t>
            </a:r>
            <a:r>
              <a:rPr lang="en-US" sz="2400" b="0" i="0" u="none" dirty="0" err="1" smtClean="0">
                <a:solidFill>
                  <a:schemeClr val="dk1"/>
                </a:solidFill>
                <a:latin typeface="Calibri"/>
                <a:ea typeface="Calibri"/>
                <a:cs typeface="Calibri"/>
                <a:sym typeface="Calibri"/>
              </a:rPr>
              <a:t>zęsto</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jest </a:t>
            </a:r>
            <a:r>
              <a:rPr lang="en-US" sz="2400" b="0" i="0" u="none" dirty="0" err="1">
                <a:solidFill>
                  <a:schemeClr val="dk1"/>
                </a:solidFill>
                <a:latin typeface="Calibri"/>
                <a:ea typeface="Calibri"/>
                <a:cs typeface="Calibri"/>
                <a:sym typeface="Calibri"/>
              </a:rPr>
              <a:t>klientem</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jednorazowym</a:t>
            </a:r>
            <a:r>
              <a:rPr lang="pl-PL" sz="2400" b="0" i="0" u="none" dirty="0" smtClean="0">
                <a:solidFill>
                  <a:schemeClr val="dk1"/>
                </a:solidFill>
                <a:latin typeface="Calibri"/>
                <a:ea typeface="Calibri"/>
                <a:cs typeface="Calibri"/>
                <a:sym typeface="Calibri"/>
              </a:rPr>
              <a:t>.</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098" name="Google Shape;1098;p10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099" name="Google Shape;1099;p103"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0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Klient</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krytyczny</a:t>
            </a:r>
            <a:endParaRPr dirty="0"/>
          </a:p>
        </p:txBody>
      </p:sp>
      <p:sp>
        <p:nvSpPr>
          <p:cNvPr id="1105" name="Google Shape;1105;p10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jest nastawiony krytycznie, wytyka braki,</a:t>
            </a:r>
            <a:endParaRPr lang="pl-PL" dirty="0" smtClean="0"/>
          </a:p>
          <a:p>
            <a:pPr marL="342900" marR="0" lvl="0" indent="-342900" algn="l" rtl="0">
              <a:lnSpc>
                <a:spcPct val="150000"/>
              </a:lnSpc>
              <a:spcBef>
                <a:spcPts val="10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sprawia wrażenie złośliwego,</a:t>
            </a:r>
            <a:endParaRPr lang="pl-PL" dirty="0" smtClean="0"/>
          </a:p>
          <a:p>
            <a:pPr marL="342900" marR="0" lvl="0" indent="-342900" algn="l" rtl="0">
              <a:lnSpc>
                <a:spcPct val="150000"/>
              </a:lnSpc>
              <a:spcBef>
                <a:spcPts val="10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nic mu się nie podoba szuka dziury w całym,</a:t>
            </a:r>
            <a:endParaRPr lang="pl-PL" dirty="0" smtClean="0"/>
          </a:p>
          <a:p>
            <a:pPr marL="342900" marR="0" lvl="0" indent="-342900" algn="l" rtl="0">
              <a:lnSpc>
                <a:spcPct val="150000"/>
              </a:lnSpc>
              <a:spcBef>
                <a:spcPts val="10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dal sprzedawcy jest źródłem cennych informacji,</a:t>
            </a:r>
            <a:endParaRPr lang="pl-PL" dirty="0" smtClean="0"/>
          </a:p>
          <a:p>
            <a:pPr marL="342900" marR="0" lvl="0" indent="-342900" algn="l" rtl="0">
              <a:lnSpc>
                <a:spcPct val="150000"/>
              </a:lnSpc>
              <a:spcBef>
                <a:spcPts val="10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cechuje go otwartość,</a:t>
            </a:r>
            <a:endParaRPr lang="pl-PL" dirty="0" smtClean="0"/>
          </a:p>
          <a:p>
            <a:pPr marL="342900" marR="0" lvl="0" indent="-342900" algn="l" rtl="0">
              <a:lnSpc>
                <a:spcPct val="150000"/>
              </a:lnSpc>
              <a:spcBef>
                <a:spcPts val="10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zdobywając jego zaufanie może być wiernym klientem.</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106" name="Google Shape;1106;p10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107" name="Google Shape;1107;p104"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10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Klient</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uporządkowany</a:t>
            </a:r>
            <a:endParaRPr dirty="0"/>
          </a:p>
        </p:txBody>
      </p:sp>
      <p:sp>
        <p:nvSpPr>
          <p:cNvPr id="1113" name="Google Shape;1113;p10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wylicza swoje najważniejsze potrzeby i cechy produktu,</a:t>
            </a:r>
            <a:endParaRPr lang="pl-PL" dirty="0" smtClean="0"/>
          </a:p>
          <a:p>
            <a:pPr marL="342900" marR="0" lvl="0" indent="-342900" algn="l" rtl="0">
              <a:lnSpc>
                <a:spcPct val="150000"/>
              </a:lnSpc>
              <a:spcBef>
                <a:spcPts val="18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akcentuje każdą cechę sposobem mówienia i wyraźną gestykulacją (wyliczanie na palcach).</a:t>
            </a:r>
            <a:endParaRPr lang="pl-PL" dirty="0" smtClean="0"/>
          </a:p>
          <a:p>
            <a:pPr marL="228600" marR="0" lvl="0" indent="-76200" algn="l" rtl="0">
              <a:lnSpc>
                <a:spcPct val="90000"/>
              </a:lnSpc>
              <a:spcBef>
                <a:spcPts val="18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114" name="Google Shape;1114;p10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115" name="Google Shape;1115;p105"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0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Klient</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chaotyczny</a:t>
            </a:r>
            <a:endParaRPr dirty="0"/>
          </a:p>
        </p:txBody>
      </p:sp>
      <p:sp>
        <p:nvSpPr>
          <p:cNvPr id="1121" name="Google Shape;1121;p10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wylicza swoje najważniejsze potrzeby i cechy produktu,</a:t>
            </a:r>
            <a:endParaRPr lang="pl-PL" dirty="0" smtClean="0"/>
          </a:p>
          <a:p>
            <a:pPr marL="342900" marR="0" lvl="0" indent="-342900" algn="l" rtl="0">
              <a:lnSpc>
                <a:spcPct val="150000"/>
              </a:lnSpc>
              <a:spcBef>
                <a:spcPts val="18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przeskakuje z tematu na temat, odnosząc się do bardzo różnych kwestii,</a:t>
            </a:r>
            <a:endParaRPr lang="pl-PL" dirty="0" smtClean="0"/>
          </a:p>
          <a:p>
            <a:pPr marL="342900" marR="0" lvl="0" indent="-342900" algn="l" rtl="0">
              <a:lnSpc>
                <a:spcPct val="150000"/>
              </a:lnSpc>
              <a:spcBef>
                <a:spcPts val="18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jest bardzo trudnym typem klienta,</a:t>
            </a:r>
            <a:endParaRPr lang="pl-PL" dirty="0" smtClean="0"/>
          </a:p>
          <a:p>
            <a:pPr marL="342900" marR="0" lvl="0" indent="-342900" algn="l" rtl="0">
              <a:lnSpc>
                <a:spcPct val="150000"/>
              </a:lnSpc>
              <a:spcBef>
                <a:spcPts val="18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jest bardzo trudnym typem klienta dla większości sprzedawców.</a:t>
            </a:r>
            <a:endParaRPr lang="pl-PL" dirty="0" smtClean="0"/>
          </a:p>
          <a:p>
            <a:pPr marL="228600" marR="0" lvl="0" indent="-76200" algn="l" rtl="0">
              <a:lnSpc>
                <a:spcPct val="90000"/>
              </a:lnSpc>
              <a:spcBef>
                <a:spcPts val="18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122" name="Google Shape;1122;p10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123" name="Google Shape;1123;p106"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0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Klient</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relacyjny</a:t>
            </a:r>
            <a:endParaRPr dirty="0"/>
          </a:p>
        </p:txBody>
      </p:sp>
      <p:sp>
        <p:nvSpPr>
          <p:cNvPr id="1129" name="Google Shape;1129;p10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chce nawiązać „ludzki” kontakt ze sprzedawcą, ma potrzebę rozmowy,</a:t>
            </a:r>
            <a:endParaRPr lang="pl-PL" dirty="0" smtClean="0"/>
          </a:p>
          <a:p>
            <a:pPr marL="342900" marR="0" lvl="0" indent="-342900" algn="l" rtl="0">
              <a:lnSpc>
                <a:spcPct val="150000"/>
              </a:lnSpc>
              <a:spcBef>
                <a:spcPts val="10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chce dzielić się swoimi radościami i kłopotami,</a:t>
            </a:r>
            <a:endParaRPr lang="pl-PL" dirty="0" smtClean="0"/>
          </a:p>
          <a:p>
            <a:pPr marL="342900" marR="0" lvl="0" indent="-342900" algn="l" rtl="0">
              <a:lnSpc>
                <a:spcPct val="150000"/>
              </a:lnSpc>
              <a:spcBef>
                <a:spcPts val="10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sytuację zakupu chce uczynić bardziej komfortową i bezpieczną dla siebie.</a:t>
            </a:r>
            <a:endParaRPr lang="pl-PL" dirty="0" smtClean="0"/>
          </a:p>
          <a:p>
            <a:pPr marL="228600" marR="0" lvl="0" indent="-76200" algn="l" rtl="0">
              <a:lnSpc>
                <a:spcPct val="90000"/>
              </a:lnSpc>
              <a:spcBef>
                <a:spcPts val="1800"/>
              </a:spcBef>
              <a:spcAft>
                <a:spcPts val="0"/>
              </a:spcAft>
              <a:buClr>
                <a:schemeClr val="dk1"/>
              </a:buClr>
              <a:buSzPts val="2400"/>
              <a:buFont typeface="Arial"/>
              <a:buNone/>
            </a:pPr>
            <a:endParaRPr lang="pl-PL" sz="2400" b="0" i="0" u="none" dirty="0">
              <a:solidFill>
                <a:schemeClr val="dk1"/>
              </a:solidFill>
              <a:latin typeface="Calibri"/>
              <a:ea typeface="Calibri"/>
              <a:cs typeface="Calibri"/>
              <a:sym typeface="Calibri"/>
            </a:endParaRPr>
          </a:p>
        </p:txBody>
      </p:sp>
      <p:pic>
        <p:nvPicPr>
          <p:cNvPr id="1130" name="Google Shape;1130;p10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131" name="Google Shape;1131;p107"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10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Klient</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konkretny</a:t>
            </a:r>
            <a:endParaRPr dirty="0"/>
          </a:p>
        </p:txBody>
      </p:sp>
      <p:sp>
        <p:nvSpPr>
          <p:cNvPr id="1137" name="Google Shape;1137;p10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jest nastawiony na załatwienie konkretnej sprawy,</a:t>
            </a:r>
            <a:endParaRPr lang="pl-PL" dirty="0" smtClean="0"/>
          </a:p>
          <a:p>
            <a:pPr marL="342900" marR="0" lvl="0" indent="-342900" algn="l" rtl="0">
              <a:lnSpc>
                <a:spcPct val="150000"/>
              </a:lnSpc>
              <a:spcBef>
                <a:spcPts val="10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nie lubi osobistych rozmów,</a:t>
            </a:r>
            <a:endParaRPr lang="pl-PL" dirty="0" smtClean="0"/>
          </a:p>
          <a:p>
            <a:pPr marL="342900" marR="0" lvl="0" indent="-342900" algn="l" rtl="0">
              <a:lnSpc>
                <a:spcPct val="150000"/>
              </a:lnSpc>
              <a:spcBef>
                <a:spcPts val="10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staje się nieufny jeśli, sprzedawca próbuje się pouchwalać,</a:t>
            </a:r>
            <a:endParaRPr lang="pl-PL" dirty="0" smtClean="0"/>
          </a:p>
          <a:p>
            <a:pPr marL="342900" marR="0" lvl="0" indent="-342900" algn="l" rtl="0">
              <a:lnSpc>
                <a:spcPct val="150000"/>
              </a:lnSpc>
              <a:spcBef>
                <a:spcPts val="1000"/>
              </a:spcBef>
              <a:spcAft>
                <a:spcPts val="0"/>
              </a:spcAft>
              <a:buClr>
                <a:schemeClr val="dk1"/>
              </a:buClr>
              <a:buSzPts val="2400"/>
              <a:buFont typeface="Noto Sans Symbols"/>
              <a:buChar char="∙"/>
            </a:pPr>
            <a:r>
              <a:rPr lang="pl-PL" sz="2400" b="0" i="0" u="none" dirty="0" smtClean="0">
                <a:solidFill>
                  <a:schemeClr val="dk1"/>
                </a:solidFill>
                <a:latin typeface="Calibri"/>
                <a:ea typeface="Calibri"/>
                <a:cs typeface="Calibri"/>
                <a:sym typeface="Calibri"/>
              </a:rPr>
              <a:t>oczekuje od sprzedawcy </a:t>
            </a:r>
            <a:r>
              <a:rPr lang="en-US" sz="2400" b="0" i="0" u="none" dirty="0" err="1" smtClean="0">
                <a:solidFill>
                  <a:schemeClr val="dk1"/>
                </a:solidFill>
                <a:latin typeface="Calibri"/>
                <a:ea typeface="Calibri"/>
                <a:cs typeface="Calibri"/>
                <a:sym typeface="Calibri"/>
              </a:rPr>
              <a:t>dobrego</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przygotowania</a:t>
            </a:r>
            <a:r>
              <a:rPr lang="en-US" sz="2400" b="0" i="0" u="none" dirty="0">
                <a:solidFill>
                  <a:schemeClr val="dk1"/>
                </a:solidFill>
                <a:latin typeface="Calibri"/>
                <a:ea typeface="Calibri"/>
                <a:cs typeface="Calibri"/>
                <a:sym typeface="Calibri"/>
              </a:rPr>
              <a:t> i </a:t>
            </a:r>
            <a:r>
              <a:rPr lang="en-US" sz="2400" b="0" i="0" u="none" dirty="0" err="1">
                <a:solidFill>
                  <a:schemeClr val="dk1"/>
                </a:solidFill>
                <a:latin typeface="Calibri"/>
                <a:ea typeface="Calibri"/>
                <a:cs typeface="Calibri"/>
                <a:sym typeface="Calibri"/>
              </a:rPr>
              <a:t>dużej</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wiedzy</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merytorycznej</a:t>
            </a:r>
            <a:r>
              <a:rPr lang="pl-PL" sz="2400" b="0" i="0" u="none" dirty="0" smtClean="0">
                <a:solidFill>
                  <a:schemeClr val="dk1"/>
                </a:solidFill>
                <a:latin typeface="Calibri"/>
                <a:ea typeface="Calibri"/>
                <a:cs typeface="Calibri"/>
                <a:sym typeface="Calibri"/>
              </a:rPr>
              <a:t>.</a:t>
            </a:r>
            <a:endParaRPr dirty="0"/>
          </a:p>
        </p:txBody>
      </p:sp>
      <p:pic>
        <p:nvPicPr>
          <p:cNvPr id="1138" name="Google Shape;1138;p10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139" name="Google Shape;1139;p108"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0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Komunikacja z klientem – obsługa klienta</a:t>
            </a:r>
            <a:endParaRPr/>
          </a:p>
        </p:txBody>
      </p:sp>
      <p:sp>
        <p:nvSpPr>
          <p:cNvPr id="1145" name="Google Shape;1145;p109"/>
          <p:cNvSpPr txBox="1">
            <a:spLocks noGrp="1"/>
          </p:cNvSpPr>
          <p:nvPr>
            <p:ph type="body" idx="1"/>
          </p:nvPr>
        </p:nvSpPr>
        <p:spPr>
          <a:xfrm>
            <a:off x="838200" y="1836776"/>
            <a:ext cx="10515600" cy="4351337"/>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2000" b="0" i="0" u="none" dirty="0" err="1">
                <a:solidFill>
                  <a:srgbClr val="000000"/>
                </a:solidFill>
                <a:sym typeface="Calibri"/>
              </a:rPr>
              <a:t>Obsługa</a:t>
            </a:r>
            <a:r>
              <a:rPr lang="en-US" sz="2000" b="0" i="0" u="none" dirty="0">
                <a:solidFill>
                  <a:srgbClr val="000000"/>
                </a:solidFill>
                <a:sym typeface="Calibri"/>
              </a:rPr>
              <a:t> </a:t>
            </a:r>
            <a:r>
              <a:rPr lang="en-US" sz="2000" b="0" i="0" u="none" dirty="0" err="1">
                <a:solidFill>
                  <a:srgbClr val="000000"/>
                </a:solidFill>
                <a:sym typeface="Calibri"/>
              </a:rPr>
              <a:t>klienta</a:t>
            </a:r>
            <a:r>
              <a:rPr lang="en-US" sz="2000" b="0" i="0" u="none" dirty="0">
                <a:solidFill>
                  <a:srgbClr val="000000"/>
                </a:solidFill>
                <a:sym typeface="Calibri"/>
              </a:rPr>
              <a:t> </a:t>
            </a:r>
            <a:r>
              <a:rPr lang="en-US" sz="2000" b="0" i="0" u="none" dirty="0" err="1">
                <a:solidFill>
                  <a:srgbClr val="000000"/>
                </a:solidFill>
                <a:sym typeface="Calibri"/>
              </a:rPr>
              <a:t>może</a:t>
            </a:r>
            <a:r>
              <a:rPr lang="en-US" sz="2000" b="0" i="0" u="none" dirty="0">
                <a:solidFill>
                  <a:srgbClr val="000000"/>
                </a:solidFill>
                <a:sym typeface="Calibri"/>
              </a:rPr>
              <a:t> </a:t>
            </a:r>
            <a:r>
              <a:rPr lang="en-US" sz="2000" b="0" i="0" u="none" dirty="0" err="1">
                <a:solidFill>
                  <a:srgbClr val="000000"/>
                </a:solidFill>
                <a:sym typeface="Calibri"/>
              </a:rPr>
              <a:t>mieć</a:t>
            </a:r>
            <a:r>
              <a:rPr lang="en-US" sz="2000" b="0" i="0" u="none" dirty="0">
                <a:solidFill>
                  <a:srgbClr val="000000"/>
                </a:solidFill>
                <a:sym typeface="Calibri"/>
              </a:rPr>
              <a:t> </a:t>
            </a:r>
            <a:r>
              <a:rPr lang="en-US" sz="2000" b="0" i="0" u="none" dirty="0" err="1">
                <a:solidFill>
                  <a:srgbClr val="000000"/>
                </a:solidFill>
                <a:sym typeface="Calibri"/>
              </a:rPr>
              <a:t>formę</a:t>
            </a:r>
            <a:r>
              <a:rPr lang="en-US" sz="2000" b="0" i="0" u="none" dirty="0">
                <a:solidFill>
                  <a:srgbClr val="000000"/>
                </a:solidFill>
                <a:sym typeface="Calibri"/>
              </a:rPr>
              <a:t> </a:t>
            </a:r>
            <a:r>
              <a:rPr lang="en-US" sz="2000" b="0" i="1" u="none" dirty="0" err="1">
                <a:solidFill>
                  <a:srgbClr val="000000"/>
                </a:solidFill>
                <a:sym typeface="Calibri"/>
              </a:rPr>
              <a:t>bezpośrednią</a:t>
            </a:r>
            <a:r>
              <a:rPr lang="en-US" sz="2000" b="0" i="1" u="none" dirty="0">
                <a:solidFill>
                  <a:srgbClr val="000000"/>
                </a:solidFill>
                <a:sym typeface="Calibri"/>
              </a:rPr>
              <a:t> i </a:t>
            </a:r>
            <a:r>
              <a:rPr lang="en-US" sz="2000" b="0" i="1" u="none" dirty="0" err="1">
                <a:solidFill>
                  <a:srgbClr val="000000"/>
                </a:solidFill>
                <a:sym typeface="Calibri"/>
              </a:rPr>
              <a:t>pośrednią</a:t>
            </a:r>
            <a:r>
              <a:rPr lang="en-US" sz="2000" b="0" i="1" u="none" dirty="0">
                <a:solidFill>
                  <a:srgbClr val="000000"/>
                </a:solidFill>
                <a:sym typeface="Calibri"/>
              </a:rPr>
              <a:t>. </a:t>
            </a:r>
            <a:endParaRPr lang="pl-PL" sz="2000" b="0" i="1" u="none" dirty="0" smtClean="0">
              <a:solidFill>
                <a:srgbClr val="000000"/>
              </a:solidFill>
              <a:sym typeface="Calibri"/>
            </a:endParaRPr>
          </a:p>
          <a:p>
            <a:pPr marL="0" marR="0" lvl="0" indent="0" algn="just" rtl="0">
              <a:lnSpc>
                <a:spcPct val="150000"/>
              </a:lnSpc>
              <a:spcBef>
                <a:spcPts val="0"/>
              </a:spcBef>
              <a:spcAft>
                <a:spcPts val="0"/>
              </a:spcAft>
              <a:buClr>
                <a:srgbClr val="000000"/>
              </a:buClr>
              <a:buSzPts val="1800"/>
              <a:buFont typeface="Arial"/>
              <a:buNone/>
            </a:pPr>
            <a:endParaRPr lang="pl-PL" sz="2000" dirty="0">
              <a:solidFill>
                <a:srgbClr val="000000"/>
              </a:solidFill>
            </a:endParaRPr>
          </a:p>
          <a:p>
            <a:pPr marL="0" marR="0" lvl="0" indent="0" algn="just" rtl="0">
              <a:lnSpc>
                <a:spcPct val="150000"/>
              </a:lnSpc>
              <a:spcBef>
                <a:spcPts val="0"/>
              </a:spcBef>
              <a:spcAft>
                <a:spcPts val="0"/>
              </a:spcAft>
              <a:buClr>
                <a:srgbClr val="000000"/>
              </a:buClr>
              <a:buSzPts val="1800"/>
              <a:buFont typeface="Arial"/>
              <a:buNone/>
            </a:pPr>
            <a:r>
              <a:rPr lang="en-US" sz="2000" b="0" i="0" u="none" dirty="0" err="1" smtClean="0">
                <a:solidFill>
                  <a:srgbClr val="000000"/>
                </a:solidFill>
                <a:sym typeface="Calibri"/>
              </a:rPr>
              <a:t>Podczas</a:t>
            </a:r>
            <a:r>
              <a:rPr lang="en-US" sz="2000" b="0" i="0" u="none" dirty="0" smtClean="0">
                <a:solidFill>
                  <a:srgbClr val="000000"/>
                </a:solidFill>
                <a:sym typeface="Calibri"/>
              </a:rPr>
              <a:t> </a:t>
            </a:r>
            <a:r>
              <a:rPr lang="en-US" sz="2000" b="0" i="0" u="none" dirty="0" err="1">
                <a:solidFill>
                  <a:srgbClr val="000000"/>
                </a:solidFill>
                <a:sym typeface="Calibri"/>
              </a:rPr>
              <a:t>bezpośredniej</a:t>
            </a:r>
            <a:r>
              <a:rPr lang="en-US" sz="2000" b="0" i="0" u="none" dirty="0">
                <a:solidFill>
                  <a:srgbClr val="000000"/>
                </a:solidFill>
                <a:sym typeface="Calibri"/>
              </a:rPr>
              <a:t> </a:t>
            </a:r>
            <a:r>
              <a:rPr lang="en-US" sz="2000" b="0" i="0" u="none" dirty="0" err="1">
                <a:solidFill>
                  <a:srgbClr val="000000"/>
                </a:solidFill>
                <a:sym typeface="Calibri"/>
              </a:rPr>
              <a:t>obsługi</a:t>
            </a:r>
            <a:r>
              <a:rPr lang="en-US" sz="2000" b="0" i="0" u="none" dirty="0">
                <a:solidFill>
                  <a:srgbClr val="000000"/>
                </a:solidFill>
                <a:sym typeface="Calibri"/>
              </a:rPr>
              <a:t> </a:t>
            </a:r>
            <a:r>
              <a:rPr lang="en-US" sz="2000" b="0" i="0" u="none" dirty="0" err="1">
                <a:solidFill>
                  <a:srgbClr val="000000"/>
                </a:solidFill>
                <a:sym typeface="Calibri"/>
              </a:rPr>
              <a:t>sprzedawca</a:t>
            </a:r>
            <a:r>
              <a:rPr lang="en-US" sz="2000" b="0" i="0" u="none" dirty="0">
                <a:solidFill>
                  <a:srgbClr val="000000"/>
                </a:solidFill>
                <a:sym typeface="Calibri"/>
              </a:rPr>
              <a:t> </a:t>
            </a:r>
            <a:r>
              <a:rPr lang="en-US" sz="2000" b="0" i="0" u="none" dirty="0" err="1">
                <a:solidFill>
                  <a:srgbClr val="000000"/>
                </a:solidFill>
                <a:sym typeface="Calibri"/>
              </a:rPr>
              <a:t>komunikuje</a:t>
            </a:r>
            <a:r>
              <a:rPr lang="en-US" sz="2000" b="0" i="0" u="none" dirty="0">
                <a:solidFill>
                  <a:srgbClr val="000000"/>
                </a:solidFill>
                <a:sym typeface="Calibri"/>
              </a:rPr>
              <a:t> się </a:t>
            </a:r>
            <a:r>
              <a:rPr lang="en-US" sz="2000" b="0" i="0" u="none" dirty="0" err="1">
                <a:solidFill>
                  <a:srgbClr val="000000"/>
                </a:solidFill>
                <a:sym typeface="Calibri"/>
              </a:rPr>
              <a:t>osobiście</a:t>
            </a:r>
            <a:r>
              <a:rPr lang="en-US" sz="2000" b="0" i="0" u="none" dirty="0">
                <a:solidFill>
                  <a:srgbClr val="000000"/>
                </a:solidFill>
                <a:sym typeface="Calibri"/>
              </a:rPr>
              <a:t> z </a:t>
            </a:r>
            <a:r>
              <a:rPr lang="en-US" sz="2000" b="0" i="0" u="none" dirty="0" err="1">
                <a:solidFill>
                  <a:srgbClr val="000000"/>
                </a:solidFill>
                <a:sym typeface="Calibri"/>
              </a:rPr>
              <a:t>klientem</a:t>
            </a:r>
            <a:r>
              <a:rPr lang="en-US" sz="2000" b="0" i="0" u="none" dirty="0">
                <a:solidFill>
                  <a:srgbClr val="000000"/>
                </a:solidFill>
                <a:sym typeface="Calibri"/>
              </a:rPr>
              <a:t>. </a:t>
            </a:r>
            <a:endParaRPr lang="pl-PL" sz="2000" b="0" i="0" u="none" dirty="0" smtClean="0">
              <a:solidFill>
                <a:srgbClr val="000000"/>
              </a:solidFill>
              <a:sym typeface="Calibri"/>
            </a:endParaRPr>
          </a:p>
          <a:p>
            <a:pPr marL="0" marR="0" lvl="0" indent="0" algn="just" rtl="0">
              <a:lnSpc>
                <a:spcPct val="150000"/>
              </a:lnSpc>
              <a:spcBef>
                <a:spcPts val="0"/>
              </a:spcBef>
              <a:spcAft>
                <a:spcPts val="0"/>
              </a:spcAft>
              <a:buClr>
                <a:srgbClr val="000000"/>
              </a:buClr>
              <a:buSzPts val="1800"/>
              <a:buFont typeface="Arial"/>
              <a:buNone/>
            </a:pPr>
            <a:endParaRPr sz="2000" dirty="0"/>
          </a:p>
          <a:p>
            <a:pPr marL="0" marR="0" lvl="0" indent="0" algn="just" rtl="0">
              <a:lnSpc>
                <a:spcPct val="150000"/>
              </a:lnSpc>
              <a:spcBef>
                <a:spcPts val="1000"/>
              </a:spcBef>
              <a:spcAft>
                <a:spcPts val="0"/>
              </a:spcAft>
              <a:buClr>
                <a:srgbClr val="000000"/>
              </a:buClr>
              <a:buSzPts val="1800"/>
              <a:buFont typeface="Arial"/>
              <a:buNone/>
            </a:pPr>
            <a:r>
              <a:rPr lang="en-US" sz="2000" b="0" i="0" u="none" dirty="0" err="1">
                <a:solidFill>
                  <a:srgbClr val="000000"/>
                </a:solidFill>
                <a:sym typeface="Calibri"/>
              </a:rPr>
              <a:t>Obsługa</a:t>
            </a:r>
            <a:r>
              <a:rPr lang="en-US" sz="2000" b="0" i="0" u="none" dirty="0">
                <a:solidFill>
                  <a:srgbClr val="000000"/>
                </a:solidFill>
                <a:sym typeface="Calibri"/>
              </a:rPr>
              <a:t> </a:t>
            </a:r>
            <a:r>
              <a:rPr lang="en-US" sz="2000" b="0" i="0" u="none" dirty="0" err="1">
                <a:solidFill>
                  <a:srgbClr val="000000"/>
                </a:solidFill>
                <a:sym typeface="Calibri"/>
              </a:rPr>
              <a:t>pośrednia</a:t>
            </a:r>
            <a:r>
              <a:rPr lang="en-US" sz="2000" b="0" i="0" u="none" dirty="0">
                <a:solidFill>
                  <a:srgbClr val="000000"/>
                </a:solidFill>
                <a:sym typeface="Calibri"/>
              </a:rPr>
              <a:t> to, w </a:t>
            </a:r>
            <a:r>
              <a:rPr lang="en-US" sz="2000" b="0" i="0" u="none" dirty="0" err="1">
                <a:solidFill>
                  <a:srgbClr val="000000"/>
                </a:solidFill>
                <a:sym typeface="Calibri"/>
              </a:rPr>
              <a:t>której</a:t>
            </a:r>
            <a:r>
              <a:rPr lang="en-US" sz="2000" b="0" i="0" u="none" dirty="0">
                <a:solidFill>
                  <a:srgbClr val="000000"/>
                </a:solidFill>
                <a:sym typeface="Calibri"/>
              </a:rPr>
              <a:t> </a:t>
            </a:r>
            <a:r>
              <a:rPr lang="en-US" sz="2000" b="0" i="0" u="none" dirty="0" err="1">
                <a:solidFill>
                  <a:srgbClr val="000000"/>
                </a:solidFill>
                <a:sym typeface="Calibri"/>
              </a:rPr>
              <a:t>klient</a:t>
            </a:r>
            <a:r>
              <a:rPr lang="en-US" sz="2000" b="0" i="0" u="none" dirty="0">
                <a:solidFill>
                  <a:srgbClr val="000000"/>
                </a:solidFill>
                <a:sym typeface="Calibri"/>
              </a:rPr>
              <a:t> </a:t>
            </a:r>
            <a:r>
              <a:rPr lang="en-US" sz="2000" b="0" i="0" u="none" dirty="0" err="1">
                <a:solidFill>
                  <a:srgbClr val="000000"/>
                </a:solidFill>
                <a:sym typeface="Calibri"/>
              </a:rPr>
              <a:t>może</a:t>
            </a:r>
            <a:r>
              <a:rPr lang="en-US" sz="2000" b="0" i="0" u="none" dirty="0">
                <a:solidFill>
                  <a:srgbClr val="000000"/>
                </a:solidFill>
                <a:sym typeface="Calibri"/>
              </a:rPr>
              <a:t> </a:t>
            </a:r>
            <a:r>
              <a:rPr lang="en-US" sz="2000" b="0" i="0" u="none" dirty="0" err="1">
                <a:solidFill>
                  <a:srgbClr val="000000"/>
                </a:solidFill>
                <a:sym typeface="Calibri"/>
              </a:rPr>
              <a:t>kontaktuje</a:t>
            </a:r>
            <a:r>
              <a:rPr lang="en-US" sz="2000" b="0" i="0" u="none" dirty="0">
                <a:solidFill>
                  <a:srgbClr val="000000"/>
                </a:solidFill>
                <a:sym typeface="Calibri"/>
              </a:rPr>
              <a:t> się ze </a:t>
            </a:r>
            <a:r>
              <a:rPr lang="en-US" sz="2000" b="0" i="0" u="none" dirty="0" err="1">
                <a:solidFill>
                  <a:srgbClr val="000000"/>
                </a:solidFill>
                <a:sym typeface="Calibri"/>
              </a:rPr>
              <a:t>sprzedawcą</a:t>
            </a:r>
            <a:r>
              <a:rPr lang="en-US" sz="2000" b="0" i="0" u="none" dirty="0">
                <a:solidFill>
                  <a:srgbClr val="000000"/>
                </a:solidFill>
                <a:sym typeface="Calibri"/>
              </a:rPr>
              <a:t> </a:t>
            </a:r>
            <a:r>
              <a:rPr lang="en-US" sz="2000" b="0" i="0" u="none" dirty="0" err="1">
                <a:solidFill>
                  <a:srgbClr val="000000"/>
                </a:solidFill>
                <a:sym typeface="Calibri"/>
              </a:rPr>
              <a:t>za</a:t>
            </a:r>
            <a:r>
              <a:rPr lang="en-US" sz="2000" b="0" i="0" u="none" dirty="0">
                <a:solidFill>
                  <a:srgbClr val="000000"/>
                </a:solidFill>
                <a:sym typeface="Calibri"/>
              </a:rPr>
              <a:t> </a:t>
            </a:r>
            <a:r>
              <a:rPr lang="en-US" sz="2000" b="0" i="0" u="none" dirty="0" err="1">
                <a:solidFill>
                  <a:srgbClr val="000000"/>
                </a:solidFill>
                <a:sym typeface="Calibri"/>
              </a:rPr>
              <a:t>pośrednictwem</a:t>
            </a:r>
            <a:r>
              <a:rPr lang="en-US" sz="2000" b="0" i="0" u="none" dirty="0">
                <a:solidFill>
                  <a:srgbClr val="000000"/>
                </a:solidFill>
                <a:sym typeface="Calibri"/>
              </a:rPr>
              <a:t> </a:t>
            </a:r>
            <a:r>
              <a:rPr lang="en-US" sz="2000" b="0" i="0" u="none" dirty="0" err="1">
                <a:solidFill>
                  <a:srgbClr val="000000"/>
                </a:solidFill>
                <a:sym typeface="Calibri"/>
              </a:rPr>
              <a:t>internetu</a:t>
            </a:r>
            <a:r>
              <a:rPr lang="en-US" sz="2000" b="0" i="0" u="none" dirty="0">
                <a:solidFill>
                  <a:srgbClr val="000000"/>
                </a:solidFill>
                <a:sym typeface="Calibri"/>
              </a:rPr>
              <a:t> </a:t>
            </a:r>
            <a:r>
              <a:rPr lang="en-US" sz="2000" b="0" i="0" u="none" dirty="0" err="1">
                <a:solidFill>
                  <a:srgbClr val="000000"/>
                </a:solidFill>
                <a:sym typeface="Calibri"/>
              </a:rPr>
              <a:t>lub</a:t>
            </a:r>
            <a:r>
              <a:rPr lang="en-US" sz="2000" b="0" i="0" u="none" dirty="0">
                <a:solidFill>
                  <a:srgbClr val="000000"/>
                </a:solidFill>
                <a:sym typeface="Calibri"/>
              </a:rPr>
              <a:t> </a:t>
            </a:r>
            <a:r>
              <a:rPr lang="en-US" sz="2000" b="0" i="0" u="none" dirty="0" err="1">
                <a:solidFill>
                  <a:srgbClr val="000000"/>
                </a:solidFill>
                <a:sym typeface="Calibri"/>
              </a:rPr>
              <a:t>telefonicznie</a:t>
            </a:r>
            <a:r>
              <a:rPr lang="en-US" sz="2000" b="0" i="0" u="none" dirty="0">
                <a:solidFill>
                  <a:srgbClr val="000000"/>
                </a:solidFill>
                <a:sym typeface="Calibri"/>
              </a:rPr>
              <a:t>. </a:t>
            </a:r>
            <a:endParaRPr sz="2000" dirty="0"/>
          </a:p>
        </p:txBody>
      </p:sp>
      <p:pic>
        <p:nvPicPr>
          <p:cNvPr id="1146" name="Google Shape;1146;p10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147" name="Google Shape;1147;p109"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1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algn="ctr">
              <a:buSzPts val="4400"/>
            </a:pPr>
            <a:r>
              <a:rPr lang="pl-PL" dirty="0">
                <a:solidFill>
                  <a:srgbClr val="000000"/>
                </a:solidFill>
              </a:rPr>
              <a:t>Powtarzające się etapy obsługi klienta to:</a:t>
            </a:r>
            <a:r>
              <a:rPr lang="pl-PL" dirty="0">
                <a:latin typeface="Times New Roman"/>
                <a:ea typeface="Times New Roman"/>
                <a:cs typeface="Times New Roman"/>
                <a:sym typeface="Times New Roman"/>
              </a:rPr>
              <a:t/>
            </a:r>
            <a:br>
              <a:rPr lang="pl-PL" dirty="0">
                <a:latin typeface="Times New Roman"/>
                <a:ea typeface="Times New Roman"/>
                <a:cs typeface="Times New Roman"/>
                <a:sym typeface="Times New Roman"/>
              </a:rPr>
            </a:br>
            <a:endParaRPr sz="4400" dirty="0">
              <a:solidFill>
                <a:schemeClr val="dk1"/>
              </a:solidFill>
              <a:latin typeface="Calibri"/>
              <a:ea typeface="Calibri"/>
              <a:cs typeface="Calibri"/>
              <a:sym typeface="Calibri"/>
            </a:endParaRPr>
          </a:p>
        </p:txBody>
      </p:sp>
      <p:sp>
        <p:nvSpPr>
          <p:cNvPr id="1153" name="Google Shape;1153;p11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127000" algn="just" rtl="0">
              <a:lnSpc>
                <a:spcPct val="150000"/>
              </a:lnSpc>
              <a:spcBef>
                <a:spcPts val="1000"/>
              </a:spcBef>
              <a:spcAft>
                <a:spcPts val="0"/>
              </a:spcAft>
              <a:buClr>
                <a:srgbClr val="000000"/>
              </a:buClr>
              <a:buSzPts val="2000"/>
              <a:buFont typeface="Arial"/>
              <a:buChar char="•"/>
            </a:pPr>
            <a:r>
              <a:rPr lang="en-US" sz="2000" b="0" i="0" u="none" dirty="0" err="1" smtClean="0">
                <a:solidFill>
                  <a:srgbClr val="000000"/>
                </a:solidFill>
                <a:latin typeface="Calibri"/>
                <a:ea typeface="Calibri"/>
                <a:cs typeface="Calibri"/>
                <a:sym typeface="Calibri"/>
              </a:rPr>
              <a:t>powitanie</a:t>
            </a:r>
            <a:r>
              <a:rPr lang="en-US" sz="2000" b="0" i="0" u="none" dirty="0" smtClean="0">
                <a:solidFill>
                  <a:srgbClr val="000000"/>
                </a:solidFill>
                <a:latin typeface="Calibri"/>
                <a:ea typeface="Calibri"/>
                <a:cs typeface="Calibri"/>
                <a:sym typeface="Calibri"/>
              </a:rPr>
              <a:t> </a:t>
            </a:r>
            <a:r>
              <a:rPr lang="en-US" sz="2000" b="0" i="0" u="none" dirty="0" err="1">
                <a:solidFill>
                  <a:srgbClr val="000000"/>
                </a:solidFill>
                <a:latin typeface="Calibri"/>
                <a:ea typeface="Calibri"/>
                <a:cs typeface="Calibri"/>
                <a:sym typeface="Calibri"/>
              </a:rPr>
              <a:t>klienta</a:t>
            </a:r>
            <a:r>
              <a:rPr lang="en-US" sz="2000" b="0" i="0" u="none" dirty="0">
                <a:solidFill>
                  <a:srgbClr val="000000"/>
                </a:solidFill>
                <a:latin typeface="Calibri"/>
                <a:ea typeface="Calibri"/>
                <a:cs typeface="Calibri"/>
                <a:sym typeface="Calibri"/>
              </a:rPr>
              <a:t>, </a:t>
            </a:r>
            <a:r>
              <a:rPr lang="en-US" sz="2000" b="0" i="0" u="none" dirty="0" err="1">
                <a:solidFill>
                  <a:srgbClr val="000000"/>
                </a:solidFill>
                <a:latin typeface="Calibri"/>
                <a:ea typeface="Calibri"/>
                <a:cs typeface="Calibri"/>
                <a:sym typeface="Calibri"/>
              </a:rPr>
              <a:t>wzbudzenie</a:t>
            </a:r>
            <a:r>
              <a:rPr lang="en-US" sz="2000" b="0" i="0" u="none" dirty="0">
                <a:solidFill>
                  <a:srgbClr val="000000"/>
                </a:solidFill>
                <a:latin typeface="Calibri"/>
                <a:ea typeface="Calibri"/>
                <a:cs typeface="Calibri"/>
                <a:sym typeface="Calibri"/>
              </a:rPr>
              <a:t> </a:t>
            </a:r>
            <a:r>
              <a:rPr lang="en-US" sz="2000" b="0" i="0" u="none" dirty="0" err="1" smtClean="0">
                <a:solidFill>
                  <a:srgbClr val="000000"/>
                </a:solidFill>
                <a:latin typeface="Calibri"/>
                <a:ea typeface="Calibri"/>
                <a:cs typeface="Calibri"/>
                <a:sym typeface="Calibri"/>
              </a:rPr>
              <a:t>zainteresowania</a:t>
            </a:r>
            <a:r>
              <a:rPr lang="pl-PL" sz="2000" b="0" i="0" u="none" dirty="0" smtClean="0">
                <a:solidFill>
                  <a:srgbClr val="000000"/>
                </a:solidFill>
                <a:latin typeface="Calibri"/>
                <a:ea typeface="Calibri"/>
                <a:cs typeface="Calibri"/>
                <a:sym typeface="Calibri"/>
              </a:rPr>
              <a:t>,</a:t>
            </a:r>
            <a:endParaRPr sz="2000" b="0" i="0" u="none" dirty="0">
              <a:solidFill>
                <a:schemeClr val="dk1"/>
              </a:solidFill>
              <a:latin typeface="Times New Roman"/>
              <a:ea typeface="Times New Roman"/>
              <a:cs typeface="Times New Roman"/>
              <a:sym typeface="Times New Roman"/>
            </a:endParaRPr>
          </a:p>
          <a:p>
            <a:pPr marL="0" marR="0" lvl="0" indent="-127000" algn="just" rtl="0">
              <a:lnSpc>
                <a:spcPct val="150000"/>
              </a:lnSpc>
              <a:spcBef>
                <a:spcPts val="1000"/>
              </a:spcBef>
              <a:spcAft>
                <a:spcPts val="0"/>
              </a:spcAft>
              <a:buClr>
                <a:srgbClr val="000000"/>
              </a:buClr>
              <a:buSzPts val="2000"/>
              <a:buFont typeface="Arial"/>
              <a:buChar char="•"/>
            </a:pPr>
            <a:r>
              <a:rPr lang="en-US" sz="2000" b="0" i="0" u="none" dirty="0" err="1">
                <a:solidFill>
                  <a:srgbClr val="000000"/>
                </a:solidFill>
                <a:latin typeface="Calibri"/>
                <a:ea typeface="Calibri"/>
                <a:cs typeface="Calibri"/>
                <a:sym typeface="Calibri"/>
              </a:rPr>
              <a:t>ustalenie</a:t>
            </a:r>
            <a:r>
              <a:rPr lang="en-US" sz="2000" b="0" i="0" u="none" dirty="0">
                <a:solidFill>
                  <a:srgbClr val="000000"/>
                </a:solidFill>
                <a:latin typeface="Calibri"/>
                <a:ea typeface="Calibri"/>
                <a:cs typeface="Calibri"/>
                <a:sym typeface="Calibri"/>
              </a:rPr>
              <a:t> </a:t>
            </a:r>
            <a:r>
              <a:rPr lang="en-US" sz="2000" b="0" i="0" u="none" dirty="0" err="1">
                <a:solidFill>
                  <a:srgbClr val="000000"/>
                </a:solidFill>
                <a:latin typeface="Calibri"/>
                <a:ea typeface="Calibri"/>
                <a:cs typeface="Calibri"/>
                <a:sym typeface="Calibri"/>
              </a:rPr>
              <a:t>potrzeb</a:t>
            </a:r>
            <a:r>
              <a:rPr lang="en-US" sz="2000" b="0" i="0" u="none" dirty="0">
                <a:solidFill>
                  <a:srgbClr val="000000"/>
                </a:solidFill>
                <a:latin typeface="Calibri"/>
                <a:ea typeface="Calibri"/>
                <a:cs typeface="Calibri"/>
                <a:sym typeface="Calibri"/>
              </a:rPr>
              <a:t> </a:t>
            </a:r>
            <a:r>
              <a:rPr lang="en-US" sz="2000" b="0" i="0" u="none" dirty="0" err="1" smtClean="0">
                <a:solidFill>
                  <a:srgbClr val="000000"/>
                </a:solidFill>
                <a:latin typeface="Calibri"/>
                <a:ea typeface="Calibri"/>
                <a:cs typeface="Calibri"/>
                <a:sym typeface="Calibri"/>
              </a:rPr>
              <a:t>klienta</a:t>
            </a:r>
            <a:r>
              <a:rPr lang="pl-PL" sz="2000" b="0" i="0" u="none" dirty="0" smtClean="0">
                <a:solidFill>
                  <a:srgbClr val="000000"/>
                </a:solidFill>
                <a:latin typeface="Calibri"/>
                <a:ea typeface="Calibri"/>
                <a:cs typeface="Calibri"/>
                <a:sym typeface="Calibri"/>
              </a:rPr>
              <a:t>,</a:t>
            </a:r>
            <a:endParaRPr sz="2000" b="0" i="0" u="none" dirty="0">
              <a:solidFill>
                <a:schemeClr val="dk1"/>
              </a:solidFill>
              <a:latin typeface="Times New Roman"/>
              <a:ea typeface="Times New Roman"/>
              <a:cs typeface="Times New Roman"/>
              <a:sym typeface="Times New Roman"/>
            </a:endParaRPr>
          </a:p>
          <a:p>
            <a:pPr marL="0" marR="0" lvl="0" indent="-127000" algn="just" rtl="0">
              <a:lnSpc>
                <a:spcPct val="150000"/>
              </a:lnSpc>
              <a:spcBef>
                <a:spcPts val="1000"/>
              </a:spcBef>
              <a:spcAft>
                <a:spcPts val="0"/>
              </a:spcAft>
              <a:buClr>
                <a:srgbClr val="000000"/>
              </a:buClr>
              <a:buSzPts val="2000"/>
              <a:buFont typeface="Arial"/>
              <a:buChar char="•"/>
            </a:pPr>
            <a:r>
              <a:rPr lang="en-US" sz="2000" b="0" i="0" u="none" dirty="0" err="1">
                <a:solidFill>
                  <a:srgbClr val="000000"/>
                </a:solidFill>
                <a:latin typeface="Calibri"/>
                <a:ea typeface="Calibri"/>
                <a:cs typeface="Calibri"/>
                <a:sym typeface="Calibri"/>
              </a:rPr>
              <a:t>demonstracja</a:t>
            </a:r>
            <a:r>
              <a:rPr lang="en-US" sz="2000" b="0" i="0" u="none" dirty="0">
                <a:solidFill>
                  <a:srgbClr val="000000"/>
                </a:solidFill>
                <a:latin typeface="Calibri"/>
                <a:ea typeface="Calibri"/>
                <a:cs typeface="Calibri"/>
                <a:sym typeface="Calibri"/>
              </a:rPr>
              <a:t> </a:t>
            </a:r>
            <a:r>
              <a:rPr lang="en-US" sz="2000" b="0" i="0" u="none" dirty="0" err="1" smtClean="0">
                <a:solidFill>
                  <a:srgbClr val="000000"/>
                </a:solidFill>
                <a:latin typeface="Calibri"/>
                <a:ea typeface="Calibri"/>
                <a:cs typeface="Calibri"/>
                <a:sym typeface="Calibri"/>
              </a:rPr>
              <a:t>towaru</a:t>
            </a:r>
            <a:r>
              <a:rPr lang="pl-PL" sz="2000" b="0" i="0" u="none" dirty="0" smtClean="0">
                <a:solidFill>
                  <a:srgbClr val="000000"/>
                </a:solidFill>
                <a:latin typeface="Calibri"/>
                <a:ea typeface="Calibri"/>
                <a:cs typeface="Calibri"/>
                <a:sym typeface="Calibri"/>
              </a:rPr>
              <a:t>,</a:t>
            </a:r>
            <a:endParaRPr sz="2000" b="0" i="0" u="none" dirty="0">
              <a:solidFill>
                <a:schemeClr val="dk1"/>
              </a:solidFill>
              <a:latin typeface="Times New Roman"/>
              <a:ea typeface="Times New Roman"/>
              <a:cs typeface="Times New Roman"/>
              <a:sym typeface="Times New Roman"/>
            </a:endParaRPr>
          </a:p>
          <a:p>
            <a:pPr marL="0" marR="0" lvl="0" indent="-127000" algn="just" rtl="0">
              <a:lnSpc>
                <a:spcPct val="150000"/>
              </a:lnSpc>
              <a:spcBef>
                <a:spcPts val="1000"/>
              </a:spcBef>
              <a:spcAft>
                <a:spcPts val="0"/>
              </a:spcAft>
              <a:buClr>
                <a:srgbClr val="000000"/>
              </a:buClr>
              <a:buSzPts val="2000"/>
              <a:buFont typeface="Arial"/>
              <a:buChar char="•"/>
            </a:pPr>
            <a:r>
              <a:rPr lang="en-US" sz="2000" b="0" i="0" u="none" dirty="0" err="1">
                <a:solidFill>
                  <a:srgbClr val="000000"/>
                </a:solidFill>
                <a:latin typeface="Calibri"/>
                <a:ea typeface="Calibri"/>
                <a:cs typeface="Calibri"/>
                <a:sym typeface="Calibri"/>
              </a:rPr>
              <a:t>wyjaśnianie</a:t>
            </a:r>
            <a:r>
              <a:rPr lang="en-US" sz="2000" b="0" i="0" u="none" dirty="0">
                <a:solidFill>
                  <a:srgbClr val="000000"/>
                </a:solidFill>
                <a:latin typeface="Calibri"/>
                <a:ea typeface="Calibri"/>
                <a:cs typeface="Calibri"/>
                <a:sym typeface="Calibri"/>
              </a:rPr>
              <a:t> </a:t>
            </a:r>
            <a:r>
              <a:rPr lang="en-US" sz="2000" b="0" i="0" u="none" dirty="0" err="1">
                <a:solidFill>
                  <a:srgbClr val="000000"/>
                </a:solidFill>
                <a:latin typeface="Calibri"/>
                <a:ea typeface="Calibri"/>
                <a:cs typeface="Calibri"/>
                <a:sym typeface="Calibri"/>
              </a:rPr>
              <a:t>wątpliwości</a:t>
            </a:r>
            <a:r>
              <a:rPr lang="en-US" sz="2000" b="0" i="0" u="none" dirty="0">
                <a:solidFill>
                  <a:srgbClr val="000000"/>
                </a:solidFill>
                <a:latin typeface="Calibri"/>
                <a:ea typeface="Calibri"/>
                <a:cs typeface="Calibri"/>
                <a:sym typeface="Calibri"/>
              </a:rPr>
              <a:t> i </a:t>
            </a:r>
            <a:r>
              <a:rPr lang="en-US" sz="2000" b="0" i="0" u="none" dirty="0" err="1">
                <a:solidFill>
                  <a:srgbClr val="000000"/>
                </a:solidFill>
                <a:latin typeface="Calibri"/>
                <a:ea typeface="Calibri"/>
                <a:cs typeface="Calibri"/>
                <a:sym typeface="Calibri"/>
              </a:rPr>
              <a:t>zastrzeżeń</a:t>
            </a:r>
            <a:r>
              <a:rPr lang="en-US" sz="2000" b="0" i="0" u="none" dirty="0">
                <a:solidFill>
                  <a:srgbClr val="000000"/>
                </a:solidFill>
                <a:latin typeface="Calibri"/>
                <a:ea typeface="Calibri"/>
                <a:cs typeface="Calibri"/>
                <a:sym typeface="Calibri"/>
              </a:rPr>
              <a:t> </a:t>
            </a:r>
            <a:r>
              <a:rPr lang="en-US" sz="2000" b="0" i="0" u="none" dirty="0" err="1">
                <a:solidFill>
                  <a:srgbClr val="000000"/>
                </a:solidFill>
                <a:latin typeface="Calibri"/>
                <a:ea typeface="Calibri"/>
                <a:cs typeface="Calibri"/>
                <a:sym typeface="Calibri"/>
              </a:rPr>
              <a:t>klientów</a:t>
            </a:r>
            <a:r>
              <a:rPr lang="en-US" sz="2000" b="0" i="0" u="none" dirty="0">
                <a:solidFill>
                  <a:srgbClr val="000000"/>
                </a:solidFill>
                <a:latin typeface="Calibri"/>
                <a:ea typeface="Calibri"/>
                <a:cs typeface="Calibri"/>
                <a:sym typeface="Calibri"/>
              </a:rPr>
              <a:t> do </a:t>
            </a:r>
            <a:r>
              <a:rPr lang="en-US" sz="2000" b="0" i="0" u="none" dirty="0" err="1">
                <a:solidFill>
                  <a:srgbClr val="000000"/>
                </a:solidFill>
                <a:latin typeface="Calibri"/>
                <a:ea typeface="Calibri"/>
                <a:cs typeface="Calibri"/>
                <a:sym typeface="Calibri"/>
              </a:rPr>
              <a:t>demonstrowanych</a:t>
            </a:r>
            <a:r>
              <a:rPr lang="en-US" sz="2000" b="0" i="0" u="none" dirty="0">
                <a:solidFill>
                  <a:srgbClr val="000000"/>
                </a:solidFill>
                <a:latin typeface="Calibri"/>
                <a:ea typeface="Calibri"/>
                <a:cs typeface="Calibri"/>
                <a:sym typeface="Calibri"/>
              </a:rPr>
              <a:t> </a:t>
            </a:r>
            <a:r>
              <a:rPr lang="en-US" sz="2000" b="0" i="0" u="none" dirty="0" err="1" smtClean="0">
                <a:solidFill>
                  <a:srgbClr val="000000"/>
                </a:solidFill>
                <a:latin typeface="Calibri"/>
                <a:ea typeface="Calibri"/>
                <a:cs typeface="Calibri"/>
                <a:sym typeface="Calibri"/>
              </a:rPr>
              <a:t>towarów</a:t>
            </a:r>
            <a:r>
              <a:rPr lang="pl-PL" sz="2000" b="0" i="0" u="none" dirty="0" smtClean="0">
                <a:solidFill>
                  <a:srgbClr val="000000"/>
                </a:solidFill>
                <a:latin typeface="Calibri"/>
                <a:ea typeface="Calibri"/>
                <a:cs typeface="Calibri"/>
                <a:sym typeface="Calibri"/>
              </a:rPr>
              <a:t>.</a:t>
            </a:r>
            <a:endParaRPr sz="2000" b="0" i="0" u="none" dirty="0">
              <a:solidFill>
                <a:schemeClr val="dk1"/>
              </a:solidFill>
              <a:latin typeface="Times New Roman"/>
              <a:ea typeface="Times New Roman"/>
              <a:cs typeface="Times New Roman"/>
              <a:sym typeface="Times New Roman"/>
            </a:endParaRPr>
          </a:p>
          <a:p>
            <a:pPr marL="0" marR="0" lvl="0" indent="-127000" algn="just" rtl="0">
              <a:lnSpc>
                <a:spcPct val="150000"/>
              </a:lnSpc>
              <a:spcBef>
                <a:spcPts val="1000"/>
              </a:spcBef>
              <a:spcAft>
                <a:spcPts val="0"/>
              </a:spcAft>
              <a:buClr>
                <a:srgbClr val="000000"/>
              </a:buClr>
              <a:buSzPts val="2000"/>
              <a:buFont typeface="Arial"/>
              <a:buChar char="•"/>
            </a:pPr>
            <a:r>
              <a:rPr lang="en-US" sz="2000" b="0" i="0" u="none" dirty="0" err="1">
                <a:solidFill>
                  <a:srgbClr val="000000"/>
                </a:solidFill>
                <a:latin typeface="Calibri"/>
                <a:ea typeface="Calibri"/>
                <a:cs typeface="Calibri"/>
                <a:sym typeface="Calibri"/>
              </a:rPr>
              <a:t>zakończenie</a:t>
            </a:r>
            <a:r>
              <a:rPr lang="en-US" sz="2000" b="0" i="0" u="none" dirty="0">
                <a:solidFill>
                  <a:srgbClr val="000000"/>
                </a:solidFill>
                <a:latin typeface="Calibri"/>
                <a:ea typeface="Calibri"/>
                <a:cs typeface="Calibri"/>
                <a:sym typeface="Calibri"/>
              </a:rPr>
              <a:t> </a:t>
            </a:r>
            <a:r>
              <a:rPr lang="en-US" sz="2000" b="0" i="0" u="none" dirty="0" err="1" smtClean="0">
                <a:solidFill>
                  <a:srgbClr val="000000"/>
                </a:solidFill>
                <a:latin typeface="Calibri"/>
                <a:ea typeface="Calibri"/>
                <a:cs typeface="Calibri"/>
                <a:sym typeface="Calibri"/>
              </a:rPr>
              <a:t>sprzedaży</a:t>
            </a:r>
            <a:r>
              <a:rPr lang="pl-PL" sz="2000" b="0" i="0" u="none" dirty="0" smtClean="0">
                <a:solidFill>
                  <a:srgbClr val="000000"/>
                </a:solidFill>
                <a:latin typeface="Calibri"/>
                <a:ea typeface="Calibri"/>
                <a:cs typeface="Calibri"/>
                <a:sym typeface="Calibri"/>
              </a:rPr>
              <a:t>.</a:t>
            </a:r>
            <a:endParaRPr sz="2000" b="0" i="0" u="none" dirty="0">
              <a:solidFill>
                <a:schemeClr val="dk1"/>
              </a:solidFill>
              <a:latin typeface="Times New Roman"/>
              <a:ea typeface="Times New Roman"/>
              <a:cs typeface="Times New Roman"/>
              <a:sym typeface="Times New Roman"/>
            </a:endParaRPr>
          </a:p>
          <a:p>
            <a:pPr marL="228600" marR="0" lvl="0" indent="-101600" algn="l" rtl="0">
              <a:lnSpc>
                <a:spcPct val="90000"/>
              </a:lnSpc>
              <a:spcBef>
                <a:spcPts val="1000"/>
              </a:spcBef>
              <a:spcAft>
                <a:spcPts val="0"/>
              </a:spcAft>
              <a:buClr>
                <a:schemeClr val="dk1"/>
              </a:buClr>
              <a:buSzPts val="2000"/>
              <a:buFont typeface="Arial"/>
              <a:buNone/>
            </a:pPr>
            <a:endParaRPr sz="2000" b="0" i="0" u="none" dirty="0">
              <a:solidFill>
                <a:schemeClr val="dk1"/>
              </a:solidFill>
              <a:latin typeface="Times New Roman"/>
              <a:ea typeface="Times New Roman"/>
              <a:cs typeface="Times New Roman"/>
              <a:sym typeface="Times New Roman"/>
            </a:endParaRPr>
          </a:p>
        </p:txBody>
      </p:sp>
      <p:pic>
        <p:nvPicPr>
          <p:cNvPr id="1154" name="Google Shape;1154;p11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155" name="Google Shape;1155;p11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Rodzaje porażek</a:t>
            </a:r>
            <a:endParaRPr dirty="0"/>
          </a:p>
        </p:txBody>
      </p:sp>
      <p:sp>
        <p:nvSpPr>
          <p:cNvPr id="307" name="Google Shape;307;p11"/>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08" name="Google Shape;308;p1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309" name="Google Shape;309;p11"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graphicFrame>
        <p:nvGraphicFramePr>
          <p:cNvPr id="8" name="Symbol zastępczy zawartości 3">
            <a:extLst>
              <a:ext uri="{FF2B5EF4-FFF2-40B4-BE49-F238E27FC236}">
                <a16:creationId xmlns:a16="http://schemas.microsoft.com/office/drawing/2014/main" id="{5A6FF7F8-AED7-437A-97C6-8EF5B5103DBC}"/>
              </a:ext>
            </a:extLst>
          </p:cNvPr>
          <p:cNvGraphicFramePr>
            <a:graphicFrameLocks noGrp="1"/>
          </p:cNvGraphicFramePr>
          <p:nvPr>
            <p:ph idx="1"/>
            <p:extLst>
              <p:ext uri="{D42A27DB-BD31-4B8C-83A1-F6EECF244321}">
                <p14:modId xmlns:p14="http://schemas.microsoft.com/office/powerpoint/2010/main" val="4252499336"/>
              </p:ext>
            </p:extLst>
          </p:nvPr>
        </p:nvGraphicFramePr>
        <p:xfrm>
          <a:off x="735012" y="1495424"/>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1" name="Google Shape;1161;p111"/>
          <p:cNvSpPr txBox="1">
            <a:spLocks noGrp="1"/>
          </p:cNvSpPr>
          <p:nvPr>
            <p:ph type="body" idx="1"/>
          </p:nvPr>
        </p:nvSpPr>
        <p:spPr>
          <a:xfrm>
            <a:off x="503663" y="310356"/>
            <a:ext cx="10515600" cy="435133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1800"/>
              <a:buFont typeface="Arial"/>
              <a:buChar char="•"/>
            </a:pPr>
            <a:r>
              <a:rPr lang="en-US" sz="1800" b="1" i="0" u="none" dirty="0">
                <a:solidFill>
                  <a:schemeClr val="dk1"/>
                </a:solidFill>
                <a:latin typeface="Calibri"/>
                <a:ea typeface="Calibri"/>
                <a:cs typeface="Calibri"/>
                <a:sym typeface="Calibri"/>
              </a:rPr>
              <a:t>Karta </a:t>
            </a:r>
            <a:r>
              <a:rPr lang="en-US" sz="1800" b="1" i="0" u="none" dirty="0" err="1">
                <a:solidFill>
                  <a:schemeClr val="dk1"/>
                </a:solidFill>
                <a:latin typeface="Calibri"/>
                <a:ea typeface="Calibri"/>
                <a:cs typeface="Calibri"/>
                <a:sym typeface="Calibri"/>
              </a:rPr>
              <a:t>pracy</a:t>
            </a:r>
            <a:r>
              <a:rPr lang="en-US" sz="1800" b="1" i="0" u="none" dirty="0">
                <a:solidFill>
                  <a:schemeClr val="dk1"/>
                </a:solidFill>
                <a:latin typeface="Calibri"/>
                <a:ea typeface="Calibri"/>
                <a:cs typeface="Calibri"/>
                <a:sym typeface="Calibri"/>
              </a:rPr>
              <a:t> </a:t>
            </a:r>
            <a:r>
              <a:rPr lang="en-US" sz="1800" b="1" i="0" u="none" dirty="0" err="1">
                <a:solidFill>
                  <a:schemeClr val="dk1"/>
                </a:solidFill>
                <a:latin typeface="Calibri"/>
                <a:ea typeface="Calibri"/>
                <a:cs typeface="Calibri"/>
                <a:sym typeface="Calibri"/>
              </a:rPr>
              <a:t>dla</a:t>
            </a:r>
            <a:r>
              <a:rPr lang="en-US" sz="1800" b="1" i="0" u="none" dirty="0">
                <a:solidFill>
                  <a:schemeClr val="dk1"/>
                </a:solidFill>
                <a:latin typeface="Calibri"/>
                <a:ea typeface="Calibri"/>
                <a:cs typeface="Calibri"/>
                <a:sym typeface="Calibri"/>
              </a:rPr>
              <a:t> </a:t>
            </a:r>
            <a:r>
              <a:rPr lang="en-US" sz="1800" b="1" i="0" u="none" dirty="0" err="1">
                <a:solidFill>
                  <a:schemeClr val="dk1"/>
                </a:solidFill>
                <a:latin typeface="Calibri"/>
                <a:ea typeface="Calibri"/>
                <a:cs typeface="Calibri"/>
                <a:sym typeface="Calibri"/>
              </a:rPr>
              <a:t>uczestników</a:t>
            </a:r>
            <a:r>
              <a:rPr lang="en-US" sz="1800" b="1" i="0" u="none" dirty="0">
                <a:solidFill>
                  <a:schemeClr val="dk1"/>
                </a:solidFill>
                <a:latin typeface="Calibri"/>
                <a:ea typeface="Calibri"/>
                <a:cs typeface="Calibri"/>
                <a:sym typeface="Calibri"/>
              </a:rPr>
              <a:t> </a:t>
            </a:r>
            <a:r>
              <a:rPr lang="en-US" sz="1800" b="1" i="0" u="none" dirty="0" err="1">
                <a:solidFill>
                  <a:schemeClr val="dk1"/>
                </a:solidFill>
                <a:latin typeface="Calibri"/>
                <a:ea typeface="Calibri"/>
                <a:cs typeface="Calibri"/>
                <a:sym typeface="Calibri"/>
              </a:rPr>
              <a:t>nr</a:t>
            </a:r>
            <a:r>
              <a:rPr lang="en-US" sz="1800" b="1" i="0" u="none" dirty="0">
                <a:solidFill>
                  <a:schemeClr val="dk1"/>
                </a:solidFill>
                <a:latin typeface="Calibri"/>
                <a:ea typeface="Calibri"/>
                <a:cs typeface="Calibri"/>
                <a:sym typeface="Calibri"/>
              </a:rPr>
              <a:t> </a:t>
            </a:r>
            <a:r>
              <a:rPr lang="en-US" sz="1800" b="1" i="0" u="none" dirty="0" smtClean="0">
                <a:solidFill>
                  <a:schemeClr val="dk1"/>
                </a:solidFill>
                <a:latin typeface="Calibri"/>
                <a:ea typeface="Calibri"/>
                <a:cs typeface="Calibri"/>
                <a:sym typeface="Calibri"/>
              </a:rPr>
              <a:t>5.2</a:t>
            </a:r>
            <a:endParaRPr lang="pl-PL" sz="1800" b="1" i="0" u="none" dirty="0" smtClean="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None/>
            </a:pPr>
            <a:r>
              <a:rPr lang="pl-PL" sz="1800" b="1" dirty="0" smtClean="0"/>
              <a:t>Obsługa klienta</a:t>
            </a:r>
            <a:endParaRPr sz="18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162" name="Google Shape;1162;p11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163" name="Google Shape;1163;p11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pic>
        <p:nvPicPr>
          <p:cNvPr id="2" name="Obraz 1"/>
          <p:cNvPicPr>
            <a:picLocks noChangeAspect="1"/>
          </p:cNvPicPr>
          <p:nvPr/>
        </p:nvPicPr>
        <p:blipFill>
          <a:blip r:embed="rId5"/>
          <a:stretch>
            <a:fillRect/>
          </a:stretch>
        </p:blipFill>
        <p:spPr>
          <a:xfrm>
            <a:off x="4387125" y="553215"/>
            <a:ext cx="5080262" cy="5363397"/>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7"/>
        <p:cNvGrpSpPr/>
        <p:nvPr/>
      </p:nvGrpSpPr>
      <p:grpSpPr>
        <a:xfrm>
          <a:off x="0" y="0"/>
          <a:ext cx="0" cy="0"/>
          <a:chOff x="0" y="0"/>
          <a:chExt cx="0" cy="0"/>
        </a:xfrm>
      </p:grpSpPr>
      <p:sp>
        <p:nvSpPr>
          <p:cNvPr id="1168" name="Google Shape;1168;p112" descr="&quot;&quot;"/>
          <p:cNvSpPr/>
          <p:nvPr/>
        </p:nvSpPr>
        <p:spPr>
          <a:xfrm>
            <a:off x="0" y="0"/>
            <a:ext cx="4059237"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69" name="Google Shape;1169;p112"/>
          <p:cNvSpPr txBox="1">
            <a:spLocks noGrp="1"/>
          </p:cNvSpPr>
          <p:nvPr>
            <p:ph type="title"/>
          </p:nvPr>
        </p:nvSpPr>
        <p:spPr>
          <a:xfrm>
            <a:off x="838200" y="1412875"/>
            <a:ext cx="2898775" cy="43640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4000"/>
              <a:buFont typeface="Calibri"/>
              <a:buNone/>
            </a:pPr>
            <a:r>
              <a:rPr lang="en-US" sz="4000" b="0" i="0" u="none">
                <a:solidFill>
                  <a:srgbClr val="FFFFFF"/>
                </a:solidFill>
                <a:latin typeface="Calibri"/>
                <a:ea typeface="Calibri"/>
                <a:cs typeface="Calibri"/>
                <a:sym typeface="Calibri"/>
              </a:rPr>
              <a:t>Umówiona rozmowa z klientem</a:t>
            </a:r>
            <a:endParaRPr/>
          </a:p>
        </p:txBody>
      </p:sp>
      <p:sp>
        <p:nvSpPr>
          <p:cNvPr id="1170" name="Google Shape;1170;p112"/>
          <p:cNvSpPr txBox="1">
            <a:spLocks noGrp="1"/>
          </p:cNvSpPr>
          <p:nvPr>
            <p:ph type="body" idx="1"/>
          </p:nvPr>
        </p:nvSpPr>
        <p:spPr>
          <a:xfrm>
            <a:off x="4381500" y="1412875"/>
            <a:ext cx="3427412" cy="436403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Rozmowy umówione mają bardziej rozbudowany scenariusz. Elementami scenariusza udanego spotkania powinny być:</a:t>
            </a:r>
            <a:endParaRPr sz="2000" b="0" i="0" u="none">
              <a:solidFill>
                <a:schemeClr val="dk1"/>
              </a:solidFill>
              <a:latin typeface="Calibri"/>
              <a:ea typeface="Calibri"/>
              <a:cs typeface="Calibri"/>
              <a:sym typeface="Calibri"/>
            </a:endParaRPr>
          </a:p>
          <a:p>
            <a:pPr marL="800100" marR="0" lvl="1" indent="-342900" algn="l" rtl="0">
              <a:lnSpc>
                <a:spcPct val="90000"/>
              </a:lnSpc>
              <a:spcBef>
                <a:spcPts val="20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pozytywny początek,</a:t>
            </a:r>
            <a:endParaRPr sz="2000" b="0" i="0" u="none" strike="noStrike" cap="none">
              <a:solidFill>
                <a:schemeClr val="dk1"/>
              </a:solidFill>
              <a:latin typeface="Calibri"/>
              <a:ea typeface="Calibri"/>
              <a:cs typeface="Calibri"/>
              <a:sym typeface="Calibri"/>
            </a:endParaRPr>
          </a:p>
          <a:p>
            <a:pPr marL="800100" marR="0" lvl="1" indent="-3429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powitanie wszystkich uczestników,</a:t>
            </a:r>
            <a:endParaRPr sz="2000" b="0" i="0" u="none" strike="noStrike" cap="none">
              <a:solidFill>
                <a:schemeClr val="dk1"/>
              </a:solidFill>
              <a:latin typeface="Calibri"/>
              <a:ea typeface="Calibri"/>
              <a:cs typeface="Calibri"/>
              <a:sym typeface="Calibri"/>
            </a:endParaRPr>
          </a:p>
          <a:p>
            <a:pPr marL="800100" marR="0" lvl="1" indent="-3429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wymiana informacji pomiędzy uczestnikami i omówienie problemów będących przedmiotem spotkania,</a:t>
            </a:r>
            <a:endParaRPr sz="20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cxnSp>
        <p:nvCxnSpPr>
          <p:cNvPr id="1171" name="Google Shape;1171;p112" descr="&quot;&quot;"/>
          <p:cNvCxnSpPr/>
          <p:nvPr/>
        </p:nvCxnSpPr>
        <p:spPr>
          <a:xfrm>
            <a:off x="8129587" y="1412875"/>
            <a:ext cx="0" cy="3657600"/>
          </a:xfrm>
          <a:prstGeom prst="straightConnector1">
            <a:avLst/>
          </a:prstGeom>
          <a:noFill/>
          <a:ln w="12700" cap="flat" cmpd="sng">
            <a:solidFill>
              <a:srgbClr val="7F7F7F"/>
            </a:solidFill>
            <a:prstDash val="solid"/>
            <a:miter lim="800000"/>
            <a:headEnd type="none" w="med" len="med"/>
            <a:tailEnd type="none" w="med" len="med"/>
          </a:ln>
        </p:spPr>
      </p:cxnSp>
      <p:sp>
        <p:nvSpPr>
          <p:cNvPr id="1172" name="Google Shape;1172;p112"/>
          <p:cNvSpPr txBox="1">
            <a:spLocks noGrp="1"/>
          </p:cNvSpPr>
          <p:nvPr>
            <p:ph type="body" idx="2"/>
          </p:nvPr>
        </p:nvSpPr>
        <p:spPr>
          <a:xfrm>
            <a:off x="8451850" y="1412875"/>
            <a:ext cx="3197225" cy="4364037"/>
          </a:xfrm>
          <a:prstGeom prst="rect">
            <a:avLst/>
          </a:prstGeom>
          <a:noFill/>
          <a:ln>
            <a:noFill/>
          </a:ln>
        </p:spPr>
        <p:txBody>
          <a:bodyPr spcFirstLastPara="1" wrap="square" lIns="91425" tIns="45700" rIns="91425" bIns="45700" anchor="t" anchorCtr="0">
            <a:noAutofit/>
          </a:bodyPr>
          <a:lstStyle/>
          <a:p>
            <a:pPr marL="800100" marR="0" lvl="1" indent="-3429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aktywny udział wszystkich uczestników,</a:t>
            </a:r>
            <a:endParaRPr sz="2000" b="0" i="0" u="none" strike="noStrike" cap="none">
              <a:solidFill>
                <a:schemeClr val="dk1"/>
              </a:solidFill>
              <a:latin typeface="Calibri"/>
              <a:ea typeface="Calibri"/>
              <a:cs typeface="Calibri"/>
              <a:sym typeface="Calibri"/>
            </a:endParaRPr>
          </a:p>
          <a:p>
            <a:pPr marL="800100" marR="0" lvl="1" indent="-3429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przerwy, podsumowanie rezultatów,</a:t>
            </a:r>
            <a:endParaRPr sz="2000" b="0" i="0" u="none" strike="noStrike" cap="none">
              <a:solidFill>
                <a:schemeClr val="dk1"/>
              </a:solidFill>
              <a:latin typeface="Calibri"/>
              <a:ea typeface="Calibri"/>
              <a:cs typeface="Calibri"/>
              <a:sym typeface="Calibri"/>
            </a:endParaRPr>
          </a:p>
          <a:p>
            <a:pPr marL="800100" marR="0" lvl="1" indent="-3429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pozytywne zakończenie,</a:t>
            </a:r>
            <a:endParaRPr sz="2000" b="0" i="0" u="none" strike="noStrike" cap="none">
              <a:solidFill>
                <a:schemeClr val="dk1"/>
              </a:solidFill>
              <a:latin typeface="Calibri"/>
              <a:ea typeface="Calibri"/>
              <a:cs typeface="Calibri"/>
              <a:sym typeface="Calibri"/>
            </a:endParaRPr>
          </a:p>
          <a:p>
            <a:pPr marL="800100" marR="0" lvl="1" indent="-3429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notatka ze spotkania.</a:t>
            </a:r>
            <a:endParaRPr sz="20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2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1173" name="Google Shape;1173;p11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174" name="Google Shape;1174;p112"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11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2800"/>
              <a:buFont typeface="Calibri"/>
              <a:buNone/>
            </a:pPr>
            <a:r>
              <a:rPr lang="en-US" sz="2800" b="0" i="0" u="none" dirty="0" err="1">
                <a:solidFill>
                  <a:srgbClr val="000000"/>
                </a:solidFill>
                <a:latin typeface="Calibri"/>
                <a:ea typeface="Calibri"/>
                <a:cs typeface="Calibri"/>
                <a:sym typeface="Calibri"/>
              </a:rPr>
              <a:t>Budowanie</a:t>
            </a:r>
            <a:r>
              <a:rPr lang="en-US" sz="2800" b="0" i="0" u="none" dirty="0">
                <a:solidFill>
                  <a:srgbClr val="000000"/>
                </a:solidFill>
                <a:latin typeface="Calibri"/>
                <a:ea typeface="Calibri"/>
                <a:cs typeface="Calibri"/>
                <a:sym typeface="Calibri"/>
              </a:rPr>
              <a:t> </a:t>
            </a:r>
            <a:r>
              <a:rPr lang="en-US" sz="2800" b="0" i="0" u="none" dirty="0" err="1">
                <a:solidFill>
                  <a:srgbClr val="000000"/>
                </a:solidFill>
                <a:latin typeface="Calibri"/>
                <a:ea typeface="Calibri"/>
                <a:cs typeface="Calibri"/>
                <a:sym typeface="Calibri"/>
              </a:rPr>
              <a:t>dobrych</a:t>
            </a:r>
            <a:r>
              <a:rPr lang="en-US" sz="2800" b="0" i="0" u="none" dirty="0">
                <a:solidFill>
                  <a:srgbClr val="000000"/>
                </a:solidFill>
                <a:latin typeface="Calibri"/>
                <a:ea typeface="Calibri"/>
                <a:cs typeface="Calibri"/>
                <a:sym typeface="Calibri"/>
              </a:rPr>
              <a:t> </a:t>
            </a:r>
            <a:r>
              <a:rPr lang="en-US" sz="2800" b="0" i="0" u="none" dirty="0" err="1">
                <a:solidFill>
                  <a:srgbClr val="000000"/>
                </a:solidFill>
                <a:latin typeface="Calibri"/>
                <a:ea typeface="Calibri"/>
                <a:cs typeface="Calibri"/>
                <a:sym typeface="Calibri"/>
              </a:rPr>
              <a:t>relacji</a:t>
            </a:r>
            <a:r>
              <a:rPr lang="en-US" sz="2800" b="0" i="0" u="none" dirty="0">
                <a:solidFill>
                  <a:srgbClr val="000000"/>
                </a:solidFill>
                <a:latin typeface="Calibri"/>
                <a:ea typeface="Calibri"/>
                <a:cs typeface="Calibri"/>
                <a:sym typeface="Calibri"/>
              </a:rPr>
              <a:t> z </a:t>
            </a:r>
            <a:r>
              <a:rPr lang="en-US" sz="2800" b="0" i="0" u="none" dirty="0" err="1">
                <a:solidFill>
                  <a:srgbClr val="000000"/>
                </a:solidFill>
                <a:latin typeface="Calibri"/>
                <a:ea typeface="Calibri"/>
                <a:cs typeface="Calibri"/>
                <a:sym typeface="Calibri"/>
              </a:rPr>
              <a:t>klientem</a:t>
            </a:r>
            <a:endParaRPr dirty="0"/>
          </a:p>
        </p:txBody>
      </p:sp>
      <p:sp>
        <p:nvSpPr>
          <p:cNvPr id="1180" name="Google Shape;1180;p11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30000"/>
              </a:lnSpc>
              <a:spcBef>
                <a:spcPts val="0"/>
              </a:spcBef>
              <a:spcAft>
                <a:spcPts val="0"/>
              </a:spcAft>
              <a:buClr>
                <a:schemeClr val="dk1"/>
              </a:buClr>
              <a:buSzPts val="1700"/>
              <a:buFont typeface="Calibri"/>
              <a:buAutoNum type="arabicPeriod"/>
            </a:pPr>
            <a:r>
              <a:rPr lang="en-US" sz="1700" b="1" i="0" u="none" dirty="0" err="1">
                <a:solidFill>
                  <a:schemeClr val="dk1"/>
                </a:solidFill>
                <a:latin typeface="Calibri"/>
                <a:ea typeface="Calibri"/>
                <a:cs typeface="Calibri"/>
                <a:sym typeface="Calibri"/>
              </a:rPr>
              <a:t>Podstawy</a:t>
            </a:r>
            <a:r>
              <a:rPr lang="en-US" sz="1700" b="1" i="0" u="none" dirty="0">
                <a:solidFill>
                  <a:schemeClr val="dk1"/>
                </a:solidFill>
                <a:latin typeface="Calibri"/>
                <a:ea typeface="Calibri"/>
                <a:cs typeface="Calibri"/>
                <a:sym typeface="Calibri"/>
              </a:rPr>
              <a:t> </a:t>
            </a:r>
            <a:r>
              <a:rPr lang="en-US" sz="1700" b="1" i="0" u="none" dirty="0" err="1">
                <a:solidFill>
                  <a:schemeClr val="dk1"/>
                </a:solidFill>
                <a:latin typeface="Calibri"/>
                <a:ea typeface="Calibri"/>
                <a:cs typeface="Calibri"/>
                <a:sym typeface="Calibri"/>
              </a:rPr>
              <a:t>dobrego</a:t>
            </a:r>
            <a:r>
              <a:rPr lang="en-US" sz="1700" b="1" i="0" u="none" dirty="0">
                <a:solidFill>
                  <a:schemeClr val="dk1"/>
                </a:solidFill>
                <a:latin typeface="Calibri"/>
                <a:ea typeface="Calibri"/>
                <a:cs typeface="Calibri"/>
                <a:sym typeface="Calibri"/>
              </a:rPr>
              <a:t> </a:t>
            </a:r>
            <a:r>
              <a:rPr lang="en-US" sz="1700" b="1" i="0" u="none" dirty="0" err="1">
                <a:solidFill>
                  <a:schemeClr val="dk1"/>
                </a:solidFill>
                <a:latin typeface="Calibri"/>
                <a:ea typeface="Calibri"/>
                <a:cs typeface="Calibri"/>
                <a:sym typeface="Calibri"/>
              </a:rPr>
              <a:t>wychowania</a:t>
            </a:r>
            <a:r>
              <a:rPr lang="en-US" sz="1700" b="1" i="0" u="none" dirty="0">
                <a:solidFill>
                  <a:schemeClr val="dk1"/>
                </a:solidFill>
                <a:latin typeface="Calibri"/>
                <a:ea typeface="Calibri"/>
                <a:cs typeface="Calibri"/>
                <a:sym typeface="Calibri"/>
              </a:rPr>
              <a:t> i </a:t>
            </a:r>
            <a:r>
              <a:rPr lang="en-US" sz="1700" b="1" i="0" u="none" dirty="0" err="1">
                <a:solidFill>
                  <a:schemeClr val="dk1"/>
                </a:solidFill>
                <a:latin typeface="Calibri"/>
                <a:ea typeface="Calibri"/>
                <a:cs typeface="Calibri"/>
                <a:sym typeface="Calibri"/>
              </a:rPr>
              <a:t>szacunek</a:t>
            </a:r>
            <a:r>
              <a:rPr lang="en-US" sz="1700" b="1" i="0" u="none" dirty="0">
                <a:solidFill>
                  <a:schemeClr val="dk1"/>
                </a:solidFill>
                <a:latin typeface="Calibri"/>
                <a:ea typeface="Calibri"/>
                <a:cs typeface="Calibri"/>
                <a:sym typeface="Calibri"/>
              </a:rPr>
              <a:t> - </a:t>
            </a:r>
            <a:r>
              <a:rPr lang="pl-PL" sz="1700" dirty="0"/>
              <a:t>j</a:t>
            </a:r>
            <a:r>
              <a:rPr lang="en-US" sz="1700" b="0" i="0" u="none" dirty="0" err="1" smtClean="0">
                <a:solidFill>
                  <a:schemeClr val="dk1"/>
                </a:solidFill>
                <a:latin typeface="Calibri"/>
                <a:ea typeface="Calibri"/>
                <a:cs typeface="Calibri"/>
                <a:sym typeface="Calibri"/>
              </a:rPr>
              <a:t>est</a:t>
            </a:r>
            <a:r>
              <a:rPr lang="en-US" sz="1700" b="0" i="0" u="none" dirty="0" smtClean="0">
                <a:solidFill>
                  <a:schemeClr val="dk1"/>
                </a:solidFill>
                <a:latin typeface="Calibri"/>
                <a:ea typeface="Calibri"/>
                <a:cs typeface="Calibri"/>
                <a:sym typeface="Calibri"/>
              </a:rPr>
              <a:t> </a:t>
            </a:r>
            <a:r>
              <a:rPr lang="en-US" sz="1700" b="0" i="0" u="none" dirty="0">
                <a:solidFill>
                  <a:schemeClr val="dk1"/>
                </a:solidFill>
                <a:latin typeface="Calibri"/>
                <a:ea typeface="Calibri"/>
                <a:cs typeface="Calibri"/>
                <a:sym typeface="Calibri"/>
              </a:rPr>
              <a:t>to </a:t>
            </a:r>
            <a:r>
              <a:rPr lang="en-US" sz="1700" b="0" i="0" u="none" dirty="0" err="1">
                <a:solidFill>
                  <a:schemeClr val="dk1"/>
                </a:solidFill>
                <a:latin typeface="Calibri"/>
                <a:ea typeface="Calibri"/>
                <a:cs typeface="Calibri"/>
                <a:sym typeface="Calibri"/>
              </a:rPr>
              <a:t>pierwsza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informacja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jaką</a:t>
            </a:r>
            <a:r>
              <a:rPr lang="en-US" sz="1700" b="0" i="0" u="none" dirty="0">
                <a:solidFill>
                  <a:schemeClr val="dk1"/>
                </a:solidFill>
                <a:latin typeface="Calibri"/>
                <a:ea typeface="Calibri"/>
                <a:cs typeface="Calibri"/>
                <a:sym typeface="Calibri"/>
              </a:rPr>
              <a:t> się </a:t>
            </a:r>
            <a:r>
              <a:rPr lang="en-US" sz="1700" b="0" i="0" u="none" dirty="0" err="1">
                <a:solidFill>
                  <a:schemeClr val="dk1"/>
                </a:solidFill>
                <a:latin typeface="Calibri"/>
                <a:ea typeface="Calibri"/>
                <a:cs typeface="Calibri"/>
                <a:sym typeface="Calibri"/>
              </a:rPr>
              <a:t>komuś</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przekazuje</a:t>
            </a:r>
            <a:r>
              <a:rPr lang="en-US" sz="1700" b="0" i="0" u="none" dirty="0">
                <a:solidFill>
                  <a:schemeClr val="dk1"/>
                </a:solidFill>
                <a:latin typeface="Calibri"/>
                <a:ea typeface="Calibri"/>
                <a:cs typeface="Calibri"/>
                <a:sym typeface="Calibri"/>
              </a:rPr>
              <a:t>, o </a:t>
            </a:r>
            <a:r>
              <a:rPr lang="en-US" sz="1700" b="0" i="0" u="none" dirty="0" err="1">
                <a:solidFill>
                  <a:schemeClr val="dk1"/>
                </a:solidFill>
                <a:latin typeface="Calibri"/>
                <a:ea typeface="Calibri"/>
                <a:cs typeface="Calibri"/>
                <a:sym typeface="Calibri"/>
              </a:rPr>
              <a:t>swojej</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osobie</a:t>
            </a:r>
            <a:r>
              <a:rPr lang="en-US" sz="1700" b="0" i="0" u="none" dirty="0">
                <a:solidFill>
                  <a:schemeClr val="dk1"/>
                </a:solidFill>
                <a:latin typeface="Calibri"/>
                <a:ea typeface="Calibri"/>
                <a:cs typeface="Calibri"/>
                <a:sym typeface="Calibri"/>
              </a:rPr>
              <a:t>, o </a:t>
            </a:r>
            <a:r>
              <a:rPr lang="en-US" sz="1700" b="0" i="0" u="none" dirty="0" err="1">
                <a:solidFill>
                  <a:schemeClr val="dk1"/>
                </a:solidFill>
                <a:latin typeface="Calibri"/>
                <a:ea typeface="Calibri"/>
                <a:cs typeface="Calibri"/>
                <a:sym typeface="Calibri"/>
              </a:rPr>
              <a:t>swoich</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produktach</a:t>
            </a:r>
            <a:r>
              <a:rPr lang="en-US" sz="1700" b="0" i="0" u="none" dirty="0">
                <a:solidFill>
                  <a:schemeClr val="dk1"/>
                </a:solidFill>
                <a:latin typeface="Calibri"/>
                <a:ea typeface="Calibri"/>
                <a:cs typeface="Calibri"/>
                <a:sym typeface="Calibri"/>
              </a:rPr>
              <a:t> i jest </a:t>
            </a:r>
            <a:r>
              <a:rPr lang="en-US" sz="1700" b="0" i="0" u="none" dirty="0" err="1">
                <a:solidFill>
                  <a:schemeClr val="dk1"/>
                </a:solidFill>
                <a:latin typeface="Calibri"/>
                <a:ea typeface="Calibri"/>
                <a:cs typeface="Calibri"/>
                <a:sym typeface="Calibri"/>
              </a:rPr>
              <a:t>swego</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rodzaju</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wizytówką</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lub</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reklamą</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tego</a:t>
            </a:r>
            <a:r>
              <a:rPr lang="en-US" sz="1700" b="0" i="0" u="none" dirty="0">
                <a:solidFill>
                  <a:schemeClr val="dk1"/>
                </a:solidFill>
                <a:latin typeface="Calibri"/>
                <a:ea typeface="Calibri"/>
                <a:cs typeface="Calibri"/>
                <a:sym typeface="Calibri"/>
              </a:rPr>
              <a:t> z </a:t>
            </a:r>
            <a:r>
              <a:rPr lang="en-US" sz="1700" b="0" i="0" u="none" dirty="0" err="1">
                <a:solidFill>
                  <a:schemeClr val="dk1"/>
                </a:solidFill>
                <a:latin typeface="Calibri"/>
                <a:ea typeface="Calibri"/>
                <a:cs typeface="Calibri"/>
                <a:sym typeface="Calibri"/>
              </a:rPr>
              <a:t>czym</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za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chwilę</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będzie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miała</a:t>
            </a:r>
            <a:r>
              <a:rPr lang="en-US" sz="1700" b="0" i="0" u="none" dirty="0">
                <a:solidFill>
                  <a:schemeClr val="dk1"/>
                </a:solidFill>
                <a:latin typeface="Calibri"/>
                <a:ea typeface="Calibri"/>
                <a:cs typeface="Calibri"/>
                <a:sym typeface="Calibri"/>
              </a:rPr>
              <a:t> do </a:t>
            </a:r>
            <a:r>
              <a:rPr lang="en-US" sz="1700" b="0" i="0" u="none" dirty="0" err="1">
                <a:solidFill>
                  <a:schemeClr val="dk1"/>
                </a:solidFill>
                <a:latin typeface="Calibri"/>
                <a:ea typeface="Calibri"/>
                <a:cs typeface="Calibri"/>
                <a:sym typeface="Calibri"/>
              </a:rPr>
              <a:t>czynienia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oraz</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wpływa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na</a:t>
            </a:r>
            <a:r>
              <a:rPr lang="en-US" sz="1700" b="0" i="0" u="none" dirty="0">
                <a:solidFill>
                  <a:schemeClr val="dk1"/>
                </a:solidFill>
                <a:latin typeface="Calibri"/>
                <a:ea typeface="Calibri"/>
                <a:cs typeface="Calibri"/>
                <a:sym typeface="Calibri"/>
              </a:rPr>
              <a:t> to </a:t>
            </a:r>
            <a:r>
              <a:rPr lang="en-US" sz="1700" b="0" i="0" u="none" dirty="0" err="1">
                <a:solidFill>
                  <a:schemeClr val="dk1"/>
                </a:solidFill>
                <a:latin typeface="Calibri"/>
                <a:ea typeface="Calibri"/>
                <a:cs typeface="Calibri"/>
                <a:sym typeface="Calibri"/>
              </a:rPr>
              <a:t>jak</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odbiorca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zdefiniuje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podejście</a:t>
            </a:r>
            <a:r>
              <a:rPr lang="en-US" sz="1700" b="0" i="0" u="none" dirty="0">
                <a:solidFill>
                  <a:schemeClr val="dk1"/>
                </a:solidFill>
                <a:latin typeface="Calibri"/>
                <a:ea typeface="Calibri"/>
                <a:cs typeface="Calibri"/>
                <a:sym typeface="Calibri"/>
              </a:rPr>
              <a:t> do </a:t>
            </a:r>
            <a:r>
              <a:rPr lang="en-US" sz="1700" b="0" i="0" u="none" dirty="0" err="1">
                <a:solidFill>
                  <a:schemeClr val="dk1"/>
                </a:solidFill>
                <a:latin typeface="Calibri"/>
                <a:ea typeface="Calibri"/>
                <a:cs typeface="Calibri"/>
                <a:sym typeface="Calibri"/>
              </a:rPr>
              <a:t>dalszego</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kontaktu</a:t>
            </a:r>
            <a:r>
              <a:rPr lang="en-US" sz="1700" b="0" i="0" u="none" dirty="0">
                <a:solidFill>
                  <a:schemeClr val="dk1"/>
                </a:solidFill>
                <a:latin typeface="Calibri"/>
                <a:ea typeface="Calibri"/>
                <a:cs typeface="Calibri"/>
                <a:sym typeface="Calibri"/>
              </a:rPr>
              <a:t>. </a:t>
            </a:r>
            <a:endParaRPr dirty="0"/>
          </a:p>
          <a:p>
            <a:pPr marL="342900" marR="0" lvl="0" indent="-342900" algn="just" rtl="0">
              <a:lnSpc>
                <a:spcPct val="130000"/>
              </a:lnSpc>
              <a:spcBef>
                <a:spcPts val="1000"/>
              </a:spcBef>
              <a:spcAft>
                <a:spcPts val="0"/>
              </a:spcAft>
              <a:buClr>
                <a:schemeClr val="dk1"/>
              </a:buClr>
              <a:buSzPts val="1700"/>
              <a:buFont typeface="Calibri"/>
              <a:buAutoNum type="arabicPeriod"/>
            </a:pPr>
            <a:r>
              <a:rPr lang="en-US" sz="1700" b="1" i="0" u="none" dirty="0" err="1">
                <a:solidFill>
                  <a:schemeClr val="dk1"/>
                </a:solidFill>
                <a:latin typeface="Calibri"/>
                <a:ea typeface="Calibri"/>
                <a:cs typeface="Calibri"/>
                <a:sym typeface="Calibri"/>
              </a:rPr>
              <a:t>Porozmawiajmy</a:t>
            </a:r>
            <a:r>
              <a:rPr lang="en-US" sz="1700" b="1" i="0" u="none" dirty="0">
                <a:solidFill>
                  <a:schemeClr val="dk1"/>
                </a:solidFill>
                <a:latin typeface="Calibri"/>
                <a:ea typeface="Calibri"/>
                <a:cs typeface="Calibri"/>
                <a:sym typeface="Calibri"/>
              </a:rPr>
              <a:t> o </a:t>
            </a:r>
            <a:r>
              <a:rPr lang="en-US" sz="1700" b="1" i="0" u="none" dirty="0" err="1">
                <a:solidFill>
                  <a:schemeClr val="dk1"/>
                </a:solidFill>
                <a:latin typeface="Calibri"/>
                <a:ea typeface="Calibri"/>
                <a:cs typeface="Calibri"/>
                <a:sym typeface="Calibri"/>
              </a:rPr>
              <a:t>Pańskich</a:t>
            </a:r>
            <a:r>
              <a:rPr lang="en-US" sz="1700" b="1" i="0" u="none" dirty="0">
                <a:solidFill>
                  <a:schemeClr val="dk1"/>
                </a:solidFill>
                <a:latin typeface="Calibri"/>
                <a:ea typeface="Calibri"/>
                <a:cs typeface="Calibri"/>
                <a:sym typeface="Calibri"/>
              </a:rPr>
              <a:t> </a:t>
            </a:r>
            <a:r>
              <a:rPr lang="en-US" sz="1700" b="1" i="0" u="none" dirty="0" err="1">
                <a:solidFill>
                  <a:schemeClr val="dk1"/>
                </a:solidFill>
                <a:latin typeface="Calibri"/>
                <a:ea typeface="Calibri"/>
                <a:cs typeface="Calibri"/>
                <a:sym typeface="Calibri"/>
              </a:rPr>
              <a:t>problemach</a:t>
            </a:r>
            <a:r>
              <a:rPr lang="en-US" sz="1700" b="1" i="0" u="none" dirty="0">
                <a:solidFill>
                  <a:schemeClr val="dk1"/>
                </a:solidFill>
                <a:latin typeface="Calibri"/>
                <a:ea typeface="Calibri"/>
                <a:cs typeface="Calibri"/>
                <a:sym typeface="Calibri"/>
              </a:rPr>
              <a:t> - </a:t>
            </a:r>
            <a:r>
              <a:rPr lang="pl-PL" sz="1700" dirty="0" err="1"/>
              <a:t>s</a:t>
            </a:r>
            <a:r>
              <a:rPr lang="en-US" sz="1700" b="0" i="0" u="none" dirty="0" err="1" smtClean="0">
                <a:solidFill>
                  <a:schemeClr val="dk1"/>
                </a:solidFill>
                <a:latin typeface="Calibri"/>
                <a:ea typeface="Calibri"/>
                <a:cs typeface="Calibri"/>
                <a:sym typeface="Calibri"/>
              </a:rPr>
              <a:t>iłą</a:t>
            </a:r>
            <a:r>
              <a:rPr lang="en-US" sz="1700" b="0" i="0" u="none" dirty="0" smtClean="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napędową</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rozwoju</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ludzkości</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są</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problemy</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Wszystko</a:t>
            </a:r>
            <a:r>
              <a:rPr lang="en-US" sz="1700" b="0" i="0" u="none" dirty="0">
                <a:solidFill>
                  <a:schemeClr val="dk1"/>
                </a:solidFill>
                <a:latin typeface="Calibri"/>
                <a:ea typeface="Calibri"/>
                <a:cs typeface="Calibri"/>
                <a:sym typeface="Calibri"/>
              </a:rPr>
              <a:t> to co </a:t>
            </a:r>
            <a:r>
              <a:rPr lang="en-US" sz="1700" b="0" i="0" u="none" dirty="0" err="1">
                <a:solidFill>
                  <a:schemeClr val="dk1"/>
                </a:solidFill>
                <a:latin typeface="Calibri"/>
                <a:ea typeface="Calibri"/>
                <a:cs typeface="Calibri"/>
                <a:sym typeface="Calibri"/>
              </a:rPr>
              <a:t>nas</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otacza</a:t>
            </a:r>
            <a:r>
              <a:rPr lang="en-US" sz="1700" b="0" i="0" u="none" dirty="0">
                <a:solidFill>
                  <a:schemeClr val="dk1"/>
                </a:solidFill>
                <a:latin typeface="Calibri"/>
                <a:ea typeface="Calibri"/>
                <a:cs typeface="Calibri"/>
                <a:sym typeface="Calibri"/>
              </a:rPr>
              <a:t> jest </a:t>
            </a:r>
            <a:r>
              <a:rPr lang="en-US" sz="1700" b="0" i="0" u="none" dirty="0" err="1">
                <a:solidFill>
                  <a:schemeClr val="dk1"/>
                </a:solidFill>
                <a:latin typeface="Calibri"/>
                <a:ea typeface="Calibri"/>
                <a:cs typeface="Calibri"/>
                <a:sym typeface="Calibri"/>
              </a:rPr>
              <a:t>rozwiązaniem</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jakiegoś</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zagadnienia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lub</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problemu</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który</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istniał</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lub</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został</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stworzony</a:t>
            </a:r>
            <a:r>
              <a:rPr lang="en-US" sz="1700" b="0" i="0" u="none" dirty="0">
                <a:solidFill>
                  <a:schemeClr val="dk1"/>
                </a:solidFill>
                <a:latin typeface="Calibri"/>
                <a:ea typeface="Calibri"/>
                <a:cs typeface="Calibri"/>
                <a:sym typeface="Calibri"/>
              </a:rPr>
              <a:t>. </a:t>
            </a:r>
            <a:endParaRPr dirty="0"/>
          </a:p>
          <a:p>
            <a:pPr marL="342900" marR="0" lvl="0" indent="-342900" algn="just" rtl="0">
              <a:lnSpc>
                <a:spcPct val="130000"/>
              </a:lnSpc>
              <a:spcBef>
                <a:spcPts val="600"/>
              </a:spcBef>
              <a:spcAft>
                <a:spcPts val="0"/>
              </a:spcAft>
              <a:buClr>
                <a:schemeClr val="dk1"/>
              </a:buClr>
              <a:buSzPts val="1700"/>
              <a:buFont typeface="Calibri"/>
              <a:buAutoNum type="arabicPeriod"/>
            </a:pPr>
            <a:r>
              <a:rPr lang="en-US" sz="1700" b="1" i="0" u="none" dirty="0" err="1">
                <a:solidFill>
                  <a:schemeClr val="dk1"/>
                </a:solidFill>
                <a:latin typeface="Calibri"/>
                <a:ea typeface="Calibri"/>
                <a:cs typeface="Calibri"/>
                <a:sym typeface="Calibri"/>
              </a:rPr>
              <a:t>Relacje</a:t>
            </a:r>
            <a:r>
              <a:rPr lang="en-US" sz="1700" b="1" i="0" u="none" dirty="0">
                <a:solidFill>
                  <a:schemeClr val="dk1"/>
                </a:solidFill>
                <a:latin typeface="Calibri"/>
                <a:ea typeface="Calibri"/>
                <a:cs typeface="Calibri"/>
                <a:sym typeface="Calibri"/>
              </a:rPr>
              <a:t> long-term – </a:t>
            </a:r>
            <a:r>
              <a:rPr lang="pl-PL" sz="1700" dirty="0" err="1"/>
              <a:t>d</a:t>
            </a:r>
            <a:r>
              <a:rPr lang="en-US" sz="1700" b="0" i="0" u="none" dirty="0" err="1" smtClean="0">
                <a:solidFill>
                  <a:schemeClr val="dk1"/>
                </a:solidFill>
                <a:latin typeface="Calibri"/>
                <a:ea typeface="Calibri"/>
                <a:cs typeface="Calibri"/>
                <a:sym typeface="Calibri"/>
              </a:rPr>
              <a:t>obry</a:t>
            </a:r>
            <a:r>
              <a:rPr lang="en-US" sz="1700" b="0" i="0" u="none" dirty="0" smtClean="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klient</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który</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powraca</a:t>
            </a:r>
            <a:r>
              <a:rPr lang="en-US" sz="1700" b="0" i="0" u="none" dirty="0">
                <a:solidFill>
                  <a:schemeClr val="dk1"/>
                </a:solidFill>
                <a:latin typeface="Calibri"/>
                <a:ea typeface="Calibri"/>
                <a:cs typeface="Calibri"/>
                <a:sym typeface="Calibri"/>
              </a:rPr>
              <a:t>. Z </a:t>
            </a:r>
            <a:r>
              <a:rPr lang="en-US" sz="1700" b="0" i="0" u="none" dirty="0" err="1">
                <a:solidFill>
                  <a:schemeClr val="dk1"/>
                </a:solidFill>
                <a:latin typeface="Calibri"/>
                <a:ea typeface="Calibri"/>
                <a:cs typeface="Calibri"/>
                <a:sym typeface="Calibri"/>
              </a:rPr>
              <a:t>pomocą</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mogą</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przyjść</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nieformalne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relacje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które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mogą</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być</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budowane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na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różne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sposoby</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Najbardziej</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pospolitym</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przykładem</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takich</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relacji</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są</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świąteczne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kartki</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wysyłane</a:t>
            </a:r>
            <a:r>
              <a:rPr lang="en-US" sz="1700" b="0" i="0" u="none" dirty="0">
                <a:solidFill>
                  <a:schemeClr val="dk1"/>
                </a:solidFill>
                <a:latin typeface="Calibri"/>
                <a:ea typeface="Calibri"/>
                <a:cs typeface="Calibri"/>
                <a:sym typeface="Calibri"/>
              </a:rPr>
              <a:t> do </a:t>
            </a:r>
            <a:r>
              <a:rPr lang="en-US" sz="1700" b="0" i="0" u="none" dirty="0" err="1">
                <a:solidFill>
                  <a:schemeClr val="dk1"/>
                </a:solidFill>
                <a:latin typeface="Calibri"/>
                <a:ea typeface="Calibri"/>
                <a:cs typeface="Calibri"/>
                <a:sym typeface="Calibri"/>
              </a:rPr>
              <a:t>klienta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Są</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również</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metody</a:t>
            </a:r>
            <a:r>
              <a:rPr lang="en-US" sz="1700" b="0" i="0" u="none" dirty="0">
                <a:solidFill>
                  <a:schemeClr val="dk1"/>
                </a:solidFill>
                <a:latin typeface="Calibri"/>
                <a:ea typeface="Calibri"/>
                <a:cs typeface="Calibri"/>
                <a:sym typeface="Calibri"/>
              </a:rPr>
              <a:t> w </a:t>
            </a:r>
            <a:r>
              <a:rPr lang="en-US" sz="1700" b="0" i="0" u="none" dirty="0" err="1">
                <a:solidFill>
                  <a:schemeClr val="dk1"/>
                </a:solidFill>
                <a:latin typeface="Calibri"/>
                <a:ea typeface="Calibri"/>
                <a:cs typeface="Calibri"/>
                <a:sym typeface="Calibri"/>
              </a:rPr>
              <a:t>większym</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stopniu</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dostosowane</a:t>
            </a:r>
            <a:r>
              <a:rPr lang="en-US" sz="1700" b="0" i="0" u="none" dirty="0">
                <a:solidFill>
                  <a:schemeClr val="dk1"/>
                </a:solidFill>
                <a:latin typeface="Calibri"/>
                <a:ea typeface="Calibri"/>
                <a:cs typeface="Calibri"/>
                <a:sym typeface="Calibri"/>
              </a:rPr>
              <a:t> do </a:t>
            </a:r>
            <a:r>
              <a:rPr lang="en-US" sz="1700" b="0" i="0" u="none" dirty="0" err="1">
                <a:solidFill>
                  <a:schemeClr val="dk1"/>
                </a:solidFill>
                <a:latin typeface="Calibri"/>
                <a:ea typeface="Calibri"/>
                <a:cs typeface="Calibri"/>
                <a:sym typeface="Calibri"/>
              </a:rPr>
              <a:t>postępu</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technologicznego</a:t>
            </a:r>
            <a:r>
              <a:rPr lang="en-US" sz="1700" b="0" i="0" u="none" dirty="0">
                <a:solidFill>
                  <a:schemeClr val="dk1"/>
                </a:solidFill>
                <a:latin typeface="Calibri"/>
                <a:ea typeface="Calibri"/>
                <a:cs typeface="Calibri"/>
                <a:sym typeface="Calibri"/>
              </a:rPr>
              <a:t>. </a:t>
            </a:r>
            <a:endParaRPr dirty="0"/>
          </a:p>
          <a:p>
            <a:pPr marL="342900" marR="0" lvl="0" indent="-342900" algn="just" rtl="0">
              <a:lnSpc>
                <a:spcPct val="130000"/>
              </a:lnSpc>
              <a:spcBef>
                <a:spcPts val="2000"/>
              </a:spcBef>
              <a:spcAft>
                <a:spcPts val="0"/>
              </a:spcAft>
              <a:buClr>
                <a:schemeClr val="dk1"/>
              </a:buClr>
              <a:buSzPts val="1700"/>
              <a:buFont typeface="Calibri"/>
              <a:buAutoNum type="arabicPeriod"/>
            </a:pPr>
            <a:r>
              <a:rPr lang="en-US" sz="1700" b="1" i="0" u="none" dirty="0">
                <a:solidFill>
                  <a:schemeClr val="dk1"/>
                </a:solidFill>
                <a:latin typeface="Calibri"/>
                <a:ea typeface="Calibri"/>
                <a:cs typeface="Calibri"/>
                <a:sym typeface="Calibri"/>
              </a:rPr>
              <a:t>Ten </a:t>
            </a:r>
            <a:r>
              <a:rPr lang="en-US" sz="1700" b="1" i="0" u="none" dirty="0" err="1">
                <a:solidFill>
                  <a:schemeClr val="dk1"/>
                </a:solidFill>
                <a:latin typeface="Calibri"/>
                <a:ea typeface="Calibri"/>
                <a:cs typeface="Calibri"/>
                <a:sym typeface="Calibri"/>
              </a:rPr>
              <a:t>sam</a:t>
            </a:r>
            <a:r>
              <a:rPr lang="en-US" sz="1700" b="1" i="0" u="none" dirty="0">
                <a:solidFill>
                  <a:schemeClr val="dk1"/>
                </a:solidFill>
                <a:latin typeface="Calibri"/>
                <a:ea typeface="Calibri"/>
                <a:cs typeface="Calibri"/>
                <a:sym typeface="Calibri"/>
              </a:rPr>
              <a:t> </a:t>
            </a:r>
            <a:r>
              <a:rPr lang="en-US" sz="1700" b="1" i="0" u="none" dirty="0" err="1">
                <a:solidFill>
                  <a:schemeClr val="dk1"/>
                </a:solidFill>
                <a:latin typeface="Calibri"/>
                <a:ea typeface="Calibri"/>
                <a:cs typeface="Calibri"/>
                <a:sym typeface="Calibri"/>
              </a:rPr>
              <a:t>język</a:t>
            </a:r>
            <a:r>
              <a:rPr lang="en-US" sz="1700" b="1" i="0" u="none" dirty="0">
                <a:solidFill>
                  <a:schemeClr val="dk1"/>
                </a:solidFill>
                <a:latin typeface="Calibri"/>
                <a:ea typeface="Calibri"/>
                <a:cs typeface="Calibri"/>
                <a:sym typeface="Calibri"/>
              </a:rPr>
              <a:t> - </a:t>
            </a:r>
            <a:r>
              <a:rPr lang="pl-PL" sz="1700" dirty="0" err="1"/>
              <a:t>b</a:t>
            </a:r>
            <a:r>
              <a:rPr lang="en-US" sz="1700" b="0" i="0" u="none" dirty="0" err="1" smtClean="0">
                <a:solidFill>
                  <a:schemeClr val="dk1"/>
                </a:solidFill>
                <a:latin typeface="Calibri"/>
                <a:ea typeface="Calibri"/>
                <a:cs typeface="Calibri"/>
                <a:sym typeface="Calibri"/>
              </a:rPr>
              <a:t>udowanie</a:t>
            </a:r>
            <a:r>
              <a:rPr lang="en-US" sz="1700" b="0" i="0" u="none" dirty="0" smtClean="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silnych</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pozytywnych</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relacji</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jeszcze</a:t>
            </a:r>
            <a:r>
              <a:rPr lang="en-US" sz="1700" b="0" i="0" u="none" dirty="0">
                <a:solidFill>
                  <a:schemeClr val="dk1"/>
                </a:solidFill>
                <a:latin typeface="Calibri"/>
                <a:ea typeface="Calibri"/>
                <a:cs typeface="Calibri"/>
                <a:sym typeface="Calibri"/>
              </a:rPr>
              <a:t> przed </a:t>
            </a:r>
            <a:r>
              <a:rPr lang="en-US" sz="1700" b="0" i="0" u="none" dirty="0" err="1">
                <a:solidFill>
                  <a:schemeClr val="dk1"/>
                </a:solidFill>
                <a:latin typeface="Calibri"/>
                <a:ea typeface="Calibri"/>
                <a:cs typeface="Calibri"/>
                <a:sym typeface="Calibri"/>
              </a:rPr>
              <a:t>aktem</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sprzedaży</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towaru</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czy</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usługi</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może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być</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osiągnięte</a:t>
            </a:r>
            <a:r>
              <a:rPr lang="en-US" sz="1700" b="0" i="0" u="none" dirty="0">
                <a:solidFill>
                  <a:schemeClr val="dk1"/>
                </a:solidFill>
                <a:latin typeface="Calibri"/>
                <a:ea typeface="Calibri"/>
                <a:cs typeface="Calibri"/>
                <a:sym typeface="Calibri"/>
              </a:rPr>
              <a:t> z </a:t>
            </a:r>
            <a:r>
              <a:rPr lang="en-US" sz="1700" b="0" i="0" u="none" dirty="0" err="1">
                <a:solidFill>
                  <a:schemeClr val="dk1"/>
                </a:solidFill>
                <a:latin typeface="Calibri"/>
                <a:ea typeface="Calibri"/>
                <a:cs typeface="Calibri"/>
                <a:sym typeface="Calibri"/>
              </a:rPr>
              <a:t>pomocą</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języka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dostosowanego</a:t>
            </a:r>
            <a:r>
              <a:rPr lang="en-US" sz="1700" b="0" i="0" u="none" dirty="0">
                <a:solidFill>
                  <a:schemeClr val="dk1"/>
                </a:solidFill>
                <a:latin typeface="Calibri"/>
                <a:ea typeface="Calibri"/>
                <a:cs typeface="Calibri"/>
                <a:sym typeface="Calibri"/>
              </a:rPr>
              <a:t> do </a:t>
            </a:r>
            <a:r>
              <a:rPr lang="en-US" sz="1700" b="0" i="0" u="none" dirty="0" err="1">
                <a:solidFill>
                  <a:schemeClr val="dk1"/>
                </a:solidFill>
                <a:latin typeface="Calibri"/>
                <a:ea typeface="Calibri"/>
                <a:cs typeface="Calibri"/>
                <a:sym typeface="Calibri"/>
              </a:rPr>
              <a:t>rozmówcy</a:t>
            </a:r>
            <a:r>
              <a:rPr lang="en-US" sz="1700" b="0" i="0" u="none" dirty="0">
                <a:solidFill>
                  <a:schemeClr val="dk1"/>
                </a:solidFill>
                <a:latin typeface="Calibri"/>
                <a:ea typeface="Calibri"/>
                <a:cs typeface="Calibri"/>
                <a:sym typeface="Calibri"/>
              </a:rPr>
              <a:t>.</a:t>
            </a:r>
            <a:endParaRPr dirty="0"/>
          </a:p>
          <a:p>
            <a:pPr marL="228600" marR="0" lvl="0" indent="-120650" algn="l" rtl="0">
              <a:lnSpc>
                <a:spcPct val="90000"/>
              </a:lnSpc>
              <a:spcBef>
                <a:spcPts val="2400"/>
              </a:spcBef>
              <a:spcAft>
                <a:spcPts val="0"/>
              </a:spcAft>
              <a:buClr>
                <a:schemeClr val="dk1"/>
              </a:buClr>
              <a:buSzPts val="1700"/>
              <a:buFont typeface="Arial"/>
              <a:buNone/>
            </a:pPr>
            <a:endParaRPr sz="1700" b="0" i="0" u="none" dirty="0">
              <a:solidFill>
                <a:schemeClr val="dk1"/>
              </a:solidFill>
              <a:latin typeface="Calibri"/>
              <a:ea typeface="Calibri"/>
              <a:cs typeface="Calibri"/>
              <a:sym typeface="Calibri"/>
            </a:endParaRPr>
          </a:p>
        </p:txBody>
      </p:sp>
      <p:pic>
        <p:nvPicPr>
          <p:cNvPr id="1181" name="Google Shape;1181;p11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182" name="Google Shape;1182;p113"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11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2800"/>
              <a:buFont typeface="Calibri"/>
              <a:buNone/>
            </a:pPr>
            <a:r>
              <a:rPr lang="en-US" sz="2800" b="0" i="0" u="none" dirty="0" err="1">
                <a:solidFill>
                  <a:srgbClr val="000000"/>
                </a:solidFill>
                <a:latin typeface="Calibri"/>
                <a:ea typeface="Calibri"/>
                <a:cs typeface="Calibri"/>
                <a:sym typeface="Calibri"/>
              </a:rPr>
              <a:t>Budowanie</a:t>
            </a:r>
            <a:r>
              <a:rPr lang="en-US" sz="2800" b="0" i="0" u="none" dirty="0">
                <a:solidFill>
                  <a:srgbClr val="000000"/>
                </a:solidFill>
                <a:latin typeface="Calibri"/>
                <a:ea typeface="Calibri"/>
                <a:cs typeface="Calibri"/>
                <a:sym typeface="Calibri"/>
              </a:rPr>
              <a:t> </a:t>
            </a:r>
            <a:r>
              <a:rPr lang="en-US" sz="2800" b="0" i="0" u="none" dirty="0" err="1">
                <a:solidFill>
                  <a:srgbClr val="000000"/>
                </a:solidFill>
                <a:latin typeface="Calibri"/>
                <a:ea typeface="Calibri"/>
                <a:cs typeface="Calibri"/>
                <a:sym typeface="Calibri"/>
              </a:rPr>
              <a:t>dobrych</a:t>
            </a:r>
            <a:r>
              <a:rPr lang="en-US" sz="2800" b="0" i="0" u="none" dirty="0">
                <a:solidFill>
                  <a:srgbClr val="000000"/>
                </a:solidFill>
                <a:latin typeface="Calibri"/>
                <a:ea typeface="Calibri"/>
                <a:cs typeface="Calibri"/>
                <a:sym typeface="Calibri"/>
              </a:rPr>
              <a:t> </a:t>
            </a:r>
            <a:r>
              <a:rPr lang="en-US" sz="2800" b="0" i="0" u="none" dirty="0" err="1">
                <a:solidFill>
                  <a:srgbClr val="000000"/>
                </a:solidFill>
                <a:latin typeface="Calibri"/>
                <a:ea typeface="Calibri"/>
                <a:cs typeface="Calibri"/>
                <a:sym typeface="Calibri"/>
              </a:rPr>
              <a:t>relacji</a:t>
            </a:r>
            <a:r>
              <a:rPr lang="en-US" sz="2800" b="0" i="0" u="none" dirty="0">
                <a:solidFill>
                  <a:srgbClr val="000000"/>
                </a:solidFill>
                <a:latin typeface="Calibri"/>
                <a:ea typeface="Calibri"/>
                <a:cs typeface="Calibri"/>
                <a:sym typeface="Calibri"/>
              </a:rPr>
              <a:t> z </a:t>
            </a:r>
            <a:r>
              <a:rPr lang="en-US" sz="2800" b="0" i="0" u="none" dirty="0" err="1">
                <a:solidFill>
                  <a:srgbClr val="000000"/>
                </a:solidFill>
                <a:latin typeface="Calibri"/>
                <a:ea typeface="Calibri"/>
                <a:cs typeface="Calibri"/>
                <a:sym typeface="Calibri"/>
              </a:rPr>
              <a:t>klientem</a:t>
            </a:r>
            <a:endParaRPr dirty="0"/>
          </a:p>
        </p:txBody>
      </p:sp>
      <p:sp>
        <p:nvSpPr>
          <p:cNvPr id="1188" name="Google Shape;1188;p11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chemeClr val="dk1"/>
              </a:buClr>
              <a:buSzPts val="1800"/>
              <a:buFont typeface="Calibri"/>
              <a:buAutoNum type="arabicPeriod" startAt="5"/>
            </a:pPr>
            <a:r>
              <a:rPr lang="en-US" sz="1800" b="1" i="0" u="none" dirty="0" err="1">
                <a:solidFill>
                  <a:schemeClr val="dk1"/>
                </a:solidFill>
                <a:latin typeface="Calibri"/>
                <a:ea typeface="Calibri"/>
                <a:cs typeface="Calibri"/>
                <a:sym typeface="Calibri"/>
              </a:rPr>
              <a:t>Zaufanie</a:t>
            </a:r>
            <a:r>
              <a:rPr lang="en-US" sz="1800" b="1" i="0" u="none" dirty="0">
                <a:solidFill>
                  <a:schemeClr val="dk1"/>
                </a:solidFill>
                <a:latin typeface="Calibri"/>
                <a:ea typeface="Calibri"/>
                <a:cs typeface="Calibri"/>
                <a:sym typeface="Calibri"/>
              </a:rPr>
              <a:t> - </a:t>
            </a:r>
            <a:r>
              <a:rPr lang="pl-PL" sz="1800" dirty="0"/>
              <a:t>j</a:t>
            </a:r>
            <a:r>
              <a:rPr lang="en-US" sz="1800" b="0" i="0" u="none" dirty="0" err="1" smtClean="0">
                <a:solidFill>
                  <a:schemeClr val="dk1"/>
                </a:solidFill>
                <a:latin typeface="Calibri"/>
                <a:ea typeface="Calibri"/>
                <a:cs typeface="Calibri"/>
                <a:sym typeface="Calibri"/>
              </a:rPr>
              <a:t>ednym</a:t>
            </a:r>
            <a:r>
              <a:rPr lang="en-US" sz="1800" b="0" i="0" u="none" dirty="0" smtClean="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z </a:t>
            </a:r>
            <a:r>
              <a:rPr lang="en-US" sz="1800" b="0" i="0" u="none" dirty="0" err="1">
                <a:solidFill>
                  <a:schemeClr val="dk1"/>
                </a:solidFill>
                <a:latin typeface="Calibri"/>
                <a:ea typeface="Calibri"/>
                <a:cs typeface="Calibri"/>
                <a:sym typeface="Calibri"/>
              </a:rPr>
              <a:t>kluczowych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barier</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psychologicznych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powstrzymujących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klientów</a:t>
            </a:r>
            <a:r>
              <a:rPr lang="en-US" sz="1800" b="0" i="0" u="none" dirty="0">
                <a:solidFill>
                  <a:schemeClr val="dk1"/>
                </a:solidFill>
                <a:latin typeface="Calibri"/>
                <a:ea typeface="Calibri"/>
                <a:cs typeface="Calibri"/>
                <a:sym typeface="Calibri"/>
              </a:rPr>
              <a:t> przed </a:t>
            </a:r>
            <a:r>
              <a:rPr lang="en-US" sz="1800" b="0" i="0" u="none" dirty="0" err="1">
                <a:solidFill>
                  <a:schemeClr val="dk1"/>
                </a:solidFill>
                <a:latin typeface="Calibri"/>
                <a:ea typeface="Calibri"/>
                <a:cs typeface="Calibri"/>
                <a:sym typeface="Calibri"/>
              </a:rPr>
              <a:t>skorzystaniem</a:t>
            </a:r>
            <a:r>
              <a:rPr lang="en-US" sz="1800" b="0" i="0" u="none" dirty="0">
                <a:solidFill>
                  <a:schemeClr val="dk1"/>
                </a:solidFill>
                <a:latin typeface="Calibri"/>
                <a:ea typeface="Calibri"/>
                <a:cs typeface="Calibri"/>
                <a:sym typeface="Calibri"/>
              </a:rPr>
              <a:t> z </a:t>
            </a:r>
            <a:r>
              <a:rPr lang="en-US" sz="1800" b="0" i="0" u="none" dirty="0" err="1">
                <a:solidFill>
                  <a:schemeClr val="dk1"/>
                </a:solidFill>
                <a:latin typeface="Calibri"/>
                <a:ea typeface="Calibri"/>
                <a:cs typeface="Calibri"/>
                <a:sym typeface="Calibri"/>
              </a:rPr>
              <a:t>bardziej</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skomplikowanych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ofert</a:t>
            </a:r>
            <a:r>
              <a:rPr lang="en-US" sz="1800" b="0" i="0" u="none" dirty="0">
                <a:solidFill>
                  <a:schemeClr val="dk1"/>
                </a:solidFill>
                <a:latin typeface="Calibri"/>
                <a:ea typeface="Calibri"/>
                <a:cs typeface="Calibri"/>
                <a:sym typeface="Calibri"/>
              </a:rPr>
              <a:t> jest </a:t>
            </a:r>
            <a:r>
              <a:rPr lang="en-US" sz="1800" b="0" i="0" u="none" dirty="0" err="1">
                <a:solidFill>
                  <a:schemeClr val="dk1"/>
                </a:solidFill>
                <a:latin typeface="Calibri"/>
                <a:ea typeface="Calibri"/>
                <a:cs typeface="Calibri"/>
                <a:sym typeface="Calibri"/>
              </a:rPr>
              <a:t>poczucie</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braku</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bezpieczeństwa</a:t>
            </a:r>
            <a:r>
              <a:rPr lang="en-US" sz="1800" b="0" i="0" u="none" dirty="0">
                <a:solidFill>
                  <a:schemeClr val="dk1"/>
                </a:solidFill>
                <a:latin typeface="Calibri"/>
                <a:ea typeface="Calibri"/>
                <a:cs typeface="Calibri"/>
                <a:sym typeface="Calibri"/>
              </a:rPr>
              <a:t>. </a:t>
            </a:r>
            <a:endParaRPr dirty="0"/>
          </a:p>
          <a:p>
            <a:pPr marL="342900" marR="0" lvl="0" indent="-342900" algn="just" rtl="0">
              <a:lnSpc>
                <a:spcPct val="150000"/>
              </a:lnSpc>
              <a:spcBef>
                <a:spcPts val="1000"/>
              </a:spcBef>
              <a:spcAft>
                <a:spcPts val="0"/>
              </a:spcAft>
              <a:buClr>
                <a:schemeClr val="dk1"/>
              </a:buClr>
              <a:buSzPts val="1800"/>
              <a:buFont typeface="Calibri"/>
              <a:buAutoNum type="arabicPeriod" startAt="5"/>
            </a:pPr>
            <a:r>
              <a:rPr lang="en-US" sz="1800" b="1" i="0" u="none" dirty="0" err="1">
                <a:solidFill>
                  <a:schemeClr val="dk1"/>
                </a:solidFill>
                <a:latin typeface="Calibri"/>
                <a:ea typeface="Calibri"/>
                <a:cs typeface="Calibri"/>
                <a:sym typeface="Calibri"/>
              </a:rPr>
              <a:t>Czas</a:t>
            </a:r>
            <a:r>
              <a:rPr lang="en-US" sz="1800" b="1" i="0" u="none" dirty="0">
                <a:solidFill>
                  <a:schemeClr val="dk1"/>
                </a:solidFill>
                <a:latin typeface="Calibri"/>
                <a:ea typeface="Calibri"/>
                <a:cs typeface="Calibri"/>
                <a:sym typeface="Calibri"/>
              </a:rPr>
              <a:t> to </a:t>
            </a:r>
            <a:r>
              <a:rPr lang="en-US" sz="1800" b="1" i="0" u="none" dirty="0" err="1">
                <a:solidFill>
                  <a:schemeClr val="dk1"/>
                </a:solidFill>
                <a:latin typeface="Calibri"/>
                <a:ea typeface="Calibri"/>
                <a:cs typeface="Calibri"/>
                <a:sym typeface="Calibri"/>
              </a:rPr>
              <a:t>pieniądz</a:t>
            </a:r>
            <a:r>
              <a:rPr lang="en-US" sz="1800" b="1" i="0" u="none" dirty="0">
                <a:solidFill>
                  <a:schemeClr val="dk1"/>
                </a:solidFill>
                <a:latin typeface="Calibri"/>
                <a:ea typeface="Calibri"/>
                <a:cs typeface="Calibri"/>
                <a:sym typeface="Calibri"/>
              </a:rPr>
              <a:t> - </a:t>
            </a:r>
            <a:r>
              <a:rPr lang="pl-PL" sz="1800" dirty="0" err="1"/>
              <a:t>c</a:t>
            </a:r>
            <a:r>
              <a:rPr lang="en-US" sz="1800" b="0" i="0" u="none" dirty="0" err="1" smtClean="0">
                <a:solidFill>
                  <a:schemeClr val="dk1"/>
                </a:solidFill>
                <a:latin typeface="Calibri"/>
                <a:ea typeface="Calibri"/>
                <a:cs typeface="Calibri"/>
                <a:sym typeface="Calibri"/>
              </a:rPr>
              <a:t>zas</a:t>
            </a:r>
            <a:r>
              <a:rPr lang="en-US" sz="1800" b="0" i="0" u="none" dirty="0" smtClean="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jest to </a:t>
            </a:r>
            <a:r>
              <a:rPr lang="en-US" sz="1800" b="0" i="0" u="none" dirty="0" err="1">
                <a:solidFill>
                  <a:schemeClr val="dk1"/>
                </a:solidFill>
                <a:latin typeface="Calibri"/>
                <a:ea typeface="Calibri"/>
                <a:cs typeface="Calibri"/>
                <a:sym typeface="Calibri"/>
              </a:rPr>
              <a:t>aktualnie</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coś</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najbardziej</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deficytowego</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Zarówno</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dla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nas</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jak</a:t>
            </a:r>
            <a:r>
              <a:rPr lang="en-US" sz="1800" b="0" i="0" u="none" dirty="0">
                <a:solidFill>
                  <a:schemeClr val="dk1"/>
                </a:solidFill>
                <a:latin typeface="Calibri"/>
                <a:ea typeface="Calibri"/>
                <a:cs typeface="Calibri"/>
                <a:sym typeface="Calibri"/>
              </a:rPr>
              <a:t> i </a:t>
            </a:r>
            <a:r>
              <a:rPr lang="en-US" sz="1800" b="0" i="0" u="none" dirty="0" err="1">
                <a:solidFill>
                  <a:schemeClr val="dk1"/>
                </a:solidFill>
                <a:latin typeface="Calibri"/>
                <a:ea typeface="Calibri"/>
                <a:cs typeface="Calibri"/>
                <a:sym typeface="Calibri"/>
              </a:rPr>
              <a:t>dla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naszych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rozmówców</a:t>
            </a:r>
            <a:r>
              <a:rPr lang="en-US" sz="1800" b="0" i="0" u="none" dirty="0">
                <a:solidFill>
                  <a:schemeClr val="dk1"/>
                </a:solidFill>
                <a:latin typeface="Calibri"/>
                <a:ea typeface="Calibri"/>
                <a:cs typeface="Calibri"/>
                <a:sym typeface="Calibri"/>
              </a:rPr>
              <a:t>. </a:t>
            </a:r>
            <a:endParaRPr dirty="0"/>
          </a:p>
          <a:p>
            <a:pPr marL="342900" marR="0" lvl="0" indent="-342900" algn="just" rtl="0">
              <a:lnSpc>
                <a:spcPct val="150000"/>
              </a:lnSpc>
              <a:spcBef>
                <a:spcPts val="1000"/>
              </a:spcBef>
              <a:spcAft>
                <a:spcPts val="0"/>
              </a:spcAft>
              <a:buClr>
                <a:schemeClr val="dk1"/>
              </a:buClr>
              <a:buSzPts val="1800"/>
              <a:buFont typeface="Calibri"/>
              <a:buAutoNum type="arabicPeriod" startAt="5"/>
            </a:pPr>
            <a:r>
              <a:rPr lang="en-US" sz="1800" b="1" i="0" u="none" dirty="0">
                <a:solidFill>
                  <a:schemeClr val="dk1"/>
                </a:solidFill>
                <a:latin typeface="Calibri"/>
                <a:ea typeface="Calibri"/>
                <a:cs typeface="Calibri"/>
                <a:sym typeface="Calibri"/>
              </a:rPr>
              <a:t>Na </a:t>
            </a:r>
            <a:r>
              <a:rPr lang="en-US" sz="1800" b="1" i="0" u="none" dirty="0" err="1">
                <a:solidFill>
                  <a:schemeClr val="dk1"/>
                </a:solidFill>
                <a:latin typeface="Calibri"/>
                <a:ea typeface="Calibri"/>
                <a:cs typeface="Calibri"/>
                <a:sym typeface="Calibri"/>
              </a:rPr>
              <a:t>koniec</a:t>
            </a:r>
            <a:r>
              <a:rPr lang="en-US" sz="1800" b="1" i="0" u="none" dirty="0">
                <a:solidFill>
                  <a:schemeClr val="dk1"/>
                </a:solidFill>
                <a:latin typeface="Calibri"/>
                <a:ea typeface="Calibri"/>
                <a:cs typeface="Calibri"/>
                <a:sym typeface="Calibri"/>
              </a:rPr>
              <a:t> o </a:t>
            </a:r>
            <a:r>
              <a:rPr lang="en-US" sz="1800" b="1" i="0" u="none" dirty="0" err="1">
                <a:solidFill>
                  <a:schemeClr val="dk1"/>
                </a:solidFill>
                <a:latin typeface="Calibri"/>
                <a:ea typeface="Calibri"/>
                <a:cs typeface="Calibri"/>
                <a:sym typeface="Calibri"/>
              </a:rPr>
              <a:t>uśmiechu</a:t>
            </a:r>
            <a:r>
              <a:rPr lang="en-US" sz="1800" b="1" i="0" u="none" dirty="0">
                <a:solidFill>
                  <a:schemeClr val="dk1"/>
                </a:solidFill>
                <a:latin typeface="Calibri"/>
                <a:ea typeface="Calibri"/>
                <a:cs typeface="Calibri"/>
                <a:sym typeface="Calibri"/>
              </a:rPr>
              <a:t> - </a:t>
            </a:r>
            <a:r>
              <a:rPr lang="pl-PL" sz="1800" dirty="0" err="1"/>
              <a:t>n</a:t>
            </a:r>
            <a:r>
              <a:rPr lang="en-US" sz="1800" b="0" i="0" u="none" dirty="0" err="1" smtClean="0">
                <a:solidFill>
                  <a:schemeClr val="dk1"/>
                </a:solidFill>
                <a:latin typeface="Calibri"/>
                <a:ea typeface="Calibri"/>
                <a:cs typeface="Calibri"/>
                <a:sym typeface="Calibri"/>
              </a:rPr>
              <a:t>iepodważalnie</a:t>
            </a:r>
            <a:r>
              <a:rPr lang="en-US" sz="1800" b="0" i="0" u="none" dirty="0" smtClean="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uśmiech</a:t>
            </a:r>
            <a:r>
              <a:rPr lang="en-US" sz="1800" b="0" i="0" u="none" dirty="0">
                <a:solidFill>
                  <a:schemeClr val="dk1"/>
                </a:solidFill>
                <a:latin typeface="Calibri"/>
                <a:ea typeface="Calibri"/>
                <a:cs typeface="Calibri"/>
                <a:sym typeface="Calibri"/>
              </a:rPr>
              <a:t> jest </a:t>
            </a:r>
            <a:r>
              <a:rPr lang="en-US" sz="1800" b="0" i="0" u="none" dirty="0" err="1">
                <a:solidFill>
                  <a:schemeClr val="dk1"/>
                </a:solidFill>
                <a:latin typeface="Calibri"/>
                <a:ea typeface="Calibri"/>
                <a:cs typeface="Calibri"/>
                <a:sym typeface="Calibri"/>
              </a:rPr>
              <a:t>furtką</a:t>
            </a:r>
            <a:r>
              <a:rPr lang="en-US" sz="1800" b="0" i="0" u="none" dirty="0">
                <a:solidFill>
                  <a:schemeClr val="dk1"/>
                </a:solidFill>
                <a:latin typeface="Calibri"/>
                <a:ea typeface="Calibri"/>
                <a:cs typeface="Calibri"/>
                <a:sym typeface="Calibri"/>
              </a:rPr>
              <a:t> do </a:t>
            </a:r>
            <a:r>
              <a:rPr lang="en-US" sz="1800" b="0" i="0" u="none" dirty="0" err="1">
                <a:solidFill>
                  <a:schemeClr val="dk1"/>
                </a:solidFill>
                <a:latin typeface="Calibri"/>
                <a:ea typeface="Calibri"/>
                <a:cs typeface="Calibri"/>
                <a:sym typeface="Calibri"/>
              </a:rPr>
              <a:t>załatwienia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każdej</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sprawy</a:t>
            </a:r>
            <a:r>
              <a:rPr lang="en-US" sz="1800" b="0" i="0" u="none" dirty="0">
                <a:solidFill>
                  <a:schemeClr val="dk1"/>
                </a:solidFill>
                <a:latin typeface="Calibri"/>
                <a:ea typeface="Calibri"/>
                <a:cs typeface="Calibri"/>
                <a:sym typeface="Calibri"/>
              </a:rPr>
              <a:t> w </a:t>
            </a:r>
            <a:r>
              <a:rPr lang="en-US" sz="1800" b="0" i="0" u="none" dirty="0" err="1">
                <a:solidFill>
                  <a:schemeClr val="dk1"/>
                </a:solidFill>
                <a:latin typeface="Calibri"/>
                <a:ea typeface="Calibri"/>
                <a:cs typeface="Calibri"/>
                <a:sym typeface="Calibri"/>
              </a:rPr>
              <a:t>przyjemny</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sposób</a:t>
            </a:r>
            <a:r>
              <a:rPr lang="en-US" sz="1800" b="0" i="0" u="none" dirty="0">
                <a:solidFill>
                  <a:schemeClr val="dk1"/>
                </a:solidFill>
                <a:latin typeface="Calibri"/>
                <a:ea typeface="Calibri"/>
                <a:cs typeface="Calibri"/>
                <a:sym typeface="Calibri"/>
              </a:rPr>
              <a:t> i ma </a:t>
            </a:r>
            <a:r>
              <a:rPr lang="en-US" sz="1800" b="0" i="0" u="none" dirty="0" err="1">
                <a:solidFill>
                  <a:schemeClr val="dk1"/>
                </a:solidFill>
                <a:latin typeface="Calibri"/>
                <a:ea typeface="Calibri"/>
                <a:cs typeface="Calibri"/>
                <a:sym typeface="Calibri"/>
              </a:rPr>
              <a:t>swoje</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odzwierciedlenie</a:t>
            </a:r>
            <a:r>
              <a:rPr lang="en-US" sz="1800" b="0" i="0" u="none" dirty="0">
                <a:solidFill>
                  <a:schemeClr val="dk1"/>
                </a:solidFill>
                <a:latin typeface="Calibri"/>
                <a:ea typeface="Calibri"/>
                <a:cs typeface="Calibri"/>
                <a:sym typeface="Calibri"/>
              </a:rPr>
              <a:t> w </a:t>
            </a:r>
            <a:r>
              <a:rPr lang="en-US" sz="1800" b="0" i="0" u="none" dirty="0" err="1">
                <a:solidFill>
                  <a:schemeClr val="dk1"/>
                </a:solidFill>
                <a:latin typeface="Calibri"/>
                <a:ea typeface="Calibri"/>
                <a:cs typeface="Calibri"/>
                <a:sym typeface="Calibri"/>
              </a:rPr>
              <a:t>komunikacji</a:t>
            </a:r>
            <a:r>
              <a:rPr lang="en-US" sz="1800" b="0" i="0" u="none" dirty="0">
                <a:solidFill>
                  <a:schemeClr val="dk1"/>
                </a:solidFill>
                <a:latin typeface="Calibri"/>
                <a:ea typeface="Calibri"/>
                <a:cs typeface="Calibri"/>
                <a:sym typeface="Calibri"/>
              </a:rPr>
              <a:t> w biznesie.</a:t>
            </a:r>
            <a:endParaRPr dirty="0"/>
          </a:p>
        </p:txBody>
      </p:sp>
      <p:pic>
        <p:nvPicPr>
          <p:cNvPr id="1189" name="Google Shape;1189;p11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190" name="Google Shape;1190;p114"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15"/>
          <p:cNvSpPr txBox="1">
            <a:spLocks noGrp="1"/>
          </p:cNvSpPr>
          <p:nvPr>
            <p:ph type="title"/>
          </p:nvPr>
        </p:nvSpPr>
        <p:spPr>
          <a:xfrm>
            <a:off x="831850" y="1709737"/>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Moduł</a:t>
            </a:r>
            <a:r>
              <a:rPr lang="en-US" sz="4400" b="0" i="0" u="none" dirty="0">
                <a:solidFill>
                  <a:schemeClr val="dk1"/>
                </a:solidFill>
                <a:latin typeface="Calibri"/>
                <a:ea typeface="Calibri"/>
                <a:cs typeface="Calibri"/>
                <a:sym typeface="Calibri"/>
              </a:rPr>
              <a:t> 6. </a:t>
            </a:r>
            <a:r>
              <a:rPr lang="en-US" sz="4400" b="0" i="0" u="none" dirty="0" err="1">
                <a:solidFill>
                  <a:schemeClr val="dk1"/>
                </a:solidFill>
                <a:latin typeface="Calibri"/>
                <a:ea typeface="Calibri"/>
                <a:cs typeface="Calibri"/>
                <a:sym typeface="Calibri"/>
              </a:rPr>
              <a:t>Budowa</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długofalowych</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relacji</a:t>
            </a:r>
            <a:r>
              <a:rPr lang="en-US" sz="4400" b="0" i="0" u="none" dirty="0">
                <a:solidFill>
                  <a:schemeClr val="dk1"/>
                </a:solidFill>
                <a:latin typeface="Calibri"/>
                <a:ea typeface="Calibri"/>
                <a:cs typeface="Calibri"/>
                <a:sym typeface="Calibri"/>
              </a:rPr>
              <a:t> z </a:t>
            </a:r>
            <a:r>
              <a:rPr lang="en-US" sz="4400" b="0" i="0" u="none" dirty="0" err="1" smtClean="0">
                <a:solidFill>
                  <a:schemeClr val="dk1"/>
                </a:solidFill>
                <a:latin typeface="Calibri"/>
                <a:ea typeface="Calibri"/>
                <a:cs typeface="Calibri"/>
                <a:sym typeface="Calibri"/>
              </a:rPr>
              <a:t>klientami</a:t>
            </a:r>
            <a:endParaRPr dirty="0"/>
          </a:p>
        </p:txBody>
      </p:sp>
      <p:sp>
        <p:nvSpPr>
          <p:cNvPr id="1196" name="Google Shape;1196;p115"/>
          <p:cNvSpPr txBox="1">
            <a:spLocks noGrp="1"/>
          </p:cNvSpPr>
          <p:nvPr>
            <p:ph type="body" idx="1"/>
          </p:nvPr>
        </p:nvSpPr>
        <p:spPr>
          <a:xfrm>
            <a:off x="831850" y="4589462"/>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pic>
        <p:nvPicPr>
          <p:cNvPr id="1197" name="Google Shape;1197;p11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198" name="Google Shape;1198;p115"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11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1204" name="Google Shape;1204;p11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chemeClr val="dk1"/>
              </a:buClr>
              <a:buSzPts val="2400"/>
              <a:buFont typeface="Arial"/>
              <a:buChar char="•"/>
            </a:pPr>
            <a:r>
              <a:rPr lang="pl-PL" sz="2400" dirty="0"/>
              <a:t>c</a:t>
            </a:r>
            <a:r>
              <a:rPr lang="en-US" sz="2400" b="0" i="0" u="none" dirty="0" err="1" smtClean="0">
                <a:solidFill>
                  <a:schemeClr val="dk1"/>
                </a:solidFill>
                <a:latin typeface="Calibri"/>
                <a:ea typeface="Calibri"/>
                <a:cs typeface="Calibri"/>
                <a:sym typeface="Calibri"/>
              </a:rPr>
              <a:t>zęsto</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przedsiębiorstwa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starają</a:t>
            </a:r>
            <a:r>
              <a:rPr lang="en-US" sz="2400" b="0" i="0" u="none" dirty="0">
                <a:solidFill>
                  <a:schemeClr val="dk1"/>
                </a:solidFill>
                <a:latin typeface="Calibri"/>
                <a:ea typeface="Calibri"/>
                <a:cs typeface="Calibri"/>
                <a:sym typeface="Calibri"/>
              </a:rPr>
              <a:t> się </a:t>
            </a:r>
            <a:r>
              <a:rPr lang="en-US" sz="2400" b="0" i="0" u="none" dirty="0" err="1">
                <a:solidFill>
                  <a:schemeClr val="dk1"/>
                </a:solidFill>
                <a:latin typeface="Calibri"/>
                <a:ea typeface="Calibri"/>
                <a:cs typeface="Calibri"/>
                <a:sym typeface="Calibri"/>
              </a:rPr>
              <a:t>głównie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przyciągać</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nowych</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klientów</a:t>
            </a:r>
            <a:r>
              <a:rPr lang="en-US" sz="2400" b="0" i="0" u="none" dirty="0">
                <a:solidFill>
                  <a:schemeClr val="dk1"/>
                </a:solidFill>
                <a:latin typeface="Calibri"/>
                <a:ea typeface="Calibri"/>
                <a:cs typeface="Calibri"/>
                <a:sym typeface="Calibri"/>
              </a:rPr>
              <a:t> - </a:t>
            </a:r>
            <a:r>
              <a:rPr lang="en-US" sz="2400" b="0" i="0" u="none" dirty="0" err="1">
                <a:solidFill>
                  <a:schemeClr val="dk1"/>
                </a:solidFill>
                <a:latin typeface="Calibri"/>
                <a:ea typeface="Calibri"/>
                <a:cs typeface="Calibri"/>
                <a:sym typeface="Calibri"/>
              </a:rPr>
              <a:t>przeznacza</a:t>
            </a:r>
            <a:r>
              <a:rPr lang="en-US" sz="2400" b="0" i="0" u="none" dirty="0">
                <a:solidFill>
                  <a:schemeClr val="dk1"/>
                </a:solidFill>
                <a:latin typeface="Calibri"/>
                <a:ea typeface="Calibri"/>
                <a:cs typeface="Calibri"/>
                <a:sym typeface="Calibri"/>
              </a:rPr>
              <a:t> się </a:t>
            </a:r>
            <a:r>
              <a:rPr lang="en-US" sz="2400" b="0" i="0" u="none" dirty="0" err="1">
                <a:solidFill>
                  <a:schemeClr val="dk1"/>
                </a:solidFill>
                <a:latin typeface="Calibri"/>
                <a:ea typeface="Calibri"/>
                <a:cs typeface="Calibri"/>
                <a:sym typeface="Calibri"/>
              </a:rPr>
              <a:t>na</a:t>
            </a:r>
            <a:r>
              <a:rPr lang="en-US" sz="2400" b="0" i="0" u="none" dirty="0">
                <a:solidFill>
                  <a:schemeClr val="dk1"/>
                </a:solidFill>
                <a:latin typeface="Calibri"/>
                <a:ea typeface="Calibri"/>
                <a:cs typeface="Calibri"/>
                <a:sym typeface="Calibri"/>
              </a:rPr>
              <a:t> to </a:t>
            </a:r>
            <a:r>
              <a:rPr lang="en-US" sz="2400" b="0" i="0" u="none" dirty="0" err="1">
                <a:solidFill>
                  <a:schemeClr val="dk1"/>
                </a:solidFill>
                <a:latin typeface="Calibri"/>
                <a:ea typeface="Calibri"/>
                <a:cs typeface="Calibri"/>
                <a:sym typeface="Calibri"/>
              </a:rPr>
              <a:t>większość</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budżetu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marketingowego</a:t>
            </a:r>
            <a:endParaRPr dirty="0"/>
          </a:p>
          <a:p>
            <a:pPr marL="228600" marR="0" lvl="0" indent="-228600" algn="l" rtl="0">
              <a:lnSpc>
                <a:spcPct val="150000"/>
              </a:lnSpc>
              <a:spcBef>
                <a:spcPts val="1000"/>
              </a:spcBef>
              <a:spcAft>
                <a:spcPts val="0"/>
              </a:spcAft>
              <a:buClr>
                <a:schemeClr val="dk1"/>
              </a:buClr>
              <a:buSzPts val="2400"/>
              <a:buFont typeface="Arial"/>
              <a:buChar char="•"/>
            </a:pPr>
            <a:r>
              <a:rPr lang="pl-PL" sz="2400" dirty="0" err="1"/>
              <a:t>z</a:t>
            </a:r>
            <a:r>
              <a:rPr lang="en-US" sz="2400" b="0" i="0" u="none" dirty="0" err="1" smtClean="0">
                <a:solidFill>
                  <a:schemeClr val="dk1"/>
                </a:solidFill>
                <a:latin typeface="Calibri"/>
                <a:ea typeface="Calibri"/>
                <a:cs typeface="Calibri"/>
                <a:sym typeface="Calibri"/>
              </a:rPr>
              <a:t>apominamy</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o </a:t>
            </a:r>
            <a:r>
              <a:rPr lang="en-US" sz="2400" b="0" i="0" u="none" dirty="0" err="1">
                <a:solidFill>
                  <a:schemeClr val="dk1"/>
                </a:solidFill>
                <a:latin typeface="Calibri"/>
                <a:ea typeface="Calibri"/>
                <a:cs typeface="Calibri"/>
                <a:sym typeface="Calibri"/>
              </a:rPr>
              <a:t>działaniach</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które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sprawią</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że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pozyskani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klienci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staną</a:t>
            </a:r>
            <a:r>
              <a:rPr lang="en-US" sz="2400" b="0" i="0" u="none" dirty="0">
                <a:solidFill>
                  <a:schemeClr val="dk1"/>
                </a:solidFill>
                <a:latin typeface="Calibri"/>
                <a:ea typeface="Calibri"/>
                <a:cs typeface="Calibri"/>
                <a:sym typeface="Calibri"/>
              </a:rPr>
              <a:t> się </a:t>
            </a:r>
            <a:r>
              <a:rPr lang="en-US" sz="2400" b="0" i="0" u="none" dirty="0" err="1">
                <a:solidFill>
                  <a:schemeClr val="dk1"/>
                </a:solidFill>
                <a:latin typeface="Calibri"/>
                <a:ea typeface="Calibri"/>
                <a:cs typeface="Calibri"/>
                <a:sym typeface="Calibri"/>
              </a:rPr>
              <a:t>lojalnymi</a:t>
            </a:r>
            <a:r>
              <a:rPr lang="en-US" sz="2400" b="0" i="0" u="none" dirty="0">
                <a:solidFill>
                  <a:schemeClr val="dk1"/>
                </a:solidFill>
                <a:latin typeface="Calibri"/>
                <a:ea typeface="Calibri"/>
                <a:cs typeface="Calibri"/>
                <a:sym typeface="Calibri"/>
              </a:rPr>
              <a:t> i </a:t>
            </a:r>
            <a:r>
              <a:rPr lang="en-US" sz="2400" b="0" i="0" u="none" dirty="0" err="1">
                <a:solidFill>
                  <a:schemeClr val="dk1"/>
                </a:solidFill>
                <a:latin typeface="Calibri"/>
                <a:ea typeface="Calibri"/>
                <a:cs typeface="Calibri"/>
                <a:sym typeface="Calibri"/>
              </a:rPr>
              <a:t>trwałymi</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klientami</a:t>
            </a:r>
            <a:r>
              <a:rPr lang="en-US" sz="2400" b="0" i="0" u="none" dirty="0" smtClean="0">
                <a:solidFill>
                  <a:schemeClr val="dk1"/>
                </a:solidFill>
                <a:latin typeface="Calibri"/>
                <a:ea typeface="Calibri"/>
                <a:cs typeface="Calibri"/>
                <a:sym typeface="Calibri"/>
              </a:rPr>
              <a:t>.</a:t>
            </a:r>
            <a:endParaRPr lang="pl-PL" dirty="0"/>
          </a:p>
          <a:p>
            <a:pPr marL="228600" marR="0" lvl="0" indent="-228600" algn="l" rtl="0">
              <a:lnSpc>
                <a:spcPct val="150000"/>
              </a:lnSpc>
              <a:spcBef>
                <a:spcPts val="1000"/>
              </a:spcBef>
              <a:spcAft>
                <a:spcPts val="0"/>
              </a:spcAft>
              <a:buClr>
                <a:schemeClr val="dk1"/>
              </a:buClr>
              <a:buSzPts val="2400"/>
              <a:buFont typeface="Arial"/>
              <a:buChar char="•"/>
            </a:pPr>
            <a:r>
              <a:rPr lang="pl-PL" sz="2400" b="0" i="0" u="none" dirty="0">
                <a:solidFill>
                  <a:schemeClr val="dk1"/>
                </a:solidFill>
                <a:latin typeface="Calibri"/>
                <a:ea typeface="Calibri"/>
                <a:cs typeface="Calibri"/>
                <a:sym typeface="Calibri"/>
              </a:rPr>
              <a:t>w</a:t>
            </a:r>
            <a:r>
              <a:rPr lang="en-US" sz="2400" b="0" i="0" u="none" dirty="0" err="1" smtClean="0">
                <a:solidFill>
                  <a:schemeClr val="dk1"/>
                </a:solidFill>
                <a:latin typeface="Calibri"/>
                <a:ea typeface="Calibri"/>
                <a:cs typeface="Calibri"/>
                <a:sym typeface="Calibri"/>
              </a:rPr>
              <a:t>ytworzenie</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między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firmą</a:t>
            </a:r>
            <a:r>
              <a:rPr lang="en-US" sz="2400" b="0" i="0" u="none" dirty="0">
                <a:solidFill>
                  <a:schemeClr val="dk1"/>
                </a:solidFill>
                <a:latin typeface="Calibri"/>
                <a:ea typeface="Calibri"/>
                <a:cs typeface="Calibri"/>
                <a:sym typeface="Calibri"/>
              </a:rPr>
              <a:t> a </a:t>
            </a:r>
            <a:r>
              <a:rPr lang="en-US" sz="2400" b="0" i="0" u="none" dirty="0" err="1">
                <a:solidFill>
                  <a:schemeClr val="dk1"/>
                </a:solidFill>
                <a:latin typeface="Calibri"/>
                <a:ea typeface="Calibri"/>
                <a:cs typeface="Calibri"/>
                <a:sym typeface="Calibri"/>
              </a:rPr>
              <a:t>klientkami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długotrwałych</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relacji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opiera</a:t>
            </a:r>
            <a:r>
              <a:rPr lang="en-US" sz="2400" b="0" i="0" u="none" dirty="0">
                <a:solidFill>
                  <a:schemeClr val="dk1"/>
                </a:solidFill>
                <a:latin typeface="Calibri"/>
                <a:ea typeface="Calibri"/>
                <a:cs typeface="Calibri"/>
                <a:sym typeface="Calibri"/>
              </a:rPr>
              <a:t> się </a:t>
            </a:r>
            <a:r>
              <a:rPr lang="en-US" sz="2400" b="0" i="0" u="none" dirty="0" err="1">
                <a:solidFill>
                  <a:schemeClr val="dk1"/>
                </a:solidFill>
                <a:latin typeface="Calibri"/>
                <a:ea typeface="Calibri"/>
                <a:cs typeface="Calibri"/>
                <a:sym typeface="Calibri"/>
              </a:rPr>
              <a:t>profesjonalnym</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przeprowadzeniu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klienta</a:t>
            </a:r>
            <a:r>
              <a:rPr lang="en-US" sz="2400" b="0" i="0" u="none" dirty="0">
                <a:solidFill>
                  <a:schemeClr val="dk1"/>
                </a:solidFill>
                <a:latin typeface="Calibri"/>
                <a:ea typeface="Calibri"/>
                <a:cs typeface="Calibri"/>
                <a:sym typeface="Calibri"/>
              </a:rPr>
              <a:t> przez </a:t>
            </a:r>
            <a:r>
              <a:rPr lang="en-US" sz="2400" b="0" i="0" u="none" dirty="0" err="1">
                <a:solidFill>
                  <a:schemeClr val="dk1"/>
                </a:solidFill>
                <a:latin typeface="Calibri"/>
                <a:ea typeface="Calibri"/>
                <a:cs typeface="Calibri"/>
                <a:sym typeface="Calibri"/>
              </a:rPr>
              <a:t>wszystkie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etapy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transakcji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handlowej</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oraz</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obsłudze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transakcyjnej</a:t>
            </a:r>
            <a:r>
              <a:rPr lang="en-US" sz="2400" b="0" i="0" u="none" dirty="0">
                <a:solidFill>
                  <a:schemeClr val="dk1"/>
                </a:solidFill>
                <a:latin typeface="Calibri"/>
                <a:ea typeface="Calibri"/>
                <a:cs typeface="Calibri"/>
                <a:sym typeface="Calibri"/>
              </a:rPr>
              <a:t>. </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205" name="Google Shape;1205;p11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206" name="Google Shape;1206;p116"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117"/>
          <p:cNvSpPr txBox="1">
            <a:spLocks noGrp="1"/>
          </p:cNvSpPr>
          <p:nvPr>
            <p:ph type="title"/>
          </p:nvPr>
        </p:nvSpPr>
        <p:spPr>
          <a:xfrm>
            <a:off x="642937" y="322262"/>
            <a:ext cx="10906125" cy="11350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i="0" u="none" dirty="0" err="1">
                <a:solidFill>
                  <a:schemeClr val="dk1"/>
                </a:solidFill>
                <a:latin typeface="Calibri"/>
                <a:ea typeface="Calibri"/>
                <a:cs typeface="Calibri"/>
                <a:sym typeface="Calibri"/>
              </a:rPr>
              <a:t>Etapy</a:t>
            </a:r>
            <a:r>
              <a:rPr lang="en-US" sz="3600" b="1" i="0" u="none" dirty="0">
                <a:solidFill>
                  <a:schemeClr val="dk1"/>
                </a:solidFill>
                <a:latin typeface="Calibri"/>
                <a:ea typeface="Calibri"/>
                <a:cs typeface="Calibri"/>
                <a:sym typeface="Calibri"/>
              </a:rPr>
              <a:t> w </a:t>
            </a:r>
            <a:r>
              <a:rPr lang="en-US" sz="3600" b="1" i="0" u="none" dirty="0" err="1">
                <a:solidFill>
                  <a:schemeClr val="dk1"/>
                </a:solidFill>
                <a:latin typeface="Calibri"/>
                <a:ea typeface="Calibri"/>
                <a:cs typeface="Calibri"/>
                <a:sym typeface="Calibri"/>
              </a:rPr>
              <a:t>transakcji</a:t>
            </a:r>
            <a:r>
              <a:rPr lang="en-US" sz="3600" b="1" i="0" u="none" dirty="0">
                <a:solidFill>
                  <a:schemeClr val="dk1"/>
                </a:solidFill>
                <a:latin typeface="Calibri"/>
                <a:ea typeface="Calibri"/>
                <a:cs typeface="Calibri"/>
                <a:sym typeface="Calibri"/>
              </a:rPr>
              <a:t> </a:t>
            </a:r>
            <a:r>
              <a:rPr lang="en-US" sz="3600" b="1" i="0" u="none" dirty="0" err="1">
                <a:solidFill>
                  <a:schemeClr val="dk1"/>
                </a:solidFill>
                <a:latin typeface="Calibri"/>
                <a:ea typeface="Calibri"/>
                <a:cs typeface="Calibri"/>
                <a:sym typeface="Calibri"/>
              </a:rPr>
              <a:t>handlowej</a:t>
            </a:r>
            <a:endParaRPr dirty="0"/>
          </a:p>
        </p:txBody>
      </p:sp>
      <p:pic>
        <p:nvPicPr>
          <p:cNvPr id="1212" name="Google Shape;1212;p117"/>
          <p:cNvPicPr preferRelativeResize="0"/>
          <p:nvPr/>
        </p:nvPicPr>
        <p:blipFill rotWithShape="1">
          <a:blip r:embed="rId3">
            <a:alphaModFix/>
          </a:blip>
          <a:srcRect/>
          <a:stretch/>
        </p:blipFill>
        <p:spPr>
          <a:xfrm>
            <a:off x="420687" y="1254163"/>
            <a:ext cx="11185525" cy="5072062"/>
          </a:xfrm>
          <a:prstGeom prst="rect">
            <a:avLst/>
          </a:prstGeom>
          <a:noFill/>
          <a:ln>
            <a:noFill/>
          </a:ln>
        </p:spPr>
      </p:pic>
      <p:pic>
        <p:nvPicPr>
          <p:cNvPr id="1213" name="Google Shape;1213;p117"/>
          <p:cNvPicPr preferRelativeResize="0"/>
          <p:nvPr/>
        </p:nvPicPr>
        <p:blipFill rotWithShape="1">
          <a:blip r:embed="rId4">
            <a:alphaModFix/>
          </a:blip>
          <a:srcRect/>
          <a:stretch/>
        </p:blipFill>
        <p:spPr>
          <a:xfrm>
            <a:off x="103187" y="5846762"/>
            <a:ext cx="11985625" cy="992187"/>
          </a:xfrm>
          <a:prstGeom prst="rect">
            <a:avLst/>
          </a:prstGeom>
          <a:noFill/>
          <a:ln>
            <a:noFill/>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pic>
        <p:nvPicPr>
          <p:cNvPr id="1218" name="Google Shape;1218;p118" descr="Obraz zawierający stół&#10;&#10;Opis wygenerowany automatycznie"/>
          <p:cNvPicPr preferRelativeResize="0">
            <a:picLocks noGrp="1"/>
          </p:cNvPicPr>
          <p:nvPr>
            <p:ph type="body" idx="1"/>
          </p:nvPr>
        </p:nvPicPr>
        <p:blipFill rotWithShape="1">
          <a:blip r:embed="rId3">
            <a:alphaModFix/>
          </a:blip>
          <a:srcRect/>
          <a:stretch/>
        </p:blipFill>
        <p:spPr>
          <a:xfrm>
            <a:off x="642937" y="706437"/>
            <a:ext cx="10906125" cy="5180012"/>
          </a:xfrm>
          <a:prstGeom prst="rect">
            <a:avLst/>
          </a:prstGeom>
          <a:noFill/>
          <a:ln>
            <a:noFill/>
          </a:ln>
        </p:spPr>
      </p:pic>
      <p:pic>
        <p:nvPicPr>
          <p:cNvPr id="1219" name="Google Shape;1219;p118"/>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220" name="Google Shape;1220;p118"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pic>
        <p:nvPicPr>
          <p:cNvPr id="1225" name="Google Shape;1225;p119"/>
          <p:cNvPicPr preferRelativeResize="0">
            <a:picLocks noGrp="1"/>
          </p:cNvPicPr>
          <p:nvPr>
            <p:ph type="body" idx="1"/>
          </p:nvPr>
        </p:nvPicPr>
        <p:blipFill rotWithShape="1">
          <a:blip r:embed="rId3">
            <a:alphaModFix/>
          </a:blip>
          <a:srcRect/>
          <a:stretch/>
        </p:blipFill>
        <p:spPr>
          <a:xfrm>
            <a:off x="642937" y="811212"/>
            <a:ext cx="10906125" cy="5235575"/>
          </a:xfrm>
          <a:prstGeom prst="rect">
            <a:avLst/>
          </a:prstGeom>
          <a:noFill/>
          <a:ln>
            <a:noFill/>
          </a:ln>
        </p:spPr>
      </p:pic>
      <p:pic>
        <p:nvPicPr>
          <p:cNvPr id="1226" name="Google Shape;1226;p119"/>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227" name="Google Shape;1227;p119"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120"/>
          <p:cNvSpPr txBox="1">
            <a:spLocks noGrp="1"/>
          </p:cNvSpPr>
          <p:nvPr>
            <p:ph type="title"/>
          </p:nvPr>
        </p:nvSpPr>
        <p:spPr>
          <a:xfrm>
            <a:off x="831850" y="1709737"/>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800"/>
              <a:buFont typeface="Calibri"/>
              <a:buNone/>
            </a:pPr>
            <a:r>
              <a:rPr lang="en-US" sz="4800" b="1" i="0" u="none">
                <a:solidFill>
                  <a:schemeClr val="dk1"/>
                </a:solidFill>
                <a:latin typeface="Calibri"/>
                <a:ea typeface="Calibri"/>
                <a:cs typeface="Calibri"/>
                <a:sym typeface="Calibri"/>
              </a:rPr>
              <a:t>Badanie potrzeb klienta</a:t>
            </a:r>
            <a:endParaRPr/>
          </a:p>
        </p:txBody>
      </p:sp>
      <p:sp>
        <p:nvSpPr>
          <p:cNvPr id="1233" name="Google Shape;1233;p120"/>
          <p:cNvSpPr txBox="1">
            <a:spLocks noGrp="1"/>
          </p:cNvSpPr>
          <p:nvPr>
            <p:ph type="body" idx="1"/>
          </p:nvPr>
        </p:nvSpPr>
        <p:spPr>
          <a:xfrm>
            <a:off x="831850" y="4589462"/>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pic>
        <p:nvPicPr>
          <p:cNvPr id="1234" name="Google Shape;1234;p12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235" name="Google Shape;1235;p12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title"/>
          </p:nvPr>
        </p:nvSpPr>
        <p:spPr>
          <a:xfrm>
            <a:off x="831850" y="159718"/>
            <a:ext cx="10515600" cy="71007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sz="4400" b="0" i="0" u="none" dirty="0" err="1">
                <a:solidFill>
                  <a:schemeClr val="dk1"/>
                </a:solidFill>
                <a:sym typeface="Calibri"/>
              </a:rPr>
              <a:t>Praca</a:t>
            </a:r>
            <a:r>
              <a:rPr lang="en-US" sz="4400" b="0" i="0" u="none" dirty="0">
                <a:solidFill>
                  <a:schemeClr val="dk1"/>
                </a:solidFill>
                <a:sym typeface="Calibri"/>
              </a:rPr>
              <a:t> </a:t>
            </a:r>
            <a:r>
              <a:rPr lang="en-US" sz="4400" b="0" i="0" u="none" dirty="0" err="1">
                <a:solidFill>
                  <a:schemeClr val="dk1"/>
                </a:solidFill>
                <a:sym typeface="Calibri"/>
              </a:rPr>
              <a:t>indywidualna</a:t>
            </a:r>
            <a:r>
              <a:rPr lang="en-US" sz="4400" b="0" i="0" u="none" dirty="0">
                <a:solidFill>
                  <a:schemeClr val="dk1"/>
                </a:solidFill>
                <a:sym typeface="Calibri"/>
              </a:rPr>
              <a:t> – </a:t>
            </a:r>
            <a:r>
              <a:rPr lang="en-US" sz="4400" b="0" i="0" u="none" dirty="0" err="1">
                <a:solidFill>
                  <a:schemeClr val="dk1"/>
                </a:solidFill>
                <a:sym typeface="Calibri"/>
              </a:rPr>
              <a:t>karta</a:t>
            </a:r>
            <a:r>
              <a:rPr lang="en-US" sz="4400" b="0" i="0" u="none" dirty="0">
                <a:solidFill>
                  <a:schemeClr val="dk1"/>
                </a:solidFill>
                <a:sym typeface="Calibri"/>
              </a:rPr>
              <a:t> </a:t>
            </a:r>
            <a:r>
              <a:rPr lang="en-US" sz="4400" b="0" i="0" u="none" dirty="0" err="1">
                <a:solidFill>
                  <a:schemeClr val="dk1"/>
                </a:solidFill>
                <a:sym typeface="Calibri"/>
              </a:rPr>
              <a:t>pracy</a:t>
            </a:r>
            <a:r>
              <a:rPr lang="en-US" sz="4400" b="0" i="0" u="none" dirty="0">
                <a:solidFill>
                  <a:schemeClr val="dk1"/>
                </a:solidFill>
                <a:sym typeface="Calibri"/>
              </a:rPr>
              <a:t> </a:t>
            </a:r>
            <a:r>
              <a:rPr lang="en-US" sz="4400" b="0" i="0" u="none" dirty="0" err="1" smtClean="0">
                <a:solidFill>
                  <a:schemeClr val="dk1"/>
                </a:solidFill>
                <a:sym typeface="Calibri"/>
              </a:rPr>
              <a:t>nr</a:t>
            </a:r>
            <a:r>
              <a:rPr lang="en-US" sz="4400" b="0" i="0" u="none" dirty="0" smtClean="0">
                <a:solidFill>
                  <a:schemeClr val="dk1"/>
                </a:solidFill>
                <a:sym typeface="Calibri"/>
              </a:rPr>
              <a:t> </a:t>
            </a:r>
            <a:r>
              <a:rPr lang="en-US" sz="4400" b="0" i="0" u="none" dirty="0" smtClean="0">
                <a:solidFill>
                  <a:schemeClr val="dk1"/>
                </a:solidFill>
                <a:sym typeface="Calibri"/>
              </a:rPr>
              <a:t>1.2</a:t>
            </a:r>
            <a:endParaRPr sz="4400" dirty="0"/>
          </a:p>
        </p:txBody>
      </p:sp>
      <p:grpSp>
        <p:nvGrpSpPr>
          <p:cNvPr id="316" name="Google Shape;316;p12"/>
          <p:cNvGrpSpPr/>
          <p:nvPr/>
        </p:nvGrpSpPr>
        <p:grpSpPr>
          <a:xfrm>
            <a:off x="103187" y="5816600"/>
            <a:ext cx="11985625" cy="993775"/>
            <a:chOff x="373980" y="594332"/>
            <a:chExt cx="15168222" cy="1257483"/>
          </a:xfrm>
        </p:grpSpPr>
        <p:pic>
          <p:nvPicPr>
            <p:cNvPr id="317" name="Google Shape;317;p12"/>
            <p:cNvPicPr preferRelativeResize="0"/>
            <p:nvPr/>
          </p:nvPicPr>
          <p:blipFill rotWithShape="1">
            <a:blip r:embed="rId3">
              <a:alphaModFix/>
            </a:blip>
            <a:srcRect/>
            <a:stretch/>
          </p:blipFill>
          <p:spPr>
            <a:xfrm>
              <a:off x="12066303" y="826288"/>
              <a:ext cx="3475899" cy="1025527"/>
            </a:xfrm>
            <a:prstGeom prst="rect">
              <a:avLst/>
            </a:prstGeom>
            <a:noFill/>
            <a:ln>
              <a:noFill/>
            </a:ln>
          </p:spPr>
        </p:pic>
        <p:pic>
          <p:nvPicPr>
            <p:cNvPr id="318" name="Google Shape;318;p12"/>
            <p:cNvPicPr preferRelativeResize="0"/>
            <p:nvPr/>
          </p:nvPicPr>
          <p:blipFill rotWithShape="1">
            <a:blip r:embed="rId4">
              <a:alphaModFix/>
            </a:blip>
            <a:srcRect/>
            <a:stretch/>
          </p:blipFill>
          <p:spPr>
            <a:xfrm>
              <a:off x="373980" y="594332"/>
              <a:ext cx="2662915" cy="1257482"/>
            </a:xfrm>
            <a:prstGeom prst="rect">
              <a:avLst/>
            </a:prstGeom>
            <a:noFill/>
            <a:ln>
              <a:noFill/>
            </a:ln>
          </p:spPr>
        </p:pic>
      </p:grpSp>
      <p:pic>
        <p:nvPicPr>
          <p:cNvPr id="319" name="Google Shape;319;p12"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pic>
        <p:nvPicPr>
          <p:cNvPr id="3" name="Obraz 2"/>
          <p:cNvPicPr>
            <a:picLocks noChangeAspect="1"/>
          </p:cNvPicPr>
          <p:nvPr/>
        </p:nvPicPr>
        <p:blipFill>
          <a:blip r:embed="rId6"/>
          <a:stretch>
            <a:fillRect/>
          </a:stretch>
        </p:blipFill>
        <p:spPr>
          <a:xfrm>
            <a:off x="3076153" y="791737"/>
            <a:ext cx="6039693" cy="5208175"/>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2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Dobrze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przeprowadzone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badanie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potrzeb</a:t>
            </a:r>
            <a:r>
              <a:rPr lang="en-US" sz="4400" b="1" i="0" u="none" dirty="0">
                <a:solidFill>
                  <a:schemeClr val="dk1"/>
                </a:solidFill>
                <a:latin typeface="Calibri"/>
                <a:ea typeface="Calibri"/>
                <a:cs typeface="Calibri"/>
                <a:sym typeface="Calibri"/>
              </a:rPr>
              <a:t> to:</a:t>
            </a:r>
            <a:endParaRPr dirty="0"/>
          </a:p>
        </p:txBody>
      </p:sp>
      <p:sp>
        <p:nvSpPr>
          <p:cNvPr id="1241" name="Google Shape;1241;p121"/>
          <p:cNvSpPr txBox="1">
            <a:spLocks noGrp="1"/>
          </p:cNvSpPr>
          <p:nvPr>
            <p:ph type="body" idx="1"/>
          </p:nvPr>
        </p:nvSpPr>
        <p:spPr>
          <a:xfrm>
            <a:off x="838200" y="1628775"/>
            <a:ext cx="10515600" cy="4351337"/>
          </a:xfrm>
          <a:prstGeom prst="rect">
            <a:avLst/>
          </a:prstGeom>
          <a:noFill/>
          <a:ln>
            <a:noFill/>
          </a:ln>
        </p:spPr>
        <p:txBody>
          <a:bodyPr spcFirstLastPara="1" wrap="square" lIns="91425" tIns="45700" rIns="91425" bIns="45700" anchor="t" anchorCtr="0">
            <a:noAutofit/>
          </a:bodyPr>
          <a:lstStyle/>
          <a:p>
            <a:pPr>
              <a:lnSpc>
                <a:spcPct val="150000"/>
              </a:lnSpc>
              <a:buFont typeface="Arial" panose="020B0604020202020204" pitchFamily="34" charset="0"/>
              <a:buChar char="•"/>
            </a:pPr>
            <a:r>
              <a:rPr lang="pl-PL" dirty="0"/>
              <a:t>chęć realnej pomocy klientowi i szczerość w relacjach,</a:t>
            </a:r>
          </a:p>
          <a:p>
            <a:pPr>
              <a:lnSpc>
                <a:spcPct val="150000"/>
              </a:lnSpc>
              <a:buFont typeface="Arial" panose="020B0604020202020204" pitchFamily="34" charset="0"/>
              <a:buChar char="•"/>
            </a:pPr>
            <a:r>
              <a:rPr lang="pl-PL" dirty="0"/>
              <a:t>podtrzymywanie rozmowy poprzez odpowiednie pytania oraz swobodną atmosferę.</a:t>
            </a: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242" name="Google Shape;1242;p12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243" name="Google Shape;1243;p12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124"/>
          <p:cNvSpPr txBox="1">
            <a:spLocks noGrp="1"/>
          </p:cNvSpPr>
          <p:nvPr>
            <p:ph type="title"/>
          </p:nvPr>
        </p:nvSpPr>
        <p:spPr>
          <a:xfrm>
            <a:off x="838200" y="3524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Badanie</a:t>
            </a:r>
            <a:r>
              <a:rPr lang="en-US" sz="4400" b="1" i="0" u="none" dirty="0">
                <a:solidFill>
                  <a:schemeClr val="dk1"/>
                </a:solidFill>
                <a:latin typeface="Calibri"/>
                <a:ea typeface="Calibri"/>
                <a:cs typeface="Calibri"/>
                <a:sym typeface="Calibri"/>
              </a:rPr>
              <a:t> </a:t>
            </a:r>
            <a:r>
              <a:rPr lang="en-US" sz="4400" b="1" i="0" u="none" dirty="0" err="1" smtClean="0">
                <a:solidFill>
                  <a:schemeClr val="dk1"/>
                </a:solidFill>
                <a:latin typeface="Calibri"/>
                <a:ea typeface="Calibri"/>
                <a:cs typeface="Calibri"/>
                <a:sym typeface="Calibri"/>
              </a:rPr>
              <a:t>Potrzeb</a:t>
            </a:r>
            <a:r>
              <a:rPr lang="pl-PL" sz="4400" b="1" i="0" u="none" dirty="0" smtClean="0">
                <a:solidFill>
                  <a:schemeClr val="dk1"/>
                </a:solidFill>
                <a:latin typeface="Calibri"/>
                <a:ea typeface="Calibri"/>
                <a:cs typeface="Calibri"/>
                <a:sym typeface="Calibri"/>
              </a:rPr>
              <a:t> </a:t>
            </a:r>
            <a:r>
              <a:rPr lang="en-US" sz="4400" b="1" i="0" u="none" dirty="0" smtClean="0">
                <a:solidFill>
                  <a:schemeClr val="dk1"/>
                </a:solidFill>
                <a:latin typeface="Calibri"/>
                <a:ea typeface="Calibri"/>
                <a:cs typeface="Calibri"/>
                <a:sym typeface="Calibri"/>
              </a:rPr>
              <a:t>- </a:t>
            </a:r>
            <a:r>
              <a:rPr lang="pl-PL" b="1" dirty="0" err="1"/>
              <a:t>t</a:t>
            </a:r>
            <a:r>
              <a:rPr lang="en-US" sz="4400" b="1" i="0" u="none" dirty="0" err="1" smtClean="0">
                <a:solidFill>
                  <a:schemeClr val="dk1"/>
                </a:solidFill>
                <a:latin typeface="Calibri"/>
                <a:ea typeface="Calibri"/>
                <a:cs typeface="Calibri"/>
                <a:sym typeface="Calibri"/>
              </a:rPr>
              <a:t>echniki</a:t>
            </a:r>
            <a:r>
              <a:rPr lang="en-US" sz="4400" b="1" i="0" u="none" dirty="0" smtClean="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badania</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potrzeb</a:t>
            </a:r>
            <a:r>
              <a:rPr lang="en-US" sz="4400" b="1" i="0" u="none" dirty="0">
                <a:solidFill>
                  <a:schemeClr val="dk1"/>
                </a:solidFill>
                <a:latin typeface="Calibri"/>
                <a:ea typeface="Calibri"/>
                <a:cs typeface="Calibri"/>
                <a:sym typeface="Calibri"/>
              </a:rPr>
              <a:t> w </a:t>
            </a:r>
            <a:r>
              <a:rPr lang="en-US" sz="4400" b="1" i="0" u="none" dirty="0" err="1">
                <a:solidFill>
                  <a:schemeClr val="dk1"/>
                </a:solidFill>
                <a:latin typeface="Calibri"/>
                <a:ea typeface="Calibri"/>
                <a:cs typeface="Calibri"/>
                <a:sym typeface="Calibri"/>
              </a:rPr>
              <a:t>sprzedaży</a:t>
            </a:r>
            <a:endParaRPr dirty="0"/>
          </a:p>
        </p:txBody>
      </p:sp>
      <p:sp>
        <p:nvSpPr>
          <p:cNvPr id="1267" name="Google Shape;1267;p12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chemeClr val="dk1"/>
              </a:buClr>
              <a:buSzPts val="2800"/>
              <a:buFont typeface="Arial"/>
              <a:buChar char="•"/>
            </a:pPr>
            <a:r>
              <a:rPr lang="pl-PL" dirty="0" err="1"/>
              <a:t>r</a:t>
            </a:r>
            <a:r>
              <a:rPr lang="en-US" sz="2800" b="0" i="0" u="none" dirty="0" err="1" smtClean="0">
                <a:solidFill>
                  <a:schemeClr val="dk1"/>
                </a:solidFill>
                <a:latin typeface="Calibri"/>
                <a:ea typeface="Calibri"/>
                <a:cs typeface="Calibri"/>
                <a:sym typeface="Calibri"/>
              </a:rPr>
              <a:t>ozmowa</a:t>
            </a:r>
            <a:r>
              <a:rPr lang="en-US" sz="2800" b="0" i="0" u="none" dirty="0" smtClean="0">
                <a:solidFill>
                  <a:schemeClr val="dk1"/>
                </a:solidFill>
                <a:latin typeface="Calibri"/>
                <a:ea typeface="Calibri"/>
                <a:cs typeface="Calibri"/>
                <a:sym typeface="Calibri"/>
              </a:rPr>
              <a:t> </a:t>
            </a:r>
            <a:r>
              <a:rPr lang="en-US" sz="2800" b="0" i="0" u="none" dirty="0">
                <a:solidFill>
                  <a:schemeClr val="dk1"/>
                </a:solidFill>
                <a:latin typeface="Calibri"/>
                <a:ea typeface="Calibri"/>
                <a:cs typeface="Calibri"/>
                <a:sym typeface="Calibri"/>
              </a:rPr>
              <a:t>z </a:t>
            </a:r>
            <a:r>
              <a:rPr lang="en-US" sz="2800" b="0" i="0" u="none" dirty="0" err="1">
                <a:solidFill>
                  <a:schemeClr val="dk1"/>
                </a:solidFill>
                <a:latin typeface="Calibri"/>
                <a:ea typeface="Calibri"/>
                <a:cs typeface="Calibri"/>
                <a:sym typeface="Calibri"/>
              </a:rPr>
              <a:t>klientem</a:t>
            </a:r>
            <a:r>
              <a:rPr lang="en-US" sz="2800" b="0" i="0" u="none" dirty="0">
                <a:solidFill>
                  <a:schemeClr val="dk1"/>
                </a:solidFill>
                <a:latin typeface="Calibri"/>
                <a:ea typeface="Calibri"/>
                <a:cs typeface="Calibri"/>
                <a:sym typeface="Calibri"/>
              </a:rPr>
              <a:t> to </a:t>
            </a:r>
            <a:r>
              <a:rPr lang="en-US" sz="2800" b="0" i="0" u="none" dirty="0" err="1">
                <a:solidFill>
                  <a:schemeClr val="dk1"/>
                </a:solidFill>
                <a:latin typeface="Calibri"/>
                <a:ea typeface="Calibri"/>
                <a:cs typeface="Calibri"/>
                <a:sym typeface="Calibri"/>
              </a:rPr>
              <a:t>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tylko</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sposób</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na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skuteczną</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sprzedaż</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produktu</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lub</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usługi</a:t>
            </a:r>
            <a:r>
              <a:rPr lang="en-US" sz="2800" b="0" i="0" u="none" dirty="0">
                <a:solidFill>
                  <a:schemeClr val="dk1"/>
                </a:solidFill>
                <a:latin typeface="Calibri"/>
                <a:ea typeface="Calibri"/>
                <a:cs typeface="Calibri"/>
                <a:sym typeface="Calibri"/>
              </a:rPr>
              <a:t>. To </a:t>
            </a:r>
            <a:r>
              <a:rPr lang="en-US" sz="2800" b="0" i="0" u="none" dirty="0" err="1">
                <a:solidFill>
                  <a:schemeClr val="dk1"/>
                </a:solidFill>
                <a:latin typeface="Calibri"/>
                <a:ea typeface="Calibri"/>
                <a:cs typeface="Calibri"/>
                <a:sym typeface="Calibri"/>
              </a:rPr>
              <a:t>również</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okazja</a:t>
            </a:r>
            <a:r>
              <a:rPr lang="en-US" sz="2800" b="0" i="0" u="none" dirty="0">
                <a:solidFill>
                  <a:schemeClr val="dk1"/>
                </a:solidFill>
                <a:latin typeface="Calibri"/>
                <a:ea typeface="Calibri"/>
                <a:cs typeface="Calibri"/>
                <a:sym typeface="Calibri"/>
              </a:rPr>
              <a:t>, by </a:t>
            </a:r>
            <a:r>
              <a:rPr lang="en-US" sz="2800" b="0" i="0" u="none" dirty="0" err="1">
                <a:solidFill>
                  <a:schemeClr val="dk1"/>
                </a:solidFill>
                <a:latin typeface="Calibri"/>
                <a:ea typeface="Calibri"/>
                <a:cs typeface="Calibri"/>
                <a:sym typeface="Calibri"/>
              </a:rPr>
              <a:t>zbudować</a:t>
            </a:r>
            <a:r>
              <a:rPr lang="en-US" sz="2800" b="0" i="0" u="none" dirty="0">
                <a:solidFill>
                  <a:schemeClr val="dk1"/>
                </a:solidFill>
                <a:latin typeface="Calibri"/>
                <a:ea typeface="Calibri"/>
                <a:cs typeface="Calibri"/>
                <a:sym typeface="Calibri"/>
              </a:rPr>
              <a:t> z </a:t>
            </a:r>
            <a:r>
              <a:rPr lang="en-US" sz="2800" b="0" i="0" u="none" dirty="0" err="1">
                <a:solidFill>
                  <a:schemeClr val="dk1"/>
                </a:solidFill>
                <a:latin typeface="Calibri"/>
                <a:ea typeface="Calibri"/>
                <a:cs typeface="Calibri"/>
                <a:sym typeface="Calibri"/>
              </a:rPr>
              <a:t>nim</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odpowiednie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relacje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oparte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na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zaufaniu</a:t>
            </a:r>
            <a:r>
              <a:rPr lang="en-US" sz="2800" b="0" i="0" u="none" dirty="0">
                <a:solidFill>
                  <a:schemeClr val="dk1"/>
                </a:solidFill>
                <a:latin typeface="Calibri"/>
                <a:ea typeface="Calibri"/>
                <a:cs typeface="Calibri"/>
                <a:sym typeface="Calibri"/>
              </a:rPr>
              <a:t> i </a:t>
            </a:r>
            <a:r>
              <a:rPr lang="en-US" sz="2800" b="0" i="0" u="none" dirty="0" err="1">
                <a:solidFill>
                  <a:schemeClr val="dk1"/>
                </a:solidFill>
                <a:latin typeface="Calibri"/>
                <a:ea typeface="Calibri"/>
                <a:cs typeface="Calibri"/>
                <a:sym typeface="Calibri"/>
              </a:rPr>
              <a:t>wzajemnym</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szacunku</a:t>
            </a:r>
            <a:r>
              <a:rPr lang="en-US" sz="2800" b="0" i="0" u="none" dirty="0">
                <a:solidFill>
                  <a:schemeClr val="dk1"/>
                </a:solidFill>
                <a:latin typeface="Calibri"/>
                <a:ea typeface="Calibri"/>
                <a:cs typeface="Calibri"/>
                <a:sym typeface="Calibri"/>
              </a:rPr>
              <a:t>. Aby </a:t>
            </a:r>
            <a:r>
              <a:rPr lang="en-US" sz="2800" b="0" i="0" u="none" dirty="0" err="1">
                <a:solidFill>
                  <a:schemeClr val="dk1"/>
                </a:solidFill>
                <a:latin typeface="Calibri"/>
                <a:ea typeface="Calibri"/>
                <a:cs typeface="Calibri"/>
                <a:sym typeface="Calibri"/>
              </a:rPr>
              <a:t>było</a:t>
            </a:r>
            <a:r>
              <a:rPr lang="en-US" sz="2800" b="0" i="0" u="none" dirty="0">
                <a:solidFill>
                  <a:schemeClr val="dk1"/>
                </a:solidFill>
                <a:latin typeface="Calibri"/>
                <a:ea typeface="Calibri"/>
                <a:cs typeface="Calibri"/>
                <a:sym typeface="Calibri"/>
              </a:rPr>
              <a:t> to </a:t>
            </a:r>
            <a:r>
              <a:rPr lang="en-US" sz="2800" b="0" i="0" u="none" dirty="0" err="1">
                <a:solidFill>
                  <a:schemeClr val="dk1"/>
                </a:solidFill>
                <a:latin typeface="Calibri"/>
                <a:ea typeface="Calibri"/>
                <a:cs typeface="Calibri"/>
                <a:sym typeface="Calibri"/>
              </a:rPr>
              <a:t>możliwe</a:t>
            </a:r>
            <a:r>
              <a:rPr lang="en-US" sz="2800" b="0" i="0" u="none" dirty="0">
                <a:solidFill>
                  <a:schemeClr val="dk1"/>
                </a:solidFill>
                <a:latin typeface="Calibri"/>
                <a:ea typeface="Calibri"/>
                <a:cs typeface="Calibri"/>
                <a:sym typeface="Calibri"/>
              </a:rPr>
              <a:t> i by </a:t>
            </a:r>
            <a:r>
              <a:rPr lang="en-US" sz="2800" b="0" i="0" u="none" dirty="0" err="1">
                <a:solidFill>
                  <a:schemeClr val="dk1"/>
                </a:solidFill>
                <a:latin typeface="Calibri"/>
                <a:ea typeface="Calibri"/>
                <a:cs typeface="Calibri"/>
                <a:sym typeface="Calibri"/>
              </a:rPr>
              <a:t>dopasować</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rozwiązane</a:t>
            </a:r>
            <a:r>
              <a:rPr lang="en-US" sz="2800" b="0" i="0" u="none" dirty="0">
                <a:solidFill>
                  <a:schemeClr val="dk1"/>
                </a:solidFill>
                <a:latin typeface="Calibri"/>
                <a:ea typeface="Calibri"/>
                <a:cs typeface="Calibri"/>
                <a:sym typeface="Calibri"/>
              </a:rPr>
              <a:t> pod </a:t>
            </a:r>
            <a:r>
              <a:rPr lang="en-US" sz="2800" b="0" i="0" u="none" dirty="0" err="1">
                <a:solidFill>
                  <a:schemeClr val="dk1"/>
                </a:solidFill>
                <a:latin typeface="Calibri"/>
                <a:ea typeface="Calibri"/>
                <a:cs typeface="Calibri"/>
                <a:sym typeface="Calibri"/>
              </a:rPr>
              <a:t>kątem</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indywidualnych</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oczekiwań</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klienta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niezbędne</a:t>
            </a:r>
            <a:r>
              <a:rPr lang="en-US" sz="2800" b="0" i="0" u="none" dirty="0">
                <a:solidFill>
                  <a:schemeClr val="dk1"/>
                </a:solidFill>
                <a:latin typeface="Calibri"/>
                <a:ea typeface="Calibri"/>
                <a:cs typeface="Calibri"/>
                <a:sym typeface="Calibri"/>
              </a:rPr>
              <a:t> jest </a:t>
            </a:r>
            <a:r>
              <a:rPr lang="en-US" sz="2800" b="0" i="0" u="none" dirty="0" err="1">
                <a:solidFill>
                  <a:schemeClr val="dk1"/>
                </a:solidFill>
                <a:latin typeface="Calibri"/>
                <a:ea typeface="Calibri"/>
                <a:cs typeface="Calibri"/>
                <a:sym typeface="Calibri"/>
              </a:rPr>
              <a:t>badanie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potrzeb</a:t>
            </a:r>
            <a:r>
              <a:rPr lang="en-US" sz="2800" b="0" i="0" u="none" dirty="0">
                <a:solidFill>
                  <a:schemeClr val="dk1"/>
                </a:solidFill>
                <a:latin typeface="Calibri"/>
                <a:ea typeface="Calibri"/>
                <a:cs typeface="Calibri"/>
                <a:sym typeface="Calibri"/>
              </a:rPr>
              <a:t>.</a:t>
            </a:r>
            <a:endParaRPr dirty="0"/>
          </a:p>
        </p:txBody>
      </p:sp>
      <p:pic>
        <p:nvPicPr>
          <p:cNvPr id="1268" name="Google Shape;1268;p12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269" name="Google Shape;1269;p124"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12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a:solidFill>
                  <a:schemeClr val="dk1"/>
                </a:solidFill>
                <a:latin typeface="Calibri"/>
                <a:ea typeface="Calibri"/>
                <a:cs typeface="Calibri"/>
                <a:sym typeface="Calibri"/>
              </a:rPr>
              <a:t>Czym jest </a:t>
            </a:r>
            <a:r>
              <a:rPr lang="en-US" sz="4400" b="1" i="0" u="none" dirty="0" err="1">
                <a:solidFill>
                  <a:schemeClr val="dk1"/>
                </a:solidFill>
                <a:latin typeface="Calibri"/>
                <a:ea typeface="Calibri"/>
                <a:cs typeface="Calibri"/>
                <a:sym typeface="Calibri"/>
              </a:rPr>
              <a:t>badane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potrzeb</a:t>
            </a:r>
            <a:r>
              <a:rPr lang="en-US" sz="4400" b="1" i="0" u="none" dirty="0">
                <a:solidFill>
                  <a:schemeClr val="dk1"/>
                </a:solidFill>
                <a:latin typeface="Calibri"/>
                <a:ea typeface="Calibri"/>
                <a:cs typeface="Calibri"/>
                <a:sym typeface="Calibri"/>
              </a:rPr>
              <a:t> i </a:t>
            </a:r>
            <a:r>
              <a:rPr lang="en-US" sz="4400" b="1" i="0" u="none" dirty="0" err="1">
                <a:solidFill>
                  <a:schemeClr val="dk1"/>
                </a:solidFill>
                <a:latin typeface="Calibri"/>
                <a:ea typeface="Calibri"/>
                <a:cs typeface="Calibri"/>
                <a:sym typeface="Calibri"/>
              </a:rPr>
              <a:t>dlaczego</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warto</a:t>
            </a:r>
            <a:r>
              <a:rPr lang="en-US" sz="4400" b="1" i="0" u="none" dirty="0">
                <a:solidFill>
                  <a:schemeClr val="dk1"/>
                </a:solidFill>
                <a:latin typeface="Calibri"/>
                <a:ea typeface="Calibri"/>
                <a:cs typeface="Calibri"/>
                <a:sym typeface="Calibri"/>
              </a:rPr>
              <a:t> je </a:t>
            </a:r>
            <a:r>
              <a:rPr lang="en-US" sz="4400" b="1" i="0" u="none" dirty="0" err="1">
                <a:solidFill>
                  <a:schemeClr val="dk1"/>
                </a:solidFill>
                <a:latin typeface="Calibri"/>
                <a:ea typeface="Calibri"/>
                <a:cs typeface="Calibri"/>
                <a:sym typeface="Calibri"/>
              </a:rPr>
              <a:t>przeprowadzić</a:t>
            </a:r>
            <a:r>
              <a:rPr lang="en-US" sz="4400" b="1" i="0" u="none" dirty="0">
                <a:solidFill>
                  <a:schemeClr val="dk1"/>
                </a:solidFill>
                <a:latin typeface="Calibri"/>
                <a:ea typeface="Calibri"/>
                <a:cs typeface="Calibri"/>
                <a:sym typeface="Calibri"/>
              </a:rPr>
              <a:t>?</a:t>
            </a:r>
            <a:endParaRPr dirty="0"/>
          </a:p>
        </p:txBody>
      </p:sp>
      <p:sp>
        <p:nvSpPr>
          <p:cNvPr id="1275" name="Google Shape;1275;p12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algn="just">
              <a:lnSpc>
                <a:spcPct val="150000"/>
              </a:lnSpc>
            </a:pPr>
            <a:r>
              <a:rPr lang="pl-PL" dirty="0"/>
              <a:t>i</a:t>
            </a:r>
            <a:r>
              <a:rPr lang="pl-PL" dirty="0" smtClean="0"/>
              <a:t>dentyfikacja </a:t>
            </a:r>
            <a:r>
              <a:rPr lang="pl-PL" dirty="0"/>
              <a:t>potrzeb to kompletowanie informacji o kliencie, o tym czego oczekuje i jakie są jego problemy w związku z produktami czy usługami. Jest to pomocne działanie, ponieważ daje możliwość zdobycia wiedzy o tym, jakie rozwiązanie zaproponować </a:t>
            </a:r>
            <a:r>
              <a:rPr lang="pl-PL" dirty="0" smtClean="0"/>
              <a:t>klientowi,</a:t>
            </a:r>
            <a:endParaRPr lang="pl-PL" dirty="0"/>
          </a:p>
          <a:p>
            <a:pPr algn="just">
              <a:lnSpc>
                <a:spcPct val="150000"/>
              </a:lnSpc>
            </a:pPr>
            <a:r>
              <a:rPr lang="pl-PL" dirty="0"/>
              <a:t>b</a:t>
            </a:r>
            <a:r>
              <a:rPr lang="pl-PL" dirty="0" smtClean="0"/>
              <a:t>adanie </a:t>
            </a:r>
            <a:r>
              <a:rPr lang="pl-PL" dirty="0"/>
              <a:t>potrzeb jest jednym z pierwszych etapów rozmowy handlowej.</a:t>
            </a: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276" name="Google Shape;1276;p12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277" name="Google Shape;1277;p125"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12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Dobrze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przeprowadzone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badanie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potrzeb</a:t>
            </a:r>
            <a:r>
              <a:rPr lang="en-US" sz="4400" b="1" i="0" u="none" dirty="0">
                <a:solidFill>
                  <a:schemeClr val="dk1"/>
                </a:solidFill>
                <a:latin typeface="Calibri"/>
                <a:ea typeface="Calibri"/>
                <a:cs typeface="Calibri"/>
                <a:sym typeface="Calibri"/>
              </a:rPr>
              <a:t> to:</a:t>
            </a:r>
            <a:endParaRPr dirty="0"/>
          </a:p>
        </p:txBody>
      </p:sp>
      <p:sp>
        <p:nvSpPr>
          <p:cNvPr id="1283" name="Google Shape;1283;p126"/>
          <p:cNvSpPr txBox="1">
            <a:spLocks noGrp="1"/>
          </p:cNvSpPr>
          <p:nvPr>
            <p:ph type="body" idx="1"/>
          </p:nvPr>
        </p:nvSpPr>
        <p:spPr>
          <a:xfrm>
            <a:off x="838200" y="1906859"/>
            <a:ext cx="10515600" cy="4073253"/>
          </a:xfrm>
          <a:prstGeom prst="rect">
            <a:avLst/>
          </a:prstGeom>
          <a:noFill/>
          <a:ln>
            <a:noFill/>
          </a:ln>
        </p:spPr>
        <p:txBody>
          <a:bodyPr spcFirstLastPara="1" wrap="square" lIns="91425" tIns="45700" rIns="91425" bIns="45700" anchor="t" anchorCtr="0">
            <a:normAutofit/>
          </a:bodyPr>
          <a:lstStyle/>
          <a:p>
            <a:pPr>
              <a:lnSpc>
                <a:spcPct val="150000"/>
              </a:lnSpc>
              <a:buFont typeface="Arial" panose="020B0604020202020204" pitchFamily="34" charset="0"/>
              <a:buChar char="•"/>
            </a:pPr>
            <a:r>
              <a:rPr lang="pl-PL" dirty="0"/>
              <a:t>zadawanie pytań klientowi, </a:t>
            </a:r>
          </a:p>
          <a:p>
            <a:pPr>
              <a:lnSpc>
                <a:spcPct val="150000"/>
              </a:lnSpc>
              <a:buFont typeface="Arial" panose="020B0604020202020204" pitchFamily="34" charset="0"/>
              <a:buChar char="•"/>
            </a:pPr>
            <a:r>
              <a:rPr lang="pl-PL" dirty="0"/>
              <a:t>aktywne słuchanie i skupianie się na tym, co mówi klient.</a:t>
            </a: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284" name="Google Shape;1284;p12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285" name="Google Shape;1285;p126"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12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Skuteczne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techniki</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badania</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potrzeb</a:t>
            </a:r>
            <a:endParaRPr dirty="0"/>
          </a:p>
        </p:txBody>
      </p:sp>
      <p:sp>
        <p:nvSpPr>
          <p:cNvPr id="1291" name="Google Shape;1291;p12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chemeClr val="dk1"/>
              </a:buClr>
              <a:buSzPts val="2800"/>
              <a:buFont typeface="Arial"/>
              <a:buChar char="•"/>
            </a:pPr>
            <a:r>
              <a:rPr lang="pl-PL" dirty="0"/>
              <a:t>j</a:t>
            </a:r>
            <a:r>
              <a:rPr lang="en-US" sz="2800" b="0" i="0" u="none" dirty="0" err="1" smtClean="0">
                <a:solidFill>
                  <a:schemeClr val="dk1"/>
                </a:solidFill>
                <a:latin typeface="Calibri"/>
                <a:ea typeface="Calibri"/>
                <a:cs typeface="Calibri"/>
                <a:sym typeface="Calibri"/>
              </a:rPr>
              <a:t>ak</a:t>
            </a:r>
            <a:r>
              <a:rPr lang="en-US" sz="2800" b="0" i="0" u="none" dirty="0" smtClean="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badać</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potrzeby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klienta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Przede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wszystkim</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stosując</a:t>
            </a:r>
            <a:r>
              <a:rPr lang="en-US" sz="2800" b="0" i="0" u="none" dirty="0">
                <a:solidFill>
                  <a:schemeClr val="dk1"/>
                </a:solidFill>
                <a:latin typeface="Calibri"/>
                <a:ea typeface="Calibri"/>
                <a:cs typeface="Calibri"/>
                <a:sym typeface="Calibri"/>
              </a:rPr>
              <a:t> się do </a:t>
            </a:r>
            <a:r>
              <a:rPr lang="en-US" sz="2800" b="0" i="0" u="none" dirty="0" err="1">
                <a:solidFill>
                  <a:schemeClr val="dk1"/>
                </a:solidFill>
                <a:latin typeface="Calibri"/>
                <a:ea typeface="Calibri"/>
                <a:cs typeface="Calibri"/>
                <a:sym typeface="Calibri"/>
              </a:rPr>
              <a:t>kilku</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sprawdzonych</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zasad</a:t>
            </a:r>
            <a:r>
              <a:rPr lang="en-US" sz="2800" b="0" i="0" u="none" dirty="0">
                <a:solidFill>
                  <a:schemeClr val="dk1"/>
                </a:solidFill>
                <a:latin typeface="Calibri"/>
                <a:ea typeface="Calibri"/>
                <a:cs typeface="Calibri"/>
                <a:sym typeface="Calibri"/>
              </a:rPr>
              <a:t> i </a:t>
            </a:r>
            <a:r>
              <a:rPr lang="en-US" sz="2800" b="0" i="0" u="none" dirty="0" err="1">
                <a:solidFill>
                  <a:schemeClr val="dk1"/>
                </a:solidFill>
                <a:latin typeface="Calibri"/>
                <a:ea typeface="Calibri"/>
                <a:cs typeface="Calibri"/>
                <a:sym typeface="Calibri"/>
              </a:rPr>
              <a:t>korzystając</a:t>
            </a:r>
            <a:r>
              <a:rPr lang="en-US" sz="2800" b="0" i="0" u="none" dirty="0">
                <a:solidFill>
                  <a:schemeClr val="dk1"/>
                </a:solidFill>
                <a:latin typeface="Calibri"/>
                <a:ea typeface="Calibri"/>
                <a:cs typeface="Calibri"/>
                <a:sym typeface="Calibri"/>
              </a:rPr>
              <a:t> z </a:t>
            </a:r>
            <a:r>
              <a:rPr lang="en-US" sz="2800" b="0" i="0" u="none" dirty="0" err="1">
                <a:solidFill>
                  <a:schemeClr val="dk1"/>
                </a:solidFill>
                <a:latin typeface="Calibri"/>
                <a:ea typeface="Calibri"/>
                <a:cs typeface="Calibri"/>
                <a:sym typeface="Calibri"/>
              </a:rPr>
              <a:t>istniejących</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technik</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badania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potrzeb</a:t>
            </a:r>
            <a:r>
              <a:rPr lang="en-US" sz="2800" b="0" i="0" u="none" dirty="0">
                <a:solidFill>
                  <a:schemeClr val="dk1"/>
                </a:solidFill>
                <a:latin typeface="Calibri"/>
                <a:ea typeface="Calibri"/>
                <a:cs typeface="Calibri"/>
                <a:sym typeface="Calibri"/>
              </a:rPr>
              <a:t>. </a:t>
            </a:r>
            <a:endParaRPr dirty="0"/>
          </a:p>
        </p:txBody>
      </p:sp>
      <p:pic>
        <p:nvPicPr>
          <p:cNvPr id="1292" name="Google Shape;1292;p12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293" name="Google Shape;1293;p127"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128"/>
          <p:cNvSpPr txBox="1">
            <a:spLocks noGrp="1"/>
          </p:cNvSpPr>
          <p:nvPr>
            <p:ph type="title"/>
          </p:nvPr>
        </p:nvSpPr>
        <p:spPr>
          <a:xfrm>
            <a:off x="838200" y="365125"/>
            <a:ext cx="10515600" cy="16532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Badane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potrzeb</a:t>
            </a:r>
            <a:r>
              <a:rPr lang="en-US" sz="4400" b="1" i="0" u="none" dirty="0">
                <a:solidFill>
                  <a:schemeClr val="dk1"/>
                </a:solidFill>
                <a:latin typeface="Calibri"/>
                <a:ea typeface="Calibri"/>
                <a:cs typeface="Calibri"/>
                <a:sym typeface="Calibri"/>
              </a:rPr>
              <a:t>- </a:t>
            </a:r>
            <a:r>
              <a:rPr lang="pl-PL" sz="4400" b="1" i="0" u="none" dirty="0" smtClean="0">
                <a:solidFill>
                  <a:schemeClr val="dk1"/>
                </a:solidFill>
                <a:latin typeface="Calibri"/>
                <a:ea typeface="Calibri"/>
                <a:cs typeface="Calibri"/>
                <a:sym typeface="Calibri"/>
              </a:rPr>
              <a:t/>
            </a:r>
            <a:br>
              <a:rPr lang="pl-PL" sz="4400" b="1" i="0" u="none" dirty="0" smtClean="0">
                <a:solidFill>
                  <a:schemeClr val="dk1"/>
                </a:solidFill>
                <a:latin typeface="Calibri"/>
                <a:ea typeface="Calibri"/>
                <a:cs typeface="Calibri"/>
                <a:sym typeface="Calibri"/>
              </a:rPr>
            </a:br>
            <a:r>
              <a:rPr lang="en-US" sz="4400" b="1" i="0" u="none" dirty="0" err="1" smtClean="0">
                <a:solidFill>
                  <a:schemeClr val="dk1"/>
                </a:solidFill>
                <a:latin typeface="Calibri"/>
                <a:ea typeface="Calibri"/>
                <a:cs typeface="Calibri"/>
                <a:sym typeface="Calibri"/>
              </a:rPr>
              <a:t>Metoda</a:t>
            </a:r>
            <a:r>
              <a:rPr lang="en-US" sz="4400" b="1" i="0" u="none" dirty="0" smtClean="0">
                <a:solidFill>
                  <a:schemeClr val="dk1"/>
                </a:solidFill>
                <a:latin typeface="Calibri"/>
                <a:ea typeface="Calibri"/>
                <a:cs typeface="Calibri"/>
                <a:sym typeface="Calibri"/>
              </a:rPr>
              <a:t> </a:t>
            </a:r>
            <a:r>
              <a:rPr lang="en-US" sz="4400" b="1" i="0" u="none" dirty="0">
                <a:solidFill>
                  <a:schemeClr val="dk1"/>
                </a:solidFill>
                <a:latin typeface="Calibri"/>
                <a:ea typeface="Calibri"/>
                <a:cs typeface="Calibri"/>
                <a:sym typeface="Calibri"/>
              </a:rPr>
              <a:t>SPIN (Neil </a:t>
            </a:r>
            <a:r>
              <a:rPr lang="en-US" sz="4400" b="1" i="0" u="none" dirty="0" err="1">
                <a:solidFill>
                  <a:schemeClr val="dk1"/>
                </a:solidFill>
                <a:latin typeface="Calibri"/>
                <a:ea typeface="Calibri"/>
                <a:cs typeface="Calibri"/>
                <a:sym typeface="Calibri"/>
              </a:rPr>
              <a:t>Rackcham</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Sprzedaż</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metodą</a:t>
            </a:r>
            <a:r>
              <a:rPr lang="en-US" sz="4400" b="1" i="0" u="none" dirty="0">
                <a:solidFill>
                  <a:schemeClr val="dk1"/>
                </a:solidFill>
                <a:latin typeface="Calibri"/>
                <a:ea typeface="Calibri"/>
                <a:cs typeface="Calibri"/>
                <a:sym typeface="Calibri"/>
              </a:rPr>
              <a:t> SPIN”)</a:t>
            </a:r>
            <a:endParaRPr dirty="0"/>
          </a:p>
        </p:txBody>
      </p:sp>
      <p:sp>
        <p:nvSpPr>
          <p:cNvPr id="1299" name="Google Shape;1299;p128"/>
          <p:cNvSpPr txBox="1">
            <a:spLocks noGrp="1"/>
          </p:cNvSpPr>
          <p:nvPr>
            <p:ph type="body" idx="1"/>
          </p:nvPr>
        </p:nvSpPr>
        <p:spPr>
          <a:xfrm>
            <a:off x="838200" y="2171313"/>
            <a:ext cx="10515600" cy="4351337"/>
          </a:xfrm>
          <a:prstGeom prst="rect">
            <a:avLst/>
          </a:prstGeom>
          <a:noFill/>
          <a:ln>
            <a:noFill/>
          </a:ln>
        </p:spPr>
        <p:txBody>
          <a:bodyPr spcFirstLastPara="1" wrap="square" lIns="91425" tIns="45700" rIns="91425" bIns="45700" anchor="t" anchorCtr="0">
            <a:noAutofit/>
          </a:bodyPr>
          <a:lstStyle/>
          <a:p>
            <a:pPr>
              <a:lnSpc>
                <a:spcPct val="150000"/>
              </a:lnSpc>
            </a:pPr>
            <a:r>
              <a:rPr lang="pl-PL" b="1" dirty="0"/>
              <a:t>s</a:t>
            </a:r>
            <a:r>
              <a:rPr lang="en-US" sz="2800" b="0" i="0" u="none" dirty="0" smtClean="0">
                <a:solidFill>
                  <a:schemeClr val="dk1"/>
                </a:solidFill>
                <a:latin typeface="Calibri"/>
                <a:ea typeface="Calibri"/>
                <a:cs typeface="Calibri"/>
                <a:sym typeface="Calibri"/>
              </a:rPr>
              <a:t> </a:t>
            </a:r>
            <a:r>
              <a:rPr lang="en-US" sz="2800" b="0" i="0" u="none" dirty="0">
                <a:solidFill>
                  <a:schemeClr val="dk1"/>
                </a:solidFill>
                <a:latin typeface="Calibri"/>
                <a:ea typeface="Calibri"/>
                <a:cs typeface="Calibri"/>
                <a:sym typeface="Calibri"/>
              </a:rPr>
              <a:t>– </a:t>
            </a:r>
            <a:r>
              <a:rPr lang="pl-PL" dirty="0"/>
              <a:t>pytania </a:t>
            </a:r>
            <a:r>
              <a:rPr lang="pl-PL" b="1" dirty="0"/>
              <a:t>sytuacyjne</a:t>
            </a:r>
            <a:r>
              <a:rPr lang="pl-PL" dirty="0"/>
              <a:t>, które zadawane są zwykle na początku rozmowy np. „</a:t>
            </a:r>
            <a:r>
              <a:rPr lang="pl-PL" i="1" dirty="0"/>
              <a:t>Jaki abonament obecnie Pan posiada?”, „Za ile miesięcy kończy się Panu umowa?” </a:t>
            </a:r>
            <a:r>
              <a:rPr lang="pl-PL" dirty="0" smtClean="0"/>
              <a:t>itd.</a:t>
            </a:r>
            <a:endParaRPr lang="pl-PL" dirty="0"/>
          </a:p>
        </p:txBody>
      </p:sp>
      <p:pic>
        <p:nvPicPr>
          <p:cNvPr id="1300" name="Google Shape;1300;p12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301" name="Google Shape;1301;p128"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12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lvl="0" algn="ctr">
              <a:buSzPts val="4400"/>
            </a:pPr>
            <a:r>
              <a:rPr lang="en-US" b="1" dirty="0" err="1"/>
              <a:t>Badane</a:t>
            </a:r>
            <a:r>
              <a:rPr lang="en-US" b="1" dirty="0"/>
              <a:t> </a:t>
            </a:r>
            <a:r>
              <a:rPr lang="en-US" b="1" dirty="0" err="1"/>
              <a:t>potrzeb</a:t>
            </a:r>
            <a:r>
              <a:rPr lang="en-US" b="1" dirty="0"/>
              <a:t>- </a:t>
            </a:r>
            <a:r>
              <a:rPr lang="pl-PL" b="1" dirty="0"/>
              <a:t/>
            </a:r>
            <a:br>
              <a:rPr lang="pl-PL" b="1" dirty="0"/>
            </a:br>
            <a:r>
              <a:rPr lang="en-US" b="1" dirty="0" err="1"/>
              <a:t>Metoda</a:t>
            </a:r>
            <a:r>
              <a:rPr lang="en-US" b="1" dirty="0"/>
              <a:t> SPIN (Neil </a:t>
            </a:r>
            <a:r>
              <a:rPr lang="en-US" b="1" dirty="0" err="1"/>
              <a:t>Rackcham</a:t>
            </a:r>
            <a:r>
              <a:rPr lang="en-US" b="1" dirty="0"/>
              <a:t> „</a:t>
            </a:r>
            <a:r>
              <a:rPr lang="en-US" b="1" dirty="0" err="1"/>
              <a:t>Sprzedaż</a:t>
            </a:r>
            <a:r>
              <a:rPr lang="en-US" b="1" dirty="0"/>
              <a:t> </a:t>
            </a:r>
            <a:r>
              <a:rPr lang="en-US" b="1" dirty="0" err="1"/>
              <a:t>metodą</a:t>
            </a:r>
            <a:r>
              <a:rPr lang="en-US" b="1" dirty="0"/>
              <a:t> SPIN”)</a:t>
            </a:r>
            <a:endParaRPr dirty="0"/>
          </a:p>
        </p:txBody>
      </p:sp>
      <p:sp>
        <p:nvSpPr>
          <p:cNvPr id="1307" name="Google Shape;1307;p129"/>
          <p:cNvSpPr txBox="1">
            <a:spLocks noGrp="1"/>
          </p:cNvSpPr>
          <p:nvPr>
            <p:ph type="body" idx="1"/>
          </p:nvPr>
        </p:nvSpPr>
        <p:spPr>
          <a:xfrm>
            <a:off x="838200" y="2152185"/>
            <a:ext cx="10515600" cy="4024777"/>
          </a:xfrm>
          <a:prstGeom prst="rect">
            <a:avLst/>
          </a:prstGeom>
          <a:noFill/>
          <a:ln>
            <a:noFill/>
          </a:ln>
        </p:spPr>
        <p:txBody>
          <a:bodyPr spcFirstLastPara="1" wrap="square" lIns="91425" tIns="45700" rIns="91425" bIns="45700" anchor="t" anchorCtr="0">
            <a:noAutofit/>
          </a:bodyPr>
          <a:lstStyle/>
          <a:p>
            <a:pPr>
              <a:lnSpc>
                <a:spcPct val="150000"/>
              </a:lnSpc>
            </a:pPr>
            <a:r>
              <a:rPr lang="pl-PL" b="1" dirty="0"/>
              <a:t>p</a:t>
            </a:r>
            <a:r>
              <a:rPr lang="en-US" sz="2800" b="0" i="0" u="none" dirty="0" smtClean="0">
                <a:solidFill>
                  <a:schemeClr val="dk1"/>
                </a:solidFill>
                <a:latin typeface="Calibri"/>
                <a:ea typeface="Calibri"/>
                <a:cs typeface="Calibri"/>
                <a:sym typeface="Calibri"/>
              </a:rPr>
              <a:t> </a:t>
            </a:r>
            <a:r>
              <a:rPr lang="en-US" sz="2800" b="0" i="0" u="none" dirty="0">
                <a:solidFill>
                  <a:schemeClr val="dk1"/>
                </a:solidFill>
                <a:latin typeface="Calibri"/>
                <a:ea typeface="Calibri"/>
                <a:cs typeface="Calibri"/>
                <a:sym typeface="Calibri"/>
              </a:rPr>
              <a:t>– </a:t>
            </a:r>
            <a:r>
              <a:rPr lang="pl-PL" dirty="0"/>
              <a:t>pytania </a:t>
            </a:r>
            <a:r>
              <a:rPr lang="pl-PL" b="1" dirty="0"/>
              <a:t>problemowe</a:t>
            </a:r>
            <a:r>
              <a:rPr lang="pl-PL" dirty="0"/>
              <a:t>, dzięki którym dowiesz się jakie są problemy klienta i tym samym co zrobić, aby je rozwiązać np. </a:t>
            </a:r>
            <a:r>
              <a:rPr lang="pl-PL" i="1" dirty="0"/>
              <a:t>„Czy mają Państwo problemy ze sprzedażą?”, „Z czego wynikają opóźnienia dostaw?”</a:t>
            </a:r>
            <a:r>
              <a:rPr lang="pl-PL" dirty="0"/>
              <a:t> itd</a:t>
            </a:r>
            <a:r>
              <a:rPr lang="pl-PL" dirty="0" smtClean="0"/>
              <a:t>.</a:t>
            </a:r>
            <a:endParaRPr lang="pl-PL" dirty="0"/>
          </a:p>
        </p:txBody>
      </p:sp>
      <p:pic>
        <p:nvPicPr>
          <p:cNvPr id="1308" name="Google Shape;1308;p12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309" name="Google Shape;1309;p129"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13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lvl="0" algn="ctr">
              <a:buSzPts val="4400"/>
            </a:pPr>
            <a:r>
              <a:rPr lang="en-US" b="1" dirty="0" err="1"/>
              <a:t>Badane</a:t>
            </a:r>
            <a:r>
              <a:rPr lang="en-US" b="1" dirty="0"/>
              <a:t> </a:t>
            </a:r>
            <a:r>
              <a:rPr lang="en-US" b="1" dirty="0" err="1"/>
              <a:t>potrzeb</a:t>
            </a:r>
            <a:r>
              <a:rPr lang="en-US" b="1" dirty="0"/>
              <a:t>- </a:t>
            </a:r>
            <a:r>
              <a:rPr lang="pl-PL" b="1" dirty="0"/>
              <a:t/>
            </a:r>
            <a:br>
              <a:rPr lang="pl-PL" b="1" dirty="0"/>
            </a:br>
            <a:r>
              <a:rPr lang="en-US" b="1" dirty="0" err="1"/>
              <a:t>Metoda</a:t>
            </a:r>
            <a:r>
              <a:rPr lang="en-US" b="1" dirty="0"/>
              <a:t> SPIN (Neil </a:t>
            </a:r>
            <a:r>
              <a:rPr lang="en-US" b="1" dirty="0" err="1"/>
              <a:t>Rackcham</a:t>
            </a:r>
            <a:r>
              <a:rPr lang="en-US" b="1" dirty="0"/>
              <a:t> „</a:t>
            </a:r>
            <a:r>
              <a:rPr lang="en-US" b="1" dirty="0" err="1"/>
              <a:t>Sprzedaż</a:t>
            </a:r>
            <a:r>
              <a:rPr lang="en-US" b="1" dirty="0"/>
              <a:t> </a:t>
            </a:r>
            <a:r>
              <a:rPr lang="en-US" b="1" dirty="0" err="1"/>
              <a:t>metodą</a:t>
            </a:r>
            <a:r>
              <a:rPr lang="en-US" b="1" dirty="0"/>
              <a:t> SPIN”)</a:t>
            </a:r>
            <a:endParaRPr dirty="0"/>
          </a:p>
        </p:txBody>
      </p:sp>
      <p:sp>
        <p:nvSpPr>
          <p:cNvPr id="1315" name="Google Shape;1315;p130"/>
          <p:cNvSpPr txBox="1">
            <a:spLocks noGrp="1"/>
          </p:cNvSpPr>
          <p:nvPr>
            <p:ph type="body" idx="1"/>
          </p:nvPr>
        </p:nvSpPr>
        <p:spPr>
          <a:xfrm>
            <a:off x="838200" y="2018371"/>
            <a:ext cx="10515600" cy="4158591"/>
          </a:xfrm>
          <a:prstGeom prst="rect">
            <a:avLst/>
          </a:prstGeom>
          <a:noFill/>
          <a:ln>
            <a:noFill/>
          </a:ln>
        </p:spPr>
        <p:txBody>
          <a:bodyPr spcFirstLastPara="1" wrap="square" lIns="91425" tIns="45700" rIns="91425" bIns="45700" anchor="t" anchorCtr="0">
            <a:noAutofit/>
          </a:bodyPr>
          <a:lstStyle/>
          <a:p>
            <a:pPr>
              <a:lnSpc>
                <a:spcPct val="150000"/>
              </a:lnSpc>
            </a:pPr>
            <a:r>
              <a:rPr lang="pl-PL" dirty="0"/>
              <a:t>i</a:t>
            </a:r>
            <a:r>
              <a:rPr lang="en-US" sz="2800" b="0" i="0" u="none" dirty="0" smtClean="0">
                <a:solidFill>
                  <a:schemeClr val="dk1"/>
                </a:solidFill>
                <a:latin typeface="Calibri"/>
                <a:ea typeface="Calibri"/>
                <a:cs typeface="Calibri"/>
                <a:sym typeface="Calibri"/>
              </a:rPr>
              <a:t> </a:t>
            </a:r>
            <a:r>
              <a:rPr lang="en-US" sz="2800" b="0" i="0" u="none" dirty="0">
                <a:solidFill>
                  <a:schemeClr val="dk1"/>
                </a:solidFill>
                <a:latin typeface="Calibri"/>
                <a:ea typeface="Calibri"/>
                <a:cs typeface="Calibri"/>
                <a:sym typeface="Calibri"/>
              </a:rPr>
              <a:t>– </a:t>
            </a:r>
            <a:r>
              <a:rPr lang="pl-PL" dirty="0"/>
              <a:t>pytania </a:t>
            </a:r>
            <a:r>
              <a:rPr lang="pl-PL" b="1" dirty="0"/>
              <a:t>implikacyjne</a:t>
            </a:r>
            <a:r>
              <a:rPr lang="pl-PL" dirty="0"/>
              <a:t>, dotyczące tego, czego klient nie chce np. </a:t>
            </a:r>
            <a:r>
              <a:rPr lang="pl-PL" i="1" dirty="0"/>
              <a:t>„Jakie konsekwencje będzie niosło niewprowadzenie zmian w firmie?”, „Ile kosztowała tego typu usługa w innej firmie</a:t>
            </a:r>
            <a:r>
              <a:rPr lang="pl-PL" i="1" dirty="0" smtClean="0"/>
              <a:t>?”</a:t>
            </a:r>
            <a:endParaRPr lang="pl-PL" dirty="0"/>
          </a:p>
        </p:txBody>
      </p:sp>
      <p:pic>
        <p:nvPicPr>
          <p:cNvPr id="1316" name="Google Shape;1316;p13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317" name="Google Shape;1317;p13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13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lvl="0" algn="ctr">
              <a:buSzPts val="4400"/>
            </a:pPr>
            <a:r>
              <a:rPr lang="en-US" b="1" dirty="0" err="1"/>
              <a:t>Badane</a:t>
            </a:r>
            <a:r>
              <a:rPr lang="en-US" b="1" dirty="0"/>
              <a:t> </a:t>
            </a:r>
            <a:r>
              <a:rPr lang="en-US" b="1" dirty="0" err="1"/>
              <a:t>potrzeb</a:t>
            </a:r>
            <a:r>
              <a:rPr lang="en-US" b="1" dirty="0"/>
              <a:t>- </a:t>
            </a:r>
            <a:r>
              <a:rPr lang="pl-PL" b="1" dirty="0"/>
              <a:t/>
            </a:r>
            <a:br>
              <a:rPr lang="pl-PL" b="1" dirty="0"/>
            </a:br>
            <a:r>
              <a:rPr lang="en-US" b="1" dirty="0" err="1"/>
              <a:t>Metoda</a:t>
            </a:r>
            <a:r>
              <a:rPr lang="en-US" b="1" dirty="0"/>
              <a:t> SPIN (Neil </a:t>
            </a:r>
            <a:r>
              <a:rPr lang="en-US" b="1" dirty="0" err="1"/>
              <a:t>Rackcham</a:t>
            </a:r>
            <a:r>
              <a:rPr lang="en-US" b="1" dirty="0"/>
              <a:t> „</a:t>
            </a:r>
            <a:r>
              <a:rPr lang="en-US" b="1" dirty="0" err="1"/>
              <a:t>Sprzedaż</a:t>
            </a:r>
            <a:r>
              <a:rPr lang="en-US" b="1" dirty="0"/>
              <a:t> </a:t>
            </a:r>
            <a:r>
              <a:rPr lang="en-US" b="1" dirty="0" err="1"/>
              <a:t>metodą</a:t>
            </a:r>
            <a:r>
              <a:rPr lang="en-US" b="1" dirty="0"/>
              <a:t> SPIN”)</a:t>
            </a:r>
            <a:endParaRPr dirty="0"/>
          </a:p>
        </p:txBody>
      </p:sp>
      <p:sp>
        <p:nvSpPr>
          <p:cNvPr id="1323" name="Google Shape;1323;p131"/>
          <p:cNvSpPr txBox="1">
            <a:spLocks noGrp="1"/>
          </p:cNvSpPr>
          <p:nvPr>
            <p:ph type="body" idx="1"/>
          </p:nvPr>
        </p:nvSpPr>
        <p:spPr>
          <a:xfrm>
            <a:off x="838200" y="2152185"/>
            <a:ext cx="10515600" cy="4024777"/>
          </a:xfrm>
          <a:prstGeom prst="rect">
            <a:avLst/>
          </a:prstGeom>
          <a:noFill/>
          <a:ln>
            <a:noFill/>
          </a:ln>
        </p:spPr>
        <p:txBody>
          <a:bodyPr spcFirstLastPara="1" wrap="square" lIns="91425" tIns="45700" rIns="91425" bIns="45700" anchor="t" anchorCtr="0">
            <a:noAutofit/>
          </a:bodyPr>
          <a:lstStyle/>
          <a:p>
            <a:pPr>
              <a:lnSpc>
                <a:spcPct val="150000"/>
              </a:lnSpc>
            </a:pPr>
            <a:r>
              <a:rPr lang="pl-PL" dirty="0"/>
              <a:t>n</a:t>
            </a:r>
            <a:r>
              <a:rPr lang="en-US" sz="2800" b="0" i="0" u="none" dirty="0" smtClean="0">
                <a:solidFill>
                  <a:schemeClr val="dk1"/>
                </a:solidFill>
                <a:latin typeface="Calibri"/>
                <a:ea typeface="Calibri"/>
                <a:cs typeface="Calibri"/>
                <a:sym typeface="Calibri"/>
              </a:rPr>
              <a:t> </a:t>
            </a:r>
            <a:r>
              <a:rPr lang="en-US" sz="2800" b="0" i="0" u="none" dirty="0">
                <a:solidFill>
                  <a:schemeClr val="dk1"/>
                </a:solidFill>
                <a:latin typeface="Calibri"/>
                <a:ea typeface="Calibri"/>
                <a:cs typeface="Calibri"/>
                <a:sym typeface="Calibri"/>
              </a:rPr>
              <a:t>– </a:t>
            </a:r>
            <a:r>
              <a:rPr lang="pl-PL" dirty="0"/>
              <a:t>pytania </a:t>
            </a:r>
            <a:r>
              <a:rPr lang="pl-PL" b="1" dirty="0"/>
              <a:t>naprowadzające</a:t>
            </a:r>
            <a:r>
              <a:rPr lang="pl-PL" dirty="0"/>
              <a:t>, które pomogą zrozumieć klientowi czego potrzebuje np. </a:t>
            </a:r>
            <a:r>
              <a:rPr lang="pl-PL" i="1" dirty="0"/>
              <a:t>„Czy słyszał Pan o rozwiązaniach, które pomogłyby…?”, „Czy szukała Pani sposobów, by rozwiązać ten problem?”</a:t>
            </a:r>
            <a:r>
              <a:rPr lang="pl-PL" dirty="0"/>
              <a:t> itd.</a:t>
            </a:r>
          </a:p>
        </p:txBody>
      </p:sp>
      <p:pic>
        <p:nvPicPr>
          <p:cNvPr id="1324" name="Google Shape;1324;p13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325" name="Google Shape;1325;p13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13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Badanie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potrzeb</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Metoda</a:t>
            </a:r>
            <a:r>
              <a:rPr lang="en-US" sz="4400" b="1" i="0" u="none" dirty="0">
                <a:solidFill>
                  <a:schemeClr val="dk1"/>
                </a:solidFill>
                <a:latin typeface="Calibri"/>
                <a:ea typeface="Calibri"/>
                <a:cs typeface="Calibri"/>
                <a:sym typeface="Calibri"/>
              </a:rPr>
              <a:t> 3P</a:t>
            </a:r>
            <a:endParaRPr dirty="0"/>
          </a:p>
        </p:txBody>
      </p:sp>
      <p:sp>
        <p:nvSpPr>
          <p:cNvPr id="1331" name="Google Shape;1331;p13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114300" indent="0" algn="just">
              <a:buNone/>
            </a:pPr>
            <a:r>
              <a:rPr lang="pl-PL" dirty="0"/>
              <a:t>To metoda, która pozwala na poznanie motywacji jakie kierują klientem podczas wyboru usługi czy produktu. Dobrze sprawdza się w kontakcie B2B i polega na zadaniu pytań z trzech kategorii, w konkretnej kolejności.</a:t>
            </a:r>
          </a:p>
          <a:p>
            <a:pPr>
              <a:buFont typeface="+mj-lt"/>
              <a:buAutoNum type="arabicPeriod"/>
            </a:pPr>
            <a:r>
              <a:rPr lang="pl-PL" b="1" dirty="0"/>
              <a:t>Co jest dla Pana ważne?</a:t>
            </a:r>
          </a:p>
          <a:p>
            <a:pPr>
              <a:buFont typeface="+mj-lt"/>
              <a:buAutoNum type="arabicPeriod"/>
            </a:pPr>
            <a:r>
              <a:rPr lang="pl-PL" b="1" dirty="0"/>
              <a:t>Co jeszcze jest dla Pana ważne?</a:t>
            </a:r>
          </a:p>
          <a:p>
            <a:pPr>
              <a:buFont typeface="+mj-lt"/>
              <a:buAutoNum type="arabicPeriod"/>
            </a:pPr>
            <a:r>
              <a:rPr lang="pl-PL" b="1" dirty="0"/>
              <a:t>Czy jest coś jeszcze, co jest dla Pana ważne?</a:t>
            </a:r>
          </a:p>
          <a:p>
            <a:pPr marL="228600" marR="0" lvl="0" indent="-50800" algn="l" rtl="0">
              <a:lnSpc>
                <a:spcPct val="90000"/>
              </a:lnSpc>
              <a:spcBef>
                <a:spcPts val="1000"/>
              </a:spcBef>
              <a:spcAft>
                <a:spcPts val="0"/>
              </a:spcAft>
              <a:buClr>
                <a:schemeClr val="dk1"/>
              </a:buClr>
              <a:buSzPts val="2800"/>
              <a:buFont typeface="Arial"/>
              <a:buNone/>
            </a:pPr>
            <a:endParaRPr sz="2800" b="1" i="0" u="none" dirty="0">
              <a:solidFill>
                <a:schemeClr val="dk1"/>
              </a:solidFill>
              <a:latin typeface="Calibri"/>
              <a:ea typeface="Calibri"/>
              <a:cs typeface="Calibri"/>
              <a:sym typeface="Calibri"/>
            </a:endParaRPr>
          </a:p>
        </p:txBody>
      </p:sp>
      <p:pic>
        <p:nvPicPr>
          <p:cNvPr id="1332" name="Google Shape;1332;p13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333" name="Google Shape;1333;p132"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13"/>
          <p:cNvSpPr txBox="1">
            <a:spLocks noGrp="1"/>
          </p:cNvSpPr>
          <p:nvPr>
            <p:ph type="title"/>
          </p:nvPr>
        </p:nvSpPr>
        <p:spPr>
          <a:xfrm>
            <a:off x="838200" y="427037"/>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pl-PL" sz="4000" b="0" i="0" u="none" dirty="0" smtClean="0">
                <a:solidFill>
                  <a:schemeClr val="dk1"/>
                </a:solidFill>
                <a:latin typeface="Calibri"/>
                <a:ea typeface="Calibri"/>
                <a:cs typeface="Calibri"/>
                <a:sym typeface="Calibri"/>
              </a:rPr>
              <a:t>Najczęst</a:t>
            </a:r>
            <a:r>
              <a:rPr lang="pl-PL" sz="4000" dirty="0" smtClean="0"/>
              <a:t>s</a:t>
            </a:r>
            <a:r>
              <a:rPr lang="pl-PL" sz="4000" b="0" i="0" u="none" dirty="0" smtClean="0">
                <a:solidFill>
                  <a:schemeClr val="dk1"/>
                </a:solidFill>
                <a:latin typeface="Calibri"/>
                <a:ea typeface="Calibri"/>
                <a:cs typeface="Calibri"/>
                <a:sym typeface="Calibri"/>
              </a:rPr>
              <a:t>ze przyczyny niepowodzenia w biznesie</a:t>
            </a:r>
            <a:endParaRPr lang="pl-PL" dirty="0"/>
          </a:p>
        </p:txBody>
      </p:sp>
      <p:sp>
        <p:nvSpPr>
          <p:cNvPr id="326" name="Google Shape;326;p13"/>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27" name="Google Shape;327;p1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328" name="Google Shape;328;p13"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
        <p:nvSpPr>
          <p:cNvPr id="8" name="Symbol zastępczy zawartości 2">
            <a:extLst>
              <a:ext uri="{FF2B5EF4-FFF2-40B4-BE49-F238E27FC236}">
                <a16:creationId xmlns:a16="http://schemas.microsoft.com/office/drawing/2014/main" id="{A6A0D9F0-BDE2-4A62-9CF2-C244C6A330FD}"/>
              </a:ext>
            </a:extLst>
          </p:cNvPr>
          <p:cNvSpPr txBox="1">
            <a:spLocks/>
          </p:cNvSpPr>
          <p:nvPr/>
        </p:nvSpPr>
        <p:spPr>
          <a:xfrm>
            <a:off x="838190" y="1708710"/>
            <a:ext cx="10515600" cy="429527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lgn="just">
              <a:buFont typeface="Arial"/>
              <a:buAutoNum type="arabicPeriod"/>
            </a:pPr>
            <a:r>
              <a:rPr lang="pl-PL" sz="2400" b="1" dirty="0" smtClean="0"/>
              <a:t>Brak przemyślanego biznes planu oraz strategii działania -</a:t>
            </a:r>
            <a:r>
              <a:rPr lang="pl-PL" sz="2400" dirty="0" smtClean="0"/>
              <a:t> </a:t>
            </a:r>
            <a:r>
              <a:rPr lang="pl-PL" sz="2400" dirty="0"/>
              <a:t>s</a:t>
            </a:r>
            <a:r>
              <a:rPr lang="pl-PL" sz="2400" dirty="0" smtClean="0"/>
              <a:t>ytuacja, w której decyzja o rozpoczęciu działalności gospodarczej jest nieprzemyślana i podejmowana pod wpływem impulsu. Osobie brak merytorycznego przygotowania, profesjonalnego biznes planu i pomysłu na kierowanie biznesem. </a:t>
            </a:r>
          </a:p>
          <a:p>
            <a:pPr indent="-457200" algn="just">
              <a:buFont typeface="Arial"/>
              <a:buAutoNum type="arabicPeriod"/>
            </a:pPr>
            <a:endParaRPr lang="pl-PL" sz="2400" dirty="0" smtClean="0"/>
          </a:p>
          <a:p>
            <a:pPr indent="-457200" algn="just">
              <a:buFont typeface="Arial"/>
              <a:buAutoNum type="arabicPeriod"/>
            </a:pPr>
            <a:r>
              <a:rPr lang="pl-PL" sz="2400" b="1" dirty="0" smtClean="0"/>
              <a:t>Wyolbrzymione przekonanie o swoim geniuszu</a:t>
            </a:r>
            <a:r>
              <a:rPr lang="pl-PL" sz="2400" dirty="0" smtClean="0"/>
              <a:t> – przekonanie, że usługa lub produkt, który zamierzamy zaproponować klientom jest niepowtarzalny i niespotykany. Np. brak badania potrzeb konsumentów, świadomości marki oraz ogólnego badania rynku.</a:t>
            </a:r>
            <a:endParaRPr lang="pl-PL" sz="24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13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Badanie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Potrzeb</a:t>
            </a:r>
            <a:r>
              <a:rPr lang="en-US" sz="4400" b="1" i="0" u="none" dirty="0">
                <a:solidFill>
                  <a:schemeClr val="dk1"/>
                </a:solidFill>
                <a:latin typeface="Calibri"/>
                <a:ea typeface="Calibri"/>
                <a:cs typeface="Calibri"/>
                <a:sym typeface="Calibri"/>
              </a:rPr>
              <a:t>- RAIN Selling</a:t>
            </a:r>
            <a:endParaRPr dirty="0"/>
          </a:p>
        </p:txBody>
      </p:sp>
      <p:sp>
        <p:nvSpPr>
          <p:cNvPr id="1339" name="Google Shape;1339;p13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lvl="0"/>
            <a:r>
              <a:rPr lang="pl-PL" dirty="0" err="1"/>
              <a:t>Rapport</a:t>
            </a:r>
            <a:r>
              <a:rPr lang="pl-PL" dirty="0"/>
              <a:t>, czyli </a:t>
            </a:r>
            <a:r>
              <a:rPr lang="pl-PL" i="1" dirty="0"/>
              <a:t>relacje</a:t>
            </a:r>
            <a:r>
              <a:rPr lang="pl-PL" dirty="0"/>
              <a:t> –  szybkie zbudowanie relacji i zyskanie zaufania klienta. </a:t>
            </a: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340" name="Google Shape;1340;p13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341" name="Google Shape;1341;p133"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13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Badanie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Potrzeb</a:t>
            </a:r>
            <a:r>
              <a:rPr lang="en-US" sz="4400" b="1" i="0" u="none" dirty="0">
                <a:solidFill>
                  <a:schemeClr val="dk1"/>
                </a:solidFill>
                <a:latin typeface="Calibri"/>
                <a:ea typeface="Calibri"/>
                <a:cs typeface="Calibri"/>
                <a:sym typeface="Calibri"/>
              </a:rPr>
              <a:t>- RAIN Selling</a:t>
            </a:r>
            <a:endParaRPr dirty="0"/>
          </a:p>
        </p:txBody>
      </p:sp>
      <p:sp>
        <p:nvSpPr>
          <p:cNvPr id="1347" name="Google Shape;1347;p13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lvl="0">
              <a:lnSpc>
                <a:spcPct val="150000"/>
              </a:lnSpc>
              <a:spcBef>
                <a:spcPts val="0"/>
              </a:spcBef>
              <a:buSzPts val="2800"/>
              <a:buFont typeface="Noto Sans Symbols"/>
              <a:buChar char="∙"/>
            </a:pPr>
            <a:r>
              <a:rPr lang="pl-PL" dirty="0"/>
              <a:t>a</a:t>
            </a:r>
            <a:r>
              <a:rPr lang="pl-PL" dirty="0" smtClean="0"/>
              <a:t>spiracje </a:t>
            </a:r>
            <a:r>
              <a:rPr lang="pl-PL" dirty="0"/>
              <a:t>i deficyty klienta – odwołujemy się do celów jakie stawia sobie klient i rozbudzamy potrzebę oraz poczucie braku jej spełnienia</a:t>
            </a:r>
            <a:endParaRPr sz="2800" b="0" i="0" u="none" dirty="0">
              <a:solidFill>
                <a:schemeClr val="dk1"/>
              </a:solidFill>
              <a:latin typeface="Calibri"/>
              <a:ea typeface="Calibri"/>
              <a:cs typeface="Calibri"/>
              <a:sym typeface="Calibri"/>
            </a:endParaRPr>
          </a:p>
        </p:txBody>
      </p:sp>
      <p:pic>
        <p:nvPicPr>
          <p:cNvPr id="1348" name="Google Shape;1348;p13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349" name="Google Shape;1349;p134"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13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Badanie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Potrzeb</a:t>
            </a:r>
            <a:r>
              <a:rPr lang="en-US" sz="4400" b="1" i="0" u="none" dirty="0">
                <a:solidFill>
                  <a:schemeClr val="dk1"/>
                </a:solidFill>
                <a:latin typeface="Calibri"/>
                <a:ea typeface="Calibri"/>
                <a:cs typeface="Calibri"/>
                <a:sym typeface="Calibri"/>
              </a:rPr>
              <a:t> - RAIN Selling</a:t>
            </a:r>
            <a:endParaRPr dirty="0"/>
          </a:p>
        </p:txBody>
      </p:sp>
      <p:sp>
        <p:nvSpPr>
          <p:cNvPr id="1365" name="Google Shape;1365;p13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lvl="0">
              <a:lnSpc>
                <a:spcPct val="150000"/>
              </a:lnSpc>
            </a:pPr>
            <a:r>
              <a:rPr lang="pl-PL" dirty="0"/>
              <a:t>i</a:t>
            </a:r>
            <a:r>
              <a:rPr lang="pl-PL" dirty="0" smtClean="0"/>
              <a:t>mpact</a:t>
            </a:r>
            <a:r>
              <a:rPr lang="pl-PL" dirty="0"/>
              <a:t>, </a:t>
            </a:r>
            <a:r>
              <a:rPr lang="pl-PL" i="1" dirty="0"/>
              <a:t>wpływy</a:t>
            </a:r>
            <a:r>
              <a:rPr lang="pl-PL" dirty="0"/>
              <a:t> - pokazanie klientowi jak Twój produkt zmieni jego życie.</a:t>
            </a:r>
          </a:p>
        </p:txBody>
      </p:sp>
      <p:grpSp>
        <p:nvGrpSpPr>
          <p:cNvPr id="1366" name="Google Shape;1366;p136"/>
          <p:cNvGrpSpPr/>
          <p:nvPr/>
        </p:nvGrpSpPr>
        <p:grpSpPr>
          <a:xfrm>
            <a:off x="103187" y="5864225"/>
            <a:ext cx="11985625" cy="993775"/>
            <a:chOff x="373980" y="594332"/>
            <a:chExt cx="15168222" cy="1257483"/>
          </a:xfrm>
        </p:grpSpPr>
        <p:pic>
          <p:nvPicPr>
            <p:cNvPr id="1367" name="Google Shape;1367;p136"/>
            <p:cNvPicPr preferRelativeResize="0"/>
            <p:nvPr/>
          </p:nvPicPr>
          <p:blipFill rotWithShape="1">
            <a:blip r:embed="rId3">
              <a:alphaModFix/>
            </a:blip>
            <a:srcRect/>
            <a:stretch/>
          </p:blipFill>
          <p:spPr>
            <a:xfrm>
              <a:off x="12066303" y="826288"/>
              <a:ext cx="3475899" cy="1025527"/>
            </a:xfrm>
            <a:prstGeom prst="rect">
              <a:avLst/>
            </a:prstGeom>
            <a:noFill/>
            <a:ln>
              <a:noFill/>
            </a:ln>
          </p:spPr>
        </p:pic>
        <p:pic>
          <p:nvPicPr>
            <p:cNvPr id="1368" name="Google Shape;1368;p136"/>
            <p:cNvPicPr preferRelativeResize="0"/>
            <p:nvPr/>
          </p:nvPicPr>
          <p:blipFill rotWithShape="1">
            <a:blip r:embed="rId4">
              <a:alphaModFix/>
            </a:blip>
            <a:srcRect/>
            <a:stretch/>
          </p:blipFill>
          <p:spPr>
            <a:xfrm>
              <a:off x="373980" y="594332"/>
              <a:ext cx="2662915" cy="1257482"/>
            </a:xfrm>
            <a:prstGeom prst="rect">
              <a:avLst/>
            </a:prstGeom>
            <a:noFill/>
            <a:ln>
              <a:noFill/>
            </a:ln>
          </p:spPr>
        </p:pic>
      </p:grpSp>
      <p:pic>
        <p:nvPicPr>
          <p:cNvPr id="1369" name="Google Shape;1369;p136"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13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Badanie</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Potrzeb</a:t>
            </a:r>
            <a:r>
              <a:rPr lang="en-US" sz="4400" b="1" i="0" u="none" dirty="0">
                <a:solidFill>
                  <a:schemeClr val="dk1"/>
                </a:solidFill>
                <a:latin typeface="Calibri"/>
                <a:ea typeface="Calibri"/>
                <a:cs typeface="Calibri"/>
                <a:sym typeface="Calibri"/>
              </a:rPr>
              <a:t>- RAIN Selling</a:t>
            </a:r>
            <a:endParaRPr dirty="0"/>
          </a:p>
        </p:txBody>
      </p:sp>
      <p:sp>
        <p:nvSpPr>
          <p:cNvPr id="1355" name="Google Shape;1355;p13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lvl="0">
              <a:lnSpc>
                <a:spcPct val="150000"/>
              </a:lnSpc>
            </a:pPr>
            <a:r>
              <a:rPr lang="pl-PL" dirty="0"/>
              <a:t>n</a:t>
            </a:r>
            <a:r>
              <a:rPr lang="pl-PL" dirty="0" smtClean="0"/>
              <a:t>ew </a:t>
            </a:r>
            <a:r>
              <a:rPr lang="pl-PL" dirty="0"/>
              <a:t>r</a:t>
            </a:r>
            <a:r>
              <a:rPr lang="pl-PL" dirty="0" smtClean="0"/>
              <a:t>eality</a:t>
            </a:r>
            <a:r>
              <a:rPr lang="pl-PL" dirty="0"/>
              <a:t>, </a:t>
            </a:r>
            <a:r>
              <a:rPr lang="pl-PL" i="1" dirty="0"/>
              <a:t>nowa rzeczywistość</a:t>
            </a:r>
            <a:r>
              <a:rPr lang="pl-PL" dirty="0"/>
              <a:t> – przedstawienie klientowi konsekwencji wyboru produktu czy usługi np. zmniejszenie kosztów prowadzenia firmy. Chodzi o to, żeby klient zauważył, że jego sytuacja się zmieni dzięki rozwiązaniu, które mu proponujemy.</a:t>
            </a:r>
          </a:p>
        </p:txBody>
      </p:sp>
      <p:grpSp>
        <p:nvGrpSpPr>
          <p:cNvPr id="1356" name="Google Shape;1356;p135"/>
          <p:cNvGrpSpPr/>
          <p:nvPr/>
        </p:nvGrpSpPr>
        <p:grpSpPr>
          <a:xfrm>
            <a:off x="103187" y="5864225"/>
            <a:ext cx="11985625" cy="993775"/>
            <a:chOff x="373980" y="594332"/>
            <a:chExt cx="15168222" cy="1257483"/>
          </a:xfrm>
        </p:grpSpPr>
        <p:pic>
          <p:nvPicPr>
            <p:cNvPr id="1357" name="Google Shape;1357;p135"/>
            <p:cNvPicPr preferRelativeResize="0"/>
            <p:nvPr/>
          </p:nvPicPr>
          <p:blipFill rotWithShape="1">
            <a:blip r:embed="rId3">
              <a:alphaModFix/>
            </a:blip>
            <a:srcRect/>
            <a:stretch/>
          </p:blipFill>
          <p:spPr>
            <a:xfrm>
              <a:off x="12066303" y="826288"/>
              <a:ext cx="3475899" cy="1025527"/>
            </a:xfrm>
            <a:prstGeom prst="rect">
              <a:avLst/>
            </a:prstGeom>
            <a:noFill/>
            <a:ln>
              <a:noFill/>
            </a:ln>
          </p:spPr>
        </p:pic>
        <p:pic>
          <p:nvPicPr>
            <p:cNvPr id="1358" name="Google Shape;1358;p135"/>
            <p:cNvPicPr preferRelativeResize="0"/>
            <p:nvPr/>
          </p:nvPicPr>
          <p:blipFill rotWithShape="1">
            <a:blip r:embed="rId4">
              <a:alphaModFix/>
            </a:blip>
            <a:srcRect/>
            <a:stretch/>
          </p:blipFill>
          <p:spPr>
            <a:xfrm>
              <a:off x="373980" y="594332"/>
              <a:ext cx="2662915" cy="1257482"/>
            </a:xfrm>
            <a:prstGeom prst="rect">
              <a:avLst/>
            </a:prstGeom>
            <a:noFill/>
            <a:ln>
              <a:noFill/>
            </a:ln>
          </p:spPr>
        </p:pic>
      </p:grpSp>
      <p:pic>
        <p:nvPicPr>
          <p:cNvPr id="1359" name="Google Shape;1359;p135"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pic>
        <p:nvPicPr>
          <p:cNvPr id="1374" name="Google Shape;1374;p137"/>
          <p:cNvPicPr preferRelativeResize="0">
            <a:picLocks noGrp="1"/>
          </p:cNvPicPr>
          <p:nvPr>
            <p:ph type="body" idx="1"/>
          </p:nvPr>
        </p:nvPicPr>
        <p:blipFill rotWithShape="1">
          <a:blip r:embed="rId3">
            <a:alphaModFix/>
          </a:blip>
          <a:srcRect/>
          <a:stretch/>
        </p:blipFill>
        <p:spPr>
          <a:xfrm>
            <a:off x="642937" y="935037"/>
            <a:ext cx="10906125" cy="4987925"/>
          </a:xfrm>
          <a:prstGeom prst="rect">
            <a:avLst/>
          </a:prstGeom>
          <a:noFill/>
          <a:ln>
            <a:noFill/>
          </a:ln>
        </p:spPr>
      </p:pic>
      <p:grpSp>
        <p:nvGrpSpPr>
          <p:cNvPr id="1375" name="Google Shape;1375;p137"/>
          <p:cNvGrpSpPr/>
          <p:nvPr/>
        </p:nvGrpSpPr>
        <p:grpSpPr>
          <a:xfrm>
            <a:off x="103187" y="5864225"/>
            <a:ext cx="11985625" cy="993775"/>
            <a:chOff x="373980" y="594332"/>
            <a:chExt cx="15168222" cy="1257483"/>
          </a:xfrm>
        </p:grpSpPr>
        <p:pic>
          <p:nvPicPr>
            <p:cNvPr id="1376" name="Google Shape;1376;p137"/>
            <p:cNvPicPr preferRelativeResize="0"/>
            <p:nvPr/>
          </p:nvPicPr>
          <p:blipFill rotWithShape="1">
            <a:blip r:embed="rId4">
              <a:alphaModFix/>
            </a:blip>
            <a:srcRect/>
            <a:stretch/>
          </p:blipFill>
          <p:spPr>
            <a:xfrm>
              <a:off x="12066303" y="826288"/>
              <a:ext cx="3475899" cy="1025527"/>
            </a:xfrm>
            <a:prstGeom prst="rect">
              <a:avLst/>
            </a:prstGeom>
            <a:noFill/>
            <a:ln>
              <a:noFill/>
            </a:ln>
          </p:spPr>
        </p:pic>
        <p:pic>
          <p:nvPicPr>
            <p:cNvPr id="1377" name="Google Shape;1377;p137"/>
            <p:cNvPicPr preferRelativeResize="0"/>
            <p:nvPr/>
          </p:nvPicPr>
          <p:blipFill rotWithShape="1">
            <a:blip r:embed="rId5">
              <a:alphaModFix/>
            </a:blip>
            <a:srcRect/>
            <a:stretch/>
          </p:blipFill>
          <p:spPr>
            <a:xfrm>
              <a:off x="373980" y="594332"/>
              <a:ext cx="2662915" cy="1257482"/>
            </a:xfrm>
            <a:prstGeom prst="rect">
              <a:avLst/>
            </a:prstGeom>
            <a:noFill/>
            <a:ln>
              <a:noFill/>
            </a:ln>
          </p:spPr>
        </p:pic>
      </p:grpSp>
      <p:pic>
        <p:nvPicPr>
          <p:cNvPr id="1378" name="Google Shape;1378;p137" descr="Obraz zawierający tekst&#10;&#10;Opis wygenerowany automatycznie"/>
          <p:cNvPicPr preferRelativeResize="0"/>
          <p:nvPr/>
        </p:nvPicPr>
        <p:blipFill rotWithShape="1">
          <a:blip r:embed="rId6">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pic>
        <p:nvPicPr>
          <p:cNvPr id="1383" name="Google Shape;1383;p138" descr="Obraz zawierający stół&#10;&#10;Opis wygenerowany automatycznie"/>
          <p:cNvPicPr preferRelativeResize="0">
            <a:picLocks noGrp="1"/>
          </p:cNvPicPr>
          <p:nvPr>
            <p:ph type="body" idx="1"/>
          </p:nvPr>
        </p:nvPicPr>
        <p:blipFill rotWithShape="1">
          <a:blip r:embed="rId3">
            <a:alphaModFix/>
          </a:blip>
          <a:srcRect/>
          <a:stretch/>
        </p:blipFill>
        <p:spPr>
          <a:xfrm>
            <a:off x="642937" y="962025"/>
            <a:ext cx="10906125" cy="4933950"/>
          </a:xfrm>
          <a:prstGeom prst="rect">
            <a:avLst/>
          </a:prstGeom>
          <a:noFill/>
          <a:ln>
            <a:noFill/>
          </a:ln>
        </p:spPr>
      </p:pic>
      <p:pic>
        <p:nvPicPr>
          <p:cNvPr id="1384" name="Google Shape;1384;p138"/>
          <p:cNvPicPr preferRelativeResize="0"/>
          <p:nvPr/>
        </p:nvPicPr>
        <p:blipFill rotWithShape="1">
          <a:blip r:embed="rId4">
            <a:alphaModFix/>
          </a:blip>
          <a:srcRect/>
          <a:stretch/>
        </p:blipFill>
        <p:spPr>
          <a:xfrm>
            <a:off x="103187" y="5846762"/>
            <a:ext cx="11985625" cy="992187"/>
          </a:xfrm>
          <a:prstGeom prst="rect">
            <a:avLst/>
          </a:prstGeom>
          <a:noFill/>
          <a:ln>
            <a:noFill/>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13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Prezentacja</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oferty</a:t>
            </a:r>
            <a:endParaRPr dirty="0"/>
          </a:p>
        </p:txBody>
      </p:sp>
      <p:sp>
        <p:nvSpPr>
          <p:cNvPr id="1390" name="Google Shape;1390;p139"/>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chemeClr val="dk1"/>
              </a:buClr>
              <a:buSzPts val="2400"/>
              <a:buFont typeface="Arial"/>
              <a:buNone/>
            </a:pPr>
            <a:r>
              <a:rPr lang="en-US" sz="2400" b="0" i="0" u="none" dirty="0" err="1">
                <a:solidFill>
                  <a:schemeClr val="dk1"/>
                </a:solidFill>
                <a:latin typeface="Calibri"/>
                <a:ea typeface="Calibri"/>
                <a:cs typeface="Calibri"/>
                <a:sym typeface="Calibri"/>
              </a:rPr>
              <a:t>Podczas</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prezentacji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warto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aktywnie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demonstrować</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parametry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produktu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które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są</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dla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klienta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ważne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Wiemy</a:t>
            </a:r>
            <a:r>
              <a:rPr lang="en-US" sz="2400" b="0" i="0" u="none" dirty="0">
                <a:solidFill>
                  <a:schemeClr val="dk1"/>
                </a:solidFill>
                <a:latin typeface="Calibri"/>
                <a:ea typeface="Calibri"/>
                <a:cs typeface="Calibri"/>
                <a:sym typeface="Calibri"/>
              </a:rPr>
              <a:t>, to </a:t>
            </a:r>
            <a:r>
              <a:rPr lang="en-US" sz="2400" b="0" i="0" u="none" dirty="0" err="1">
                <a:solidFill>
                  <a:schemeClr val="dk1"/>
                </a:solidFill>
                <a:latin typeface="Calibri"/>
                <a:ea typeface="Calibri"/>
                <a:cs typeface="Calibri"/>
                <a:sym typeface="Calibri"/>
              </a:rPr>
              <a:t>jeśli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zbadaliśmy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wcześniej</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jego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oczekiwania</a:t>
            </a:r>
            <a:r>
              <a:rPr lang="en-US" sz="2400" b="0" i="0" u="none" dirty="0">
                <a:solidFill>
                  <a:schemeClr val="dk1"/>
                </a:solidFill>
                <a:latin typeface="Calibri"/>
                <a:ea typeface="Calibri"/>
                <a:cs typeface="Calibri"/>
                <a:sym typeface="Calibri"/>
              </a:rPr>
              <a:t>.</a:t>
            </a:r>
            <a:endParaRPr dirty="0"/>
          </a:p>
          <a:p>
            <a:pPr marL="0" marR="0" lvl="0" indent="0" algn="just" rtl="0">
              <a:lnSpc>
                <a:spcPct val="150000"/>
              </a:lnSpc>
              <a:spcBef>
                <a:spcPts val="1800"/>
              </a:spcBef>
              <a:spcAft>
                <a:spcPts val="0"/>
              </a:spcAft>
              <a:buClr>
                <a:schemeClr val="dk1"/>
              </a:buClr>
              <a:buSzPts val="2400"/>
              <a:buFont typeface="Arial"/>
              <a:buNone/>
            </a:pPr>
            <a:r>
              <a:rPr lang="en-US" sz="2400" b="0" i="0" u="none" dirty="0" err="1">
                <a:solidFill>
                  <a:schemeClr val="dk1"/>
                </a:solidFill>
                <a:latin typeface="Calibri"/>
                <a:ea typeface="Calibri"/>
                <a:cs typeface="Calibri"/>
                <a:sym typeface="Calibri"/>
              </a:rPr>
              <a:t>Angażuj</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potencjalnego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klienta</a:t>
            </a:r>
            <a:r>
              <a:rPr lang="en-US" sz="2400" b="0" i="0" u="none" dirty="0">
                <a:solidFill>
                  <a:schemeClr val="dk1"/>
                </a:solidFill>
                <a:latin typeface="Calibri"/>
                <a:ea typeface="Calibri"/>
                <a:cs typeface="Calibri"/>
                <a:sym typeface="Calibri"/>
              </a:rPr>
              <a:t> w </a:t>
            </a:r>
            <a:r>
              <a:rPr lang="en-US" sz="2400" b="0" i="0" u="none" dirty="0" err="1">
                <a:solidFill>
                  <a:schemeClr val="dk1"/>
                </a:solidFill>
                <a:latin typeface="Calibri"/>
                <a:ea typeface="Calibri"/>
                <a:cs typeface="Calibri"/>
                <a:sym typeface="Calibri"/>
              </a:rPr>
              <a:t>prezentację</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Poproś</a:t>
            </a:r>
            <a:r>
              <a:rPr lang="en-US" sz="2400" b="0" i="0" u="none" dirty="0">
                <a:solidFill>
                  <a:schemeClr val="dk1"/>
                </a:solidFill>
                <a:latin typeface="Calibri"/>
                <a:ea typeface="Calibri"/>
                <a:cs typeface="Calibri"/>
                <a:sym typeface="Calibri"/>
              </a:rPr>
              <a:t> o </a:t>
            </a:r>
            <a:r>
              <a:rPr lang="en-US" sz="2400" b="0" i="0" u="none" dirty="0" err="1">
                <a:solidFill>
                  <a:schemeClr val="dk1"/>
                </a:solidFill>
                <a:latin typeface="Calibri"/>
                <a:ea typeface="Calibri"/>
                <a:cs typeface="Calibri"/>
                <a:sym typeface="Calibri"/>
              </a:rPr>
              <a:t>przetestowanie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funkcji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sprzętu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sprawdzenia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jego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parametrów</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lub</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przekazania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darmowej</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próbki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broszury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czy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ulotki</a:t>
            </a:r>
            <a:endParaRPr dirty="0"/>
          </a:p>
        </p:txBody>
      </p:sp>
      <p:pic>
        <p:nvPicPr>
          <p:cNvPr id="1391" name="Google Shape;1391;p13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392" name="Google Shape;1392;p139"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14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Prezentacja</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oferty</a:t>
            </a:r>
            <a:endParaRPr dirty="0"/>
          </a:p>
        </p:txBody>
      </p:sp>
      <p:sp>
        <p:nvSpPr>
          <p:cNvPr id="1398" name="Google Shape;1398;p14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l" rtl="0">
              <a:lnSpc>
                <a:spcPct val="130000"/>
              </a:lnSpc>
              <a:spcBef>
                <a:spcPts val="0"/>
              </a:spcBef>
              <a:spcAft>
                <a:spcPts val="0"/>
              </a:spcAft>
              <a:buClr>
                <a:schemeClr val="dk1"/>
              </a:buClr>
              <a:buSzPts val="2200"/>
              <a:buFont typeface="Arial"/>
              <a:buNone/>
            </a:pPr>
            <a:r>
              <a:rPr lang="en-US" sz="2200" b="0" i="0" u="sng" dirty="0" err="1">
                <a:solidFill>
                  <a:schemeClr val="dk1"/>
                </a:solidFill>
                <a:sym typeface="Calibri"/>
              </a:rPr>
              <a:t>Czasowniki</a:t>
            </a:r>
            <a:r>
              <a:rPr lang="en-US" sz="2200" b="0" i="0" u="sng" dirty="0">
                <a:solidFill>
                  <a:schemeClr val="dk1"/>
                </a:solidFill>
                <a:sym typeface="Calibri"/>
              </a:rPr>
              <a:t> </a:t>
            </a:r>
            <a:r>
              <a:rPr lang="en-US" sz="2200" b="0" i="0" u="sng" dirty="0" err="1">
                <a:solidFill>
                  <a:schemeClr val="dk1"/>
                </a:solidFill>
                <a:sym typeface="Calibri"/>
              </a:rPr>
              <a:t>korzyści</a:t>
            </a:r>
            <a:r>
              <a:rPr lang="en-US" sz="2200" b="0" i="0" u="sng" dirty="0">
                <a:solidFill>
                  <a:schemeClr val="dk1"/>
                </a:solidFill>
                <a:sym typeface="Calibri"/>
              </a:rPr>
              <a:t>:</a:t>
            </a:r>
            <a:endParaRPr u="sng" dirty="0"/>
          </a:p>
          <a:p>
            <a:pPr marL="0" marR="0" lvl="0" indent="0" algn="just" rtl="0">
              <a:lnSpc>
                <a:spcPct val="130000"/>
              </a:lnSpc>
              <a:spcBef>
                <a:spcPts val="1800"/>
              </a:spcBef>
              <a:spcAft>
                <a:spcPts val="0"/>
              </a:spcAft>
              <a:buClr>
                <a:schemeClr val="dk1"/>
              </a:buClr>
              <a:buSzPts val="2200"/>
              <a:buNone/>
            </a:pPr>
            <a:r>
              <a:rPr lang="en-US" sz="2200" b="0" i="0" u="none" dirty="0" err="1">
                <a:solidFill>
                  <a:schemeClr val="dk1"/>
                </a:solidFill>
                <a:latin typeface="Calibri"/>
                <a:ea typeface="Calibri"/>
                <a:cs typeface="Calibri"/>
                <a:sym typeface="Calibri"/>
              </a:rPr>
              <a:t>Zredukować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obniżać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przynieść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zabezpieczyć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osiągać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skorzystać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umożliwić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maksymalizować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oszczędzić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zwiększyć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podnieść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wynikać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zadbać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gwarantować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zapewniać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rozwinąć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zarobić</a:t>
            </a:r>
            <a:r>
              <a:rPr lang="en-US" sz="2200" b="0" i="0" u="none" dirty="0">
                <a:solidFill>
                  <a:schemeClr val="dk1"/>
                </a:solidFill>
                <a:latin typeface="Calibri"/>
                <a:ea typeface="Calibri"/>
                <a:cs typeface="Calibri"/>
                <a:sym typeface="Calibri"/>
              </a:rPr>
              <a:t>, </a:t>
            </a:r>
            <a:r>
              <a:rPr lang="en-US" sz="2200" b="0" i="0" u="none" dirty="0" err="1" smtClean="0">
                <a:solidFill>
                  <a:schemeClr val="dk1"/>
                </a:solidFill>
                <a:latin typeface="Calibri"/>
                <a:ea typeface="Calibri"/>
                <a:cs typeface="Calibri"/>
                <a:sym typeface="Calibri"/>
              </a:rPr>
              <a:t>zyskać</a:t>
            </a:r>
            <a:r>
              <a:rPr lang="pl-PL" sz="2200" b="0" i="0" u="none" dirty="0" smtClean="0">
                <a:solidFill>
                  <a:schemeClr val="dk1"/>
                </a:solidFill>
                <a:latin typeface="Calibri"/>
                <a:ea typeface="Calibri"/>
                <a:cs typeface="Calibri"/>
                <a:sym typeface="Calibri"/>
              </a:rPr>
              <a:t>.</a:t>
            </a:r>
            <a:endParaRPr dirty="0"/>
          </a:p>
          <a:p>
            <a:pPr marL="0" marR="0" lvl="0" indent="-139700" algn="l" rtl="0">
              <a:lnSpc>
                <a:spcPct val="130000"/>
              </a:lnSpc>
              <a:spcBef>
                <a:spcPts val="1800"/>
              </a:spcBef>
              <a:spcAft>
                <a:spcPts val="0"/>
              </a:spcAft>
              <a:buClr>
                <a:schemeClr val="dk1"/>
              </a:buClr>
              <a:buSzPts val="2200"/>
              <a:buFont typeface="Arial"/>
              <a:buChar char="•"/>
            </a:pPr>
            <a:r>
              <a:rPr lang="en-US" sz="2200" b="0" i="1" u="none" dirty="0">
                <a:solidFill>
                  <a:schemeClr val="dk1"/>
                </a:solidFill>
                <a:sym typeface="Calibri"/>
              </a:rPr>
              <a:t>„</a:t>
            </a:r>
            <a:r>
              <a:rPr lang="en-US" sz="2200" b="0" i="1" u="none" dirty="0" err="1">
                <a:solidFill>
                  <a:schemeClr val="dk1"/>
                </a:solidFill>
                <a:sym typeface="Calibri"/>
              </a:rPr>
              <a:t>Tym</a:t>
            </a:r>
            <a:r>
              <a:rPr lang="en-US" sz="2200" b="0" i="1" u="none" dirty="0">
                <a:solidFill>
                  <a:schemeClr val="dk1"/>
                </a:solidFill>
                <a:sym typeface="Calibri"/>
              </a:rPr>
              <a:t> </a:t>
            </a:r>
            <a:r>
              <a:rPr lang="en-US" sz="2200" b="0" i="1" u="none" dirty="0" err="1">
                <a:solidFill>
                  <a:schemeClr val="dk1"/>
                </a:solidFill>
                <a:sym typeface="Calibri"/>
              </a:rPr>
              <a:t>zyska</a:t>
            </a:r>
            <a:r>
              <a:rPr lang="en-US" sz="2200" b="0" i="1" u="none" dirty="0">
                <a:solidFill>
                  <a:schemeClr val="dk1"/>
                </a:solidFill>
                <a:sym typeface="Calibri"/>
              </a:rPr>
              <a:t> Pan…”</a:t>
            </a:r>
            <a:endParaRPr i="1" dirty="0"/>
          </a:p>
          <a:p>
            <a:pPr marL="0" marR="0" lvl="0" indent="-139700" algn="l" rtl="0">
              <a:lnSpc>
                <a:spcPct val="130000"/>
              </a:lnSpc>
              <a:spcBef>
                <a:spcPts val="1800"/>
              </a:spcBef>
              <a:spcAft>
                <a:spcPts val="0"/>
              </a:spcAft>
              <a:buClr>
                <a:schemeClr val="dk1"/>
              </a:buClr>
              <a:buSzPts val="2200"/>
              <a:buFont typeface="Arial"/>
              <a:buChar char="•"/>
            </a:pPr>
            <a:r>
              <a:rPr lang="en-US" sz="2200" b="0" i="1" u="none" dirty="0">
                <a:solidFill>
                  <a:schemeClr val="dk1"/>
                </a:solidFill>
                <a:sym typeface="Calibri"/>
              </a:rPr>
              <a:t>„To </a:t>
            </a:r>
            <a:r>
              <a:rPr lang="en-US" sz="2200" b="0" i="1" u="none" dirty="0" err="1">
                <a:solidFill>
                  <a:schemeClr val="dk1"/>
                </a:solidFill>
                <a:sym typeface="Calibri"/>
              </a:rPr>
              <a:t>przyniesie</a:t>
            </a:r>
            <a:r>
              <a:rPr lang="en-US" sz="2200" b="0" i="1" u="none" dirty="0">
                <a:solidFill>
                  <a:schemeClr val="dk1"/>
                </a:solidFill>
                <a:sym typeface="Calibri"/>
              </a:rPr>
              <a:t> </a:t>
            </a:r>
            <a:r>
              <a:rPr lang="en-US" sz="2200" b="0" i="1" u="none" dirty="0" err="1">
                <a:solidFill>
                  <a:schemeClr val="dk1"/>
                </a:solidFill>
                <a:sym typeface="Calibri"/>
              </a:rPr>
              <a:t>Pani</a:t>
            </a:r>
            <a:r>
              <a:rPr lang="en-US" sz="2200" b="0" i="1" u="none" dirty="0">
                <a:solidFill>
                  <a:schemeClr val="dk1"/>
                </a:solidFill>
                <a:sym typeface="Calibri"/>
              </a:rPr>
              <a:t>…”</a:t>
            </a:r>
            <a:endParaRPr i="1" dirty="0"/>
          </a:p>
          <a:p>
            <a:pPr marL="0" marR="0" lvl="0" indent="-139700" algn="l" rtl="0">
              <a:lnSpc>
                <a:spcPct val="130000"/>
              </a:lnSpc>
              <a:spcBef>
                <a:spcPts val="1800"/>
              </a:spcBef>
              <a:spcAft>
                <a:spcPts val="0"/>
              </a:spcAft>
              <a:buClr>
                <a:schemeClr val="dk1"/>
              </a:buClr>
              <a:buSzPts val="2200"/>
              <a:buFont typeface="Arial"/>
              <a:buChar char="•"/>
            </a:pPr>
            <a:r>
              <a:rPr lang="en-US" sz="2200" b="0" i="1" u="none" dirty="0">
                <a:solidFill>
                  <a:schemeClr val="dk1"/>
                </a:solidFill>
                <a:sym typeface="Calibri"/>
              </a:rPr>
              <a:t>„</a:t>
            </a:r>
            <a:r>
              <a:rPr lang="en-US" sz="2200" b="0" i="1" u="none" dirty="0" err="1">
                <a:solidFill>
                  <a:schemeClr val="dk1"/>
                </a:solidFill>
                <a:sym typeface="Calibri"/>
              </a:rPr>
              <a:t>Dzięki</a:t>
            </a:r>
            <a:r>
              <a:rPr lang="en-US" sz="2200" b="0" i="1" u="none" dirty="0">
                <a:solidFill>
                  <a:schemeClr val="dk1"/>
                </a:solidFill>
                <a:sym typeface="Calibri"/>
              </a:rPr>
              <a:t> </a:t>
            </a:r>
            <a:r>
              <a:rPr lang="en-US" sz="2200" b="0" i="1" u="none" dirty="0" err="1">
                <a:solidFill>
                  <a:schemeClr val="dk1"/>
                </a:solidFill>
                <a:sym typeface="Calibri"/>
              </a:rPr>
              <a:t>temu</a:t>
            </a:r>
            <a:r>
              <a:rPr lang="en-US" sz="2200" b="0" i="1" u="none" dirty="0">
                <a:solidFill>
                  <a:schemeClr val="dk1"/>
                </a:solidFill>
                <a:sym typeface="Calibri"/>
              </a:rPr>
              <a:t>, to </a:t>
            </a:r>
            <a:r>
              <a:rPr lang="en-US" sz="2200" b="0" i="1" u="none" dirty="0" err="1">
                <a:solidFill>
                  <a:schemeClr val="dk1"/>
                </a:solidFill>
                <a:sym typeface="Calibri"/>
              </a:rPr>
              <a:t>pozwoli</a:t>
            </a:r>
            <a:r>
              <a:rPr lang="en-US" sz="2200" b="0" i="1" u="none" dirty="0">
                <a:solidFill>
                  <a:schemeClr val="dk1"/>
                </a:solidFill>
                <a:sym typeface="Calibri"/>
              </a:rPr>
              <a:t>, </a:t>
            </a:r>
            <a:r>
              <a:rPr lang="en-US" sz="2200" b="0" i="1" u="none" dirty="0" err="1">
                <a:solidFill>
                  <a:schemeClr val="dk1"/>
                </a:solidFill>
                <a:sym typeface="Calibri"/>
              </a:rPr>
              <a:t>umożliwi</a:t>
            </a:r>
            <a:r>
              <a:rPr lang="en-US" sz="2200" b="0" i="1" u="none" dirty="0">
                <a:solidFill>
                  <a:schemeClr val="dk1"/>
                </a:solidFill>
                <a:sym typeface="Calibri"/>
              </a:rPr>
              <a:t>, </a:t>
            </a:r>
            <a:r>
              <a:rPr lang="en-US" sz="2200" b="0" i="1" u="none" dirty="0" err="1">
                <a:solidFill>
                  <a:schemeClr val="dk1"/>
                </a:solidFill>
                <a:sym typeface="Calibri"/>
              </a:rPr>
              <a:t>przyspieszy</a:t>
            </a:r>
            <a:r>
              <a:rPr lang="en-US" sz="2200" b="0" i="1" u="none" dirty="0">
                <a:solidFill>
                  <a:schemeClr val="dk1"/>
                </a:solidFill>
                <a:sym typeface="Calibri"/>
              </a:rPr>
              <a:t>...”</a:t>
            </a:r>
            <a:endParaRPr i="1" dirty="0"/>
          </a:p>
          <a:p>
            <a:pPr marL="228600" marR="0" lvl="0" indent="-88900" algn="l" rtl="0">
              <a:lnSpc>
                <a:spcPct val="90000"/>
              </a:lnSpc>
              <a:spcBef>
                <a:spcPts val="1800"/>
              </a:spcBef>
              <a:spcAft>
                <a:spcPts val="0"/>
              </a:spcAft>
              <a:buClr>
                <a:schemeClr val="dk1"/>
              </a:buClr>
              <a:buSzPts val="2200"/>
              <a:buFont typeface="Arial"/>
              <a:buNone/>
            </a:pPr>
            <a:endParaRPr sz="2200" b="0" i="0" u="none" dirty="0">
              <a:solidFill>
                <a:schemeClr val="dk1"/>
              </a:solidFill>
              <a:latin typeface="Calibri"/>
              <a:ea typeface="Calibri"/>
              <a:cs typeface="Calibri"/>
              <a:sym typeface="Calibri"/>
            </a:endParaRPr>
          </a:p>
        </p:txBody>
      </p:sp>
      <p:pic>
        <p:nvPicPr>
          <p:cNvPr id="1399" name="Google Shape;1399;p14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400" name="Google Shape;1400;p14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14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Prezentacja</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oferty</a:t>
            </a:r>
            <a:endParaRPr dirty="0"/>
          </a:p>
        </p:txBody>
      </p:sp>
      <p:sp>
        <p:nvSpPr>
          <p:cNvPr id="1406" name="Google Shape;1406;p14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2600"/>
              <a:buFont typeface="Arial"/>
              <a:buNone/>
            </a:pPr>
            <a:r>
              <a:rPr lang="en-US" sz="2600" b="0" i="0" u="none" dirty="0" err="1">
                <a:solidFill>
                  <a:schemeClr val="dk1"/>
                </a:solidFill>
                <a:latin typeface="Calibri"/>
                <a:ea typeface="Calibri"/>
                <a:cs typeface="Calibri"/>
                <a:sym typeface="Calibri"/>
              </a:rPr>
              <a:t>Mówiąc</a:t>
            </a:r>
            <a:r>
              <a:rPr lang="en-US" sz="2600" b="0" i="0" u="none" dirty="0">
                <a:solidFill>
                  <a:schemeClr val="dk1"/>
                </a:solidFill>
                <a:latin typeface="Calibri"/>
                <a:ea typeface="Calibri"/>
                <a:cs typeface="Calibri"/>
                <a:sym typeface="Calibri"/>
              </a:rPr>
              <a:t> o </a:t>
            </a:r>
            <a:r>
              <a:rPr lang="en-US" sz="2600" b="0" i="0" u="none" dirty="0" err="1">
                <a:solidFill>
                  <a:schemeClr val="dk1"/>
                </a:solidFill>
                <a:latin typeface="Calibri"/>
                <a:ea typeface="Calibri"/>
                <a:cs typeface="Calibri"/>
                <a:sym typeface="Calibri"/>
              </a:rPr>
              <a:t>korzyściach</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można</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odwoływać</a:t>
            </a:r>
            <a:r>
              <a:rPr lang="en-US" sz="2600" b="0" i="0" u="none" dirty="0">
                <a:solidFill>
                  <a:schemeClr val="dk1"/>
                </a:solidFill>
                <a:latin typeface="Calibri"/>
                <a:ea typeface="Calibri"/>
                <a:cs typeface="Calibri"/>
                <a:sym typeface="Calibri"/>
              </a:rPr>
              <a:t> się do </a:t>
            </a:r>
            <a:r>
              <a:rPr lang="en-US" sz="2600" b="1" i="0" u="none" dirty="0" err="1">
                <a:solidFill>
                  <a:schemeClr val="dk1"/>
                </a:solidFill>
                <a:latin typeface="Calibri"/>
                <a:ea typeface="Calibri"/>
                <a:cs typeface="Calibri"/>
                <a:sym typeface="Calibri"/>
              </a:rPr>
              <a:t>motywacji</a:t>
            </a:r>
            <a:r>
              <a:rPr lang="en-US" sz="2600" b="1" i="0" u="none" dirty="0">
                <a:solidFill>
                  <a:schemeClr val="dk1"/>
                </a:solidFill>
                <a:latin typeface="Calibri"/>
                <a:ea typeface="Calibri"/>
                <a:cs typeface="Calibri"/>
                <a:sym typeface="Calibri"/>
              </a:rPr>
              <a:t> "od"</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Używamy</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argumentów</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które</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mają</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pozwolą</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klientowi</a:t>
            </a:r>
            <a:r>
              <a:rPr lang="en-US" sz="2600" b="0" i="0" u="none" dirty="0">
                <a:solidFill>
                  <a:schemeClr val="dk1"/>
                </a:solidFill>
                <a:latin typeface="Calibri"/>
                <a:ea typeface="Calibri"/>
                <a:cs typeface="Calibri"/>
                <a:sym typeface="Calibri"/>
              </a:rPr>
              <a:t> </a:t>
            </a:r>
            <a:r>
              <a:rPr lang="en-US" sz="2600" b="0" i="1" u="none" dirty="0">
                <a:solidFill>
                  <a:schemeClr val="dk1"/>
                </a:solidFill>
                <a:sym typeface="Calibri"/>
              </a:rPr>
              <a:t>„</a:t>
            </a:r>
            <a:r>
              <a:rPr lang="en-US" sz="2600" b="0" i="1" u="none" dirty="0" err="1">
                <a:solidFill>
                  <a:schemeClr val="dk1"/>
                </a:solidFill>
                <a:sym typeface="Calibri"/>
              </a:rPr>
              <a:t>uniknąć</a:t>
            </a:r>
            <a:r>
              <a:rPr lang="en-US" sz="2600" b="0" i="1" u="none" dirty="0">
                <a:solidFill>
                  <a:schemeClr val="dk1"/>
                </a:solidFill>
                <a:sym typeface="Calibri"/>
              </a:rPr>
              <a:t> </a:t>
            </a:r>
            <a:r>
              <a:rPr lang="en-US" sz="2600" b="0" i="1" u="none" dirty="0" err="1">
                <a:solidFill>
                  <a:schemeClr val="dk1"/>
                </a:solidFill>
                <a:sym typeface="Calibri"/>
              </a:rPr>
              <a:t>dalszych</a:t>
            </a:r>
            <a:r>
              <a:rPr lang="en-US" sz="2600" b="0" i="1" u="none" dirty="0">
                <a:solidFill>
                  <a:schemeClr val="dk1"/>
                </a:solidFill>
                <a:sym typeface="Calibri"/>
              </a:rPr>
              <a:t> </a:t>
            </a:r>
            <a:r>
              <a:rPr lang="en-US" sz="2600" b="0" i="1" u="none" dirty="0" err="1">
                <a:solidFill>
                  <a:schemeClr val="dk1"/>
                </a:solidFill>
                <a:sym typeface="Calibri"/>
              </a:rPr>
              <a:t>kłopotów</a:t>
            </a:r>
            <a:r>
              <a:rPr lang="en-US" sz="2600" b="0" i="1" u="none" dirty="0">
                <a:solidFill>
                  <a:schemeClr val="dk1"/>
                </a:solidFill>
                <a:sym typeface="Calibri"/>
              </a:rPr>
              <a:t>”, „</a:t>
            </a:r>
            <a:r>
              <a:rPr lang="en-US" sz="2600" b="0" i="1" u="none" dirty="0" err="1">
                <a:solidFill>
                  <a:schemeClr val="dk1"/>
                </a:solidFill>
                <a:sym typeface="Calibri"/>
              </a:rPr>
              <a:t>wyeliminować</a:t>
            </a:r>
            <a:r>
              <a:rPr lang="en-US" sz="2600" b="0" i="1" u="none" dirty="0">
                <a:solidFill>
                  <a:schemeClr val="dk1"/>
                </a:solidFill>
                <a:sym typeface="Calibri"/>
              </a:rPr>
              <a:t> </a:t>
            </a:r>
            <a:r>
              <a:rPr lang="en-US" sz="2600" b="0" i="1" u="none" dirty="0" err="1">
                <a:solidFill>
                  <a:schemeClr val="dk1"/>
                </a:solidFill>
                <a:sym typeface="Calibri"/>
              </a:rPr>
              <a:t>ryzyko</a:t>
            </a:r>
            <a:r>
              <a:rPr lang="en-US" sz="2600" b="0" i="1" u="none" dirty="0">
                <a:solidFill>
                  <a:schemeClr val="dk1"/>
                </a:solidFill>
                <a:sym typeface="Calibri"/>
              </a:rPr>
              <a:t> </a:t>
            </a:r>
            <a:r>
              <a:rPr lang="en-US" sz="2600" b="0" i="1" u="none" dirty="0" err="1">
                <a:solidFill>
                  <a:schemeClr val="dk1"/>
                </a:solidFill>
                <a:sym typeface="Calibri"/>
              </a:rPr>
              <a:t>utraty</a:t>
            </a:r>
            <a:r>
              <a:rPr lang="en-US" sz="2600" b="0" i="1" u="none" dirty="0">
                <a:solidFill>
                  <a:schemeClr val="dk1"/>
                </a:solidFill>
                <a:sym typeface="Calibri"/>
              </a:rPr>
              <a:t>...”, „</a:t>
            </a:r>
            <a:r>
              <a:rPr lang="en-US" sz="2600" b="0" i="1" u="none" dirty="0" err="1">
                <a:solidFill>
                  <a:schemeClr val="dk1"/>
                </a:solidFill>
                <a:sym typeface="Calibri"/>
              </a:rPr>
              <a:t>uchronić</a:t>
            </a:r>
            <a:r>
              <a:rPr lang="en-US" sz="2600" b="0" i="1" u="none" dirty="0">
                <a:solidFill>
                  <a:schemeClr val="dk1"/>
                </a:solidFill>
                <a:sym typeface="Calibri"/>
              </a:rPr>
              <a:t> się od </a:t>
            </a:r>
            <a:r>
              <a:rPr lang="en-US" sz="2600" b="0" i="1" u="none" dirty="0" err="1">
                <a:solidFill>
                  <a:schemeClr val="dk1"/>
                </a:solidFill>
                <a:sym typeface="Calibri"/>
              </a:rPr>
              <a:t>wypadków</a:t>
            </a:r>
            <a:r>
              <a:rPr lang="en-US" sz="2600" b="0" i="1" u="none" dirty="0">
                <a:solidFill>
                  <a:schemeClr val="dk1"/>
                </a:solidFill>
                <a:sym typeface="Calibri"/>
              </a:rPr>
              <a:t> </a:t>
            </a:r>
            <a:r>
              <a:rPr lang="en-US" sz="2600" b="0" i="1" u="none" dirty="0" err="1">
                <a:solidFill>
                  <a:schemeClr val="dk1"/>
                </a:solidFill>
                <a:sym typeface="Calibri"/>
              </a:rPr>
              <a:t>losowych</a:t>
            </a:r>
            <a:r>
              <a:rPr lang="en-US" sz="2600" b="0" i="1" u="none" dirty="0">
                <a:solidFill>
                  <a:schemeClr val="dk1"/>
                </a:solidFill>
                <a:sym typeface="Calibri"/>
              </a:rPr>
              <a:t>...”</a:t>
            </a:r>
            <a:endParaRPr i="1" dirty="0"/>
          </a:p>
          <a:p>
            <a:pPr marL="0" marR="0" lvl="0" indent="0" algn="just" rtl="0">
              <a:lnSpc>
                <a:spcPct val="150000"/>
              </a:lnSpc>
              <a:spcBef>
                <a:spcPts val="1800"/>
              </a:spcBef>
              <a:spcAft>
                <a:spcPts val="0"/>
              </a:spcAft>
              <a:buClr>
                <a:schemeClr val="dk1"/>
              </a:buClr>
              <a:buSzPts val="2600"/>
              <a:buFont typeface="Arial"/>
              <a:buNone/>
            </a:pPr>
            <a:r>
              <a:rPr lang="en-US" sz="2600" b="0" i="0" u="none" dirty="0" err="1">
                <a:solidFill>
                  <a:schemeClr val="dk1"/>
                </a:solidFill>
                <a:latin typeface="Calibri"/>
                <a:ea typeface="Calibri"/>
                <a:cs typeface="Calibri"/>
                <a:sym typeface="Calibri"/>
              </a:rPr>
              <a:t>Formułując</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argumenty</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odwołujące</a:t>
            </a:r>
            <a:r>
              <a:rPr lang="en-US" sz="2600" b="0" i="0" u="none" dirty="0">
                <a:solidFill>
                  <a:schemeClr val="dk1"/>
                </a:solidFill>
                <a:latin typeface="Calibri"/>
                <a:ea typeface="Calibri"/>
                <a:cs typeface="Calibri"/>
                <a:sym typeface="Calibri"/>
              </a:rPr>
              <a:t> się do </a:t>
            </a:r>
            <a:r>
              <a:rPr lang="en-US" sz="2600" b="1" i="0" u="none" dirty="0" err="1">
                <a:solidFill>
                  <a:schemeClr val="dk1"/>
                </a:solidFill>
                <a:latin typeface="Calibri"/>
                <a:ea typeface="Calibri"/>
                <a:cs typeface="Calibri"/>
                <a:sym typeface="Calibri"/>
              </a:rPr>
              <a:t>motywacji</a:t>
            </a:r>
            <a:r>
              <a:rPr lang="en-US" sz="2600" b="1" i="0" u="none" dirty="0">
                <a:solidFill>
                  <a:schemeClr val="dk1"/>
                </a:solidFill>
                <a:latin typeface="Calibri"/>
                <a:ea typeface="Calibri"/>
                <a:cs typeface="Calibri"/>
                <a:sym typeface="Calibri"/>
              </a:rPr>
              <a:t> "do"</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używajmy</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zwrotów</a:t>
            </a:r>
            <a:r>
              <a:rPr lang="en-US" sz="2600" b="0" i="0" u="none" dirty="0">
                <a:solidFill>
                  <a:schemeClr val="dk1"/>
                </a:solidFill>
                <a:latin typeface="Calibri"/>
                <a:ea typeface="Calibri"/>
                <a:cs typeface="Calibri"/>
                <a:sym typeface="Calibri"/>
              </a:rPr>
              <a:t>: </a:t>
            </a:r>
            <a:r>
              <a:rPr lang="en-US" sz="2600" b="0" i="1" u="none" dirty="0" smtClean="0">
                <a:solidFill>
                  <a:schemeClr val="dk1"/>
                </a:solidFill>
                <a:sym typeface="Calibri"/>
              </a:rPr>
              <a:t>„to </a:t>
            </a:r>
            <a:r>
              <a:rPr lang="en-US" sz="2600" b="0" i="1" u="none" dirty="0" err="1" smtClean="0">
                <a:solidFill>
                  <a:schemeClr val="dk1"/>
                </a:solidFill>
                <a:sym typeface="Calibri"/>
              </a:rPr>
              <a:t>pozwoli</a:t>
            </a:r>
            <a:r>
              <a:rPr lang="en-US" sz="2600" b="0" i="1" u="none" dirty="0" smtClean="0">
                <a:solidFill>
                  <a:schemeClr val="dk1"/>
                </a:solidFill>
                <a:sym typeface="Calibri"/>
              </a:rPr>
              <a:t> </a:t>
            </a:r>
            <a:r>
              <a:rPr lang="en-US" sz="2600" b="0" i="1" u="none" dirty="0" err="1" smtClean="0">
                <a:solidFill>
                  <a:schemeClr val="dk1"/>
                </a:solidFill>
                <a:sym typeface="Calibri"/>
              </a:rPr>
              <a:t>zyskać</a:t>
            </a:r>
            <a:r>
              <a:rPr lang="en-US" sz="2600" b="0" i="1" u="none" dirty="0" smtClean="0">
                <a:solidFill>
                  <a:schemeClr val="dk1"/>
                </a:solidFill>
                <a:sym typeface="Calibri"/>
              </a:rPr>
              <a:t> </a:t>
            </a:r>
            <a:r>
              <a:rPr lang="en-US" sz="2600" b="0" i="1" u="none" dirty="0" err="1" smtClean="0">
                <a:solidFill>
                  <a:schemeClr val="dk1"/>
                </a:solidFill>
                <a:sym typeface="Calibri"/>
              </a:rPr>
              <a:t>więcej</a:t>
            </a:r>
            <a:r>
              <a:rPr lang="en-US" sz="2600" b="0" i="1" u="none" dirty="0" smtClean="0">
                <a:solidFill>
                  <a:schemeClr val="dk1"/>
                </a:solidFill>
                <a:sym typeface="Calibri"/>
              </a:rPr>
              <a:t> </a:t>
            </a:r>
            <a:r>
              <a:rPr lang="en-US" sz="2600" b="0" i="1" u="none" dirty="0" err="1" smtClean="0">
                <a:solidFill>
                  <a:schemeClr val="dk1"/>
                </a:solidFill>
                <a:sym typeface="Calibri"/>
              </a:rPr>
              <a:t>czasu</a:t>
            </a:r>
            <a:r>
              <a:rPr lang="en-US" sz="2600" b="0" i="1" u="none" dirty="0" smtClean="0">
                <a:solidFill>
                  <a:schemeClr val="dk1"/>
                </a:solidFill>
                <a:sym typeface="Calibri"/>
              </a:rPr>
              <a:t>…”, „</a:t>
            </a:r>
            <a:r>
              <a:rPr lang="en-US" sz="2600" b="0" i="1" u="none" dirty="0" err="1" smtClean="0">
                <a:solidFill>
                  <a:schemeClr val="dk1"/>
                </a:solidFill>
                <a:sym typeface="Calibri"/>
              </a:rPr>
              <a:t>usprawnić</a:t>
            </a:r>
            <a:r>
              <a:rPr lang="en-US" sz="2600" b="0" i="1" u="none" dirty="0" smtClean="0">
                <a:solidFill>
                  <a:schemeClr val="dk1"/>
                </a:solidFill>
                <a:sym typeface="Calibri"/>
              </a:rPr>
              <a:t> </a:t>
            </a:r>
            <a:r>
              <a:rPr lang="en-US" sz="2600" b="0" i="1" u="none" dirty="0" err="1" smtClean="0">
                <a:solidFill>
                  <a:schemeClr val="dk1"/>
                </a:solidFill>
                <a:sym typeface="Calibri"/>
              </a:rPr>
              <a:t>działanie</a:t>
            </a:r>
            <a:r>
              <a:rPr lang="en-US" sz="2600" b="0" i="1" u="none" dirty="0" smtClean="0">
                <a:solidFill>
                  <a:schemeClr val="dk1"/>
                </a:solidFill>
                <a:sym typeface="Calibri"/>
              </a:rPr>
              <a:t>”, „</a:t>
            </a:r>
            <a:r>
              <a:rPr lang="en-US" sz="2600" b="0" i="1" u="none" dirty="0" err="1" smtClean="0">
                <a:solidFill>
                  <a:schemeClr val="dk1"/>
                </a:solidFill>
                <a:sym typeface="Calibri"/>
              </a:rPr>
              <a:t>podwoić</a:t>
            </a:r>
            <a:r>
              <a:rPr lang="en-US" sz="2600" b="0" i="1" u="none" dirty="0" smtClean="0">
                <a:solidFill>
                  <a:schemeClr val="dk1"/>
                </a:solidFill>
                <a:sym typeface="Calibri"/>
              </a:rPr>
              <a:t> </a:t>
            </a:r>
            <a:r>
              <a:rPr lang="en-US" sz="2600" b="0" i="1" u="none" dirty="0" err="1" smtClean="0">
                <a:solidFill>
                  <a:schemeClr val="dk1"/>
                </a:solidFill>
                <a:sym typeface="Calibri"/>
              </a:rPr>
              <a:t>oszczędności</a:t>
            </a:r>
            <a:r>
              <a:rPr lang="en-US" sz="2600" b="0" i="1" u="none" dirty="0" smtClean="0">
                <a:solidFill>
                  <a:schemeClr val="dk1"/>
                </a:solidFill>
                <a:sym typeface="Calibri"/>
              </a:rPr>
              <a:t>”. </a:t>
            </a:r>
            <a:endParaRPr i="1" dirty="0"/>
          </a:p>
        </p:txBody>
      </p:sp>
      <p:pic>
        <p:nvPicPr>
          <p:cNvPr id="1407" name="Google Shape;1407;p14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408" name="Google Shape;1408;p14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141"/>
          <p:cNvSpPr txBox="1">
            <a:spLocks noGrp="1"/>
          </p:cNvSpPr>
          <p:nvPr>
            <p:ph type="title"/>
          </p:nvPr>
        </p:nvSpPr>
        <p:spPr>
          <a:xfrm>
            <a:off x="592873" y="376276"/>
            <a:ext cx="10515600" cy="1325562"/>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000"/>
              <a:buFont typeface="Calibri"/>
              <a:buNone/>
            </a:pPr>
            <a:r>
              <a:rPr lang="pl-PL" sz="2800" b="1" i="0" u="none" dirty="0" smtClean="0">
                <a:solidFill>
                  <a:schemeClr val="dk1"/>
                </a:solidFill>
                <a:sym typeface="Calibri"/>
              </a:rPr>
              <a:t>Karta pracy dla uczestników 6.1</a:t>
            </a:r>
            <a:br>
              <a:rPr lang="pl-PL" sz="2800" b="1" i="0" u="none" dirty="0" smtClean="0">
                <a:solidFill>
                  <a:schemeClr val="dk1"/>
                </a:solidFill>
                <a:sym typeface="Calibri"/>
              </a:rPr>
            </a:br>
            <a:r>
              <a:rPr lang="en-US" sz="2800" b="1" i="0" u="none" dirty="0" err="1" smtClean="0">
                <a:solidFill>
                  <a:schemeClr val="dk1"/>
                </a:solidFill>
                <a:sym typeface="Calibri"/>
              </a:rPr>
              <a:t>Prezentacja</a:t>
            </a:r>
            <a:r>
              <a:rPr lang="en-US" sz="2800" b="1" i="0" u="none" dirty="0" smtClean="0">
                <a:solidFill>
                  <a:schemeClr val="dk1"/>
                </a:solidFill>
                <a:sym typeface="Calibri"/>
              </a:rPr>
              <a:t> </a:t>
            </a:r>
            <a:r>
              <a:rPr lang="en-US" sz="2800" b="1" i="0" u="none" dirty="0" err="1">
                <a:solidFill>
                  <a:schemeClr val="dk1"/>
                </a:solidFill>
                <a:sym typeface="Calibri"/>
              </a:rPr>
              <a:t>oferty</a:t>
            </a:r>
            <a:endParaRPr sz="2800" dirty="0"/>
          </a:p>
        </p:txBody>
      </p:sp>
      <p:pic>
        <p:nvPicPr>
          <p:cNvPr id="1407" name="Google Shape;1407;p14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408" name="Google Shape;1408;p14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pic>
        <p:nvPicPr>
          <p:cNvPr id="4" name="Obraz 3"/>
          <p:cNvPicPr>
            <a:picLocks noChangeAspect="1"/>
          </p:cNvPicPr>
          <p:nvPr/>
        </p:nvPicPr>
        <p:blipFill>
          <a:blip r:embed="rId5"/>
          <a:stretch>
            <a:fillRect/>
          </a:stretch>
        </p:blipFill>
        <p:spPr>
          <a:xfrm>
            <a:off x="4203940" y="1115926"/>
            <a:ext cx="4995816" cy="4895583"/>
          </a:xfrm>
          <a:prstGeom prst="rect">
            <a:avLst/>
          </a:prstGeom>
        </p:spPr>
      </p:pic>
    </p:spTree>
    <p:extLst>
      <p:ext uri="{BB962C8B-B14F-4D97-AF65-F5344CB8AC3E}">
        <p14:creationId xmlns:p14="http://schemas.microsoft.com/office/powerpoint/2010/main" val="3440798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pl-PL" sz="4000" b="0" i="0" u="none" dirty="0" smtClean="0">
                <a:solidFill>
                  <a:schemeClr val="dk1"/>
                </a:solidFill>
                <a:latin typeface="Calibri"/>
                <a:ea typeface="Calibri"/>
                <a:cs typeface="Calibri"/>
                <a:sym typeface="Calibri"/>
              </a:rPr>
              <a:t>Najczęstsze przyczyny niepowodzenia w biznesie</a:t>
            </a:r>
            <a:endParaRPr lang="pl-PL" dirty="0"/>
          </a:p>
        </p:txBody>
      </p:sp>
      <p:sp>
        <p:nvSpPr>
          <p:cNvPr id="335" name="Google Shape;335;p14"/>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36" name="Google Shape;336;p1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337" name="Google Shape;337;p14"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
        <p:nvSpPr>
          <p:cNvPr id="8" name="Symbol zastępczy zawartości 2">
            <a:extLst>
              <a:ext uri="{FF2B5EF4-FFF2-40B4-BE49-F238E27FC236}">
                <a16:creationId xmlns:a16="http://schemas.microsoft.com/office/drawing/2014/main" id="{A6A0D9F0-BDE2-4A62-9CF2-C244C6A330FD}"/>
              </a:ext>
            </a:extLst>
          </p:cNvPr>
          <p:cNvSpPr txBox="1">
            <a:spLocks/>
          </p:cNvSpPr>
          <p:nvPr/>
        </p:nvSpPr>
        <p:spPr>
          <a:xfrm>
            <a:off x="627359" y="1690688"/>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14350" indent="-514350" algn="just">
              <a:lnSpc>
                <a:spcPct val="150000"/>
              </a:lnSpc>
              <a:buFont typeface="+mj-lt"/>
              <a:buAutoNum type="arabicPeriod" startAt="3"/>
              <a:defRPr/>
            </a:pPr>
            <a:r>
              <a:rPr lang="pl-PL" sz="2400" b="1" dirty="0" smtClean="0"/>
              <a:t>Brak umiejętności lub nawyku badania konkurencji </a:t>
            </a:r>
            <a:r>
              <a:rPr lang="pl-PL" sz="2400" dirty="0" smtClean="0"/>
              <a:t>– ważną kwestią jest wiedza na temat oferty firm konkurencyjnych i dostosowywanie własnej oferty w elastyczny sposób.</a:t>
            </a:r>
          </a:p>
          <a:p>
            <a:pPr marL="514350" indent="-514350" algn="just">
              <a:lnSpc>
                <a:spcPct val="150000"/>
              </a:lnSpc>
              <a:buFont typeface="+mj-lt"/>
              <a:buAutoNum type="arabicPeriod" startAt="3"/>
              <a:defRPr/>
            </a:pPr>
            <a:r>
              <a:rPr lang="pl-PL" sz="2400" b="1" dirty="0" smtClean="0"/>
              <a:t>Brak strategii komunikacji </a:t>
            </a:r>
            <a:r>
              <a:rPr lang="pl-PL" sz="2400" dirty="0" smtClean="0"/>
              <a:t>– brak przemyślanej komunikacji, która pozwoli na identyfikację firmy spośród innych o podobnym profilu.</a:t>
            </a:r>
            <a:endParaRPr lang="pl-PL" sz="24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pic>
        <p:nvPicPr>
          <p:cNvPr id="1413" name="Google Shape;1413;p142"/>
          <p:cNvPicPr preferRelativeResize="0">
            <a:picLocks noGrp="1"/>
          </p:cNvPicPr>
          <p:nvPr>
            <p:ph type="body" idx="1"/>
          </p:nvPr>
        </p:nvPicPr>
        <p:blipFill rotWithShape="1">
          <a:blip r:embed="rId3">
            <a:alphaModFix/>
          </a:blip>
          <a:srcRect/>
          <a:stretch/>
        </p:blipFill>
        <p:spPr>
          <a:xfrm>
            <a:off x="642937" y="839787"/>
            <a:ext cx="10906125" cy="5178425"/>
          </a:xfrm>
          <a:prstGeom prst="rect">
            <a:avLst/>
          </a:prstGeom>
          <a:noFill/>
          <a:ln>
            <a:noFill/>
          </a:ln>
        </p:spPr>
      </p:pic>
      <p:sp>
        <p:nvSpPr>
          <p:cNvPr id="1414" name="Google Shape;1414;p142"/>
          <p:cNvSpPr txBox="1"/>
          <p:nvPr/>
        </p:nvSpPr>
        <p:spPr>
          <a:xfrm>
            <a:off x="1139825" y="5216525"/>
            <a:ext cx="5905500" cy="95885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415" name="Google Shape;1415;p142"/>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416" name="Google Shape;1416;p142"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143"/>
          <p:cNvSpPr txBox="1">
            <a:spLocks noGrp="1"/>
          </p:cNvSpPr>
          <p:nvPr>
            <p:ph type="title"/>
          </p:nvPr>
        </p:nvSpPr>
        <p:spPr>
          <a:xfrm>
            <a:off x="838200" y="500062"/>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Obiekcje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klienta</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mogą</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pojawić</a:t>
            </a:r>
            <a:r>
              <a:rPr lang="en-US" sz="4000" b="1" i="0" u="none" dirty="0">
                <a:solidFill>
                  <a:schemeClr val="dk1"/>
                </a:solidFill>
                <a:latin typeface="Calibri"/>
                <a:ea typeface="Calibri"/>
                <a:cs typeface="Calibri"/>
                <a:sym typeface="Calibri"/>
              </a:rPr>
              <a:t> się, </a:t>
            </a:r>
            <a:r>
              <a:rPr lang="en-US" sz="4000" b="1" i="0" u="none" dirty="0" err="1">
                <a:solidFill>
                  <a:schemeClr val="dk1"/>
                </a:solidFill>
                <a:latin typeface="Calibri"/>
                <a:ea typeface="Calibri"/>
                <a:cs typeface="Calibri"/>
                <a:sym typeface="Calibri"/>
              </a:rPr>
              <a:t>gdy</a:t>
            </a:r>
            <a:r>
              <a:rPr lang="en-US" sz="4000" b="1" i="0" u="none" dirty="0">
                <a:solidFill>
                  <a:schemeClr val="dk1"/>
                </a:solidFill>
                <a:latin typeface="Calibri"/>
                <a:ea typeface="Calibri"/>
                <a:cs typeface="Calibri"/>
                <a:sym typeface="Calibri"/>
              </a:rPr>
              <a:t>:</a:t>
            </a:r>
            <a:endParaRPr dirty="0"/>
          </a:p>
        </p:txBody>
      </p:sp>
      <p:sp>
        <p:nvSpPr>
          <p:cNvPr id="1422" name="Google Shape;1422;p14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150000"/>
              </a:lnSpc>
              <a:spcBef>
                <a:spcPts val="0"/>
              </a:spcBef>
              <a:spcAft>
                <a:spcPts val="0"/>
              </a:spcAft>
              <a:buClr>
                <a:schemeClr val="dk1"/>
              </a:buClr>
              <a:buSzPts val="2800"/>
              <a:buFont typeface="Arial"/>
              <a:buChar char="•"/>
            </a:pPr>
            <a:r>
              <a:rPr lang="en-US" sz="2800" b="0" i="0" u="none" dirty="0" err="1">
                <a:solidFill>
                  <a:schemeClr val="dk1"/>
                </a:solidFill>
                <a:latin typeface="Calibri"/>
                <a:ea typeface="Calibri"/>
                <a:cs typeface="Calibri"/>
                <a:sym typeface="Calibri"/>
              </a:rPr>
              <a:t>braku</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zrozumienia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korzyści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wynikających</a:t>
            </a:r>
            <a:r>
              <a:rPr lang="en-US" sz="2800" b="0" i="0" u="none" dirty="0">
                <a:solidFill>
                  <a:schemeClr val="dk1"/>
                </a:solidFill>
                <a:latin typeface="Calibri"/>
                <a:ea typeface="Calibri"/>
                <a:cs typeface="Calibri"/>
                <a:sym typeface="Calibri"/>
              </a:rPr>
              <a:t> z </a:t>
            </a:r>
            <a:r>
              <a:rPr lang="en-US" sz="2800" b="0" i="0" u="none" dirty="0" err="1" smtClean="0">
                <a:solidFill>
                  <a:schemeClr val="dk1"/>
                </a:solidFill>
                <a:latin typeface="Calibri"/>
                <a:ea typeface="Calibri"/>
                <a:cs typeface="Calibri"/>
                <a:sym typeface="Calibri"/>
              </a:rPr>
              <a:t>zakupu</a:t>
            </a:r>
            <a:r>
              <a:rPr lang="pl-PL" sz="2800" b="0" i="0" u="none" dirty="0" smtClean="0">
                <a:solidFill>
                  <a:schemeClr val="dk1"/>
                </a:solidFill>
                <a:latin typeface="Calibri"/>
                <a:ea typeface="Calibri"/>
                <a:cs typeface="Calibri"/>
                <a:sym typeface="Calibri"/>
              </a:rPr>
              <a:t>,</a:t>
            </a:r>
            <a:endParaRPr dirty="0"/>
          </a:p>
          <a:p>
            <a:pPr marL="228600" marR="0" lvl="0" indent="-228600" algn="just" rtl="0">
              <a:lnSpc>
                <a:spcPct val="150000"/>
              </a:lnSpc>
              <a:spcBef>
                <a:spcPts val="1000"/>
              </a:spcBef>
              <a:spcAft>
                <a:spcPts val="0"/>
              </a:spcAft>
              <a:buClr>
                <a:schemeClr val="dk1"/>
              </a:buClr>
              <a:buSzPts val="2800"/>
              <a:buFont typeface="Arial"/>
              <a:buChar char="•"/>
            </a:pPr>
            <a:r>
              <a:rPr lang="en-US" sz="2800" b="0" i="0" u="none" dirty="0" err="1">
                <a:solidFill>
                  <a:schemeClr val="dk1"/>
                </a:solidFill>
                <a:latin typeface="Calibri"/>
                <a:ea typeface="Calibri"/>
                <a:cs typeface="Calibri"/>
                <a:sym typeface="Calibri"/>
              </a:rPr>
              <a:t>wcześniejszych</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doświadczeń</a:t>
            </a:r>
            <a:r>
              <a:rPr lang="en-US" sz="2800" b="0" i="0" u="none" dirty="0">
                <a:solidFill>
                  <a:schemeClr val="dk1"/>
                </a:solidFill>
                <a:latin typeface="Calibri"/>
                <a:ea typeface="Calibri"/>
                <a:cs typeface="Calibri"/>
                <a:sym typeface="Calibri"/>
              </a:rPr>
              <a:t> z </a:t>
            </a:r>
            <a:r>
              <a:rPr lang="en-US" sz="2800" b="0" i="0" u="none" dirty="0" err="1">
                <a:solidFill>
                  <a:schemeClr val="dk1"/>
                </a:solidFill>
                <a:latin typeface="Calibri"/>
                <a:ea typeface="Calibri"/>
                <a:cs typeface="Calibri"/>
                <a:sym typeface="Calibri"/>
              </a:rPr>
              <a:t>użytkowaniem</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sprzętu</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korzystania</a:t>
            </a:r>
            <a:r>
              <a:rPr lang="en-US" sz="2800" b="0" i="0" u="none" dirty="0">
                <a:solidFill>
                  <a:schemeClr val="dk1"/>
                </a:solidFill>
                <a:latin typeface="Calibri"/>
                <a:ea typeface="Calibri"/>
                <a:cs typeface="Calibri"/>
                <a:sym typeface="Calibri"/>
              </a:rPr>
              <a:t> z </a:t>
            </a:r>
            <a:r>
              <a:rPr lang="en-US" sz="2800" b="0" i="0" u="none" dirty="0" err="1">
                <a:solidFill>
                  <a:schemeClr val="dk1"/>
                </a:solidFill>
                <a:latin typeface="Calibri"/>
                <a:ea typeface="Calibri"/>
                <a:cs typeface="Calibri"/>
                <a:sym typeface="Calibri"/>
              </a:rPr>
              <a:t>usługi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próby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podważenia</a:t>
            </a:r>
            <a:r>
              <a:rPr lang="en-US" sz="2800" b="0" i="0" u="none" dirty="0">
                <a:solidFill>
                  <a:schemeClr val="dk1"/>
                </a:solidFill>
                <a:latin typeface="Calibri"/>
                <a:ea typeface="Calibri"/>
                <a:cs typeface="Calibri"/>
                <a:sym typeface="Calibri"/>
              </a:rPr>
              <a:t> w </a:t>
            </a:r>
            <a:r>
              <a:rPr lang="en-US" sz="2800" b="0" i="0" u="none" dirty="0" err="1">
                <a:solidFill>
                  <a:schemeClr val="dk1"/>
                </a:solidFill>
                <a:latin typeface="Calibri"/>
                <a:ea typeface="Calibri"/>
                <a:cs typeface="Calibri"/>
                <a:sym typeface="Calibri"/>
              </a:rPr>
              <a:t>sprzedawcy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przekonania</a:t>
            </a:r>
            <a:r>
              <a:rPr lang="en-US" sz="2800" b="0" i="0" u="none" dirty="0">
                <a:solidFill>
                  <a:schemeClr val="dk1"/>
                </a:solidFill>
                <a:latin typeface="Calibri"/>
                <a:ea typeface="Calibri"/>
                <a:cs typeface="Calibri"/>
                <a:sym typeface="Calibri"/>
              </a:rPr>
              <a:t> o </a:t>
            </a:r>
            <a:r>
              <a:rPr lang="en-US" sz="2800" b="0" i="0" u="none" dirty="0" err="1">
                <a:solidFill>
                  <a:schemeClr val="dk1"/>
                </a:solidFill>
                <a:latin typeface="Calibri"/>
                <a:ea typeface="Calibri"/>
                <a:cs typeface="Calibri"/>
                <a:sym typeface="Calibri"/>
              </a:rPr>
              <a:t>jakości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polecanego</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rozwiązania</a:t>
            </a:r>
            <a:r>
              <a:rPr lang="pl-PL" sz="2800" b="0" i="0" u="none" dirty="0" smtClean="0">
                <a:solidFill>
                  <a:schemeClr val="dk1"/>
                </a:solidFill>
                <a:latin typeface="Calibri"/>
                <a:ea typeface="Calibri"/>
                <a:cs typeface="Calibri"/>
                <a:sym typeface="Calibri"/>
              </a:rPr>
              <a:t>,</a:t>
            </a:r>
            <a:endParaRPr dirty="0"/>
          </a:p>
          <a:p>
            <a:pPr marL="228600" marR="0" lvl="0" indent="-228600" algn="just" rtl="0">
              <a:lnSpc>
                <a:spcPct val="150000"/>
              </a:lnSpc>
              <a:spcBef>
                <a:spcPts val="1000"/>
              </a:spcBef>
              <a:spcAft>
                <a:spcPts val="0"/>
              </a:spcAft>
              <a:buClr>
                <a:schemeClr val="dk1"/>
              </a:buClr>
              <a:buSzPts val="2800"/>
              <a:buFont typeface="Arial"/>
              <a:buChar char="•"/>
            </a:pPr>
            <a:r>
              <a:rPr lang="en-US" sz="2800" b="0" i="0" u="none" dirty="0" err="1">
                <a:solidFill>
                  <a:schemeClr val="dk1"/>
                </a:solidFill>
                <a:latin typeface="Calibri"/>
                <a:ea typeface="Calibri"/>
                <a:cs typeface="Calibri"/>
                <a:sym typeface="Calibri"/>
              </a:rPr>
              <a:t>chęci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obniżenia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ceny</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zakup</a:t>
            </a:r>
            <a:r>
              <a:rPr lang="pl-PL" sz="2800" b="0" i="0" u="none" dirty="0" smtClean="0">
                <a:solidFill>
                  <a:schemeClr val="dk1"/>
                </a:solidFill>
                <a:latin typeface="Calibri"/>
                <a:ea typeface="Calibri"/>
                <a:cs typeface="Calibri"/>
                <a:sym typeface="Calibri"/>
              </a:rPr>
              <a:t>u.</a:t>
            </a:r>
            <a:endParaRPr dirty="0"/>
          </a:p>
          <a:p>
            <a:pPr marL="228600" marR="0" lvl="0" indent="-50800" algn="l" rtl="0">
              <a:lnSpc>
                <a:spcPct val="90000"/>
              </a:lnSpc>
              <a:spcBef>
                <a:spcPts val="18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423" name="Google Shape;1423;p14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424" name="Google Shape;1424;p143"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14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Zbijanie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obiekcji</a:t>
            </a:r>
            <a:endParaRPr dirty="0"/>
          </a:p>
        </p:txBody>
      </p:sp>
      <p:sp>
        <p:nvSpPr>
          <p:cNvPr id="1430" name="Google Shape;1430;p14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2800"/>
              <a:buFont typeface="Arial"/>
              <a:buNone/>
            </a:pPr>
            <a:r>
              <a:rPr lang="en-US" sz="2800" b="0" i="0" u="none" dirty="0" err="1">
                <a:solidFill>
                  <a:schemeClr val="dk1"/>
                </a:solidFill>
                <a:latin typeface="Calibri"/>
                <a:ea typeface="Calibri"/>
                <a:cs typeface="Calibri"/>
                <a:sym typeface="Calibri"/>
              </a:rPr>
              <a:t>Zasady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postępowania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gdy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ktoś</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zgłasza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obiekcje</a:t>
            </a:r>
            <a:r>
              <a:rPr lang="en-US" sz="2800" b="0" i="0" u="none" dirty="0">
                <a:solidFill>
                  <a:schemeClr val="dk1"/>
                </a:solidFill>
                <a:latin typeface="Calibri"/>
                <a:ea typeface="Calibri"/>
                <a:cs typeface="Calibri"/>
                <a:sym typeface="Calibri"/>
              </a:rPr>
              <a:t>:</a:t>
            </a:r>
            <a:endParaRPr dirty="0"/>
          </a:p>
          <a:p>
            <a:pPr marL="0" marR="0" lvl="0" indent="-177800" algn="just" rtl="0">
              <a:lnSpc>
                <a:spcPct val="150000"/>
              </a:lnSpc>
              <a:spcBef>
                <a:spcPts val="1800"/>
              </a:spcBef>
              <a:spcAft>
                <a:spcPts val="0"/>
              </a:spcAft>
              <a:buClr>
                <a:schemeClr val="dk1"/>
              </a:buClr>
              <a:buSzPts val="2800"/>
              <a:buFont typeface="Arial"/>
              <a:buChar char="•"/>
            </a:pPr>
            <a:r>
              <a:rPr lang="en-US" sz="2800" b="0" i="0" u="none" dirty="0" err="1">
                <a:solidFill>
                  <a:schemeClr val="dk1"/>
                </a:solidFill>
                <a:latin typeface="Calibri"/>
                <a:ea typeface="Calibri"/>
                <a:cs typeface="Calibri"/>
                <a:sym typeface="Calibri"/>
              </a:rPr>
              <a:t>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zmieniaj</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tematu</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rozmowy</a:t>
            </a:r>
            <a:r>
              <a:rPr lang="pl-PL" sz="2800" b="0" i="0" u="none" dirty="0" smtClean="0">
                <a:solidFill>
                  <a:schemeClr val="dk1"/>
                </a:solidFill>
                <a:latin typeface="Calibri"/>
                <a:ea typeface="Calibri"/>
                <a:cs typeface="Calibri"/>
                <a:sym typeface="Calibri"/>
              </a:rPr>
              <a:t>,</a:t>
            </a:r>
            <a:endParaRPr dirty="0"/>
          </a:p>
          <a:p>
            <a:pPr marL="0" marR="0" lvl="0" indent="-177800" algn="just" rtl="0">
              <a:lnSpc>
                <a:spcPct val="150000"/>
              </a:lnSpc>
              <a:spcBef>
                <a:spcPts val="1800"/>
              </a:spcBef>
              <a:spcAft>
                <a:spcPts val="0"/>
              </a:spcAft>
              <a:buClr>
                <a:schemeClr val="dk1"/>
              </a:buClr>
              <a:buSzPts val="2800"/>
              <a:buFont typeface="Arial"/>
              <a:buChar char="•"/>
            </a:pPr>
            <a:r>
              <a:rPr lang="en-US" sz="2800" b="0" i="0" u="none" dirty="0" err="1">
                <a:solidFill>
                  <a:schemeClr val="dk1"/>
                </a:solidFill>
                <a:latin typeface="Calibri"/>
                <a:ea typeface="Calibri"/>
                <a:cs typeface="Calibri"/>
                <a:sym typeface="Calibri"/>
              </a:rPr>
              <a:t>zachowaj</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spokój</a:t>
            </a:r>
            <a:r>
              <a:rPr lang="en-US" sz="2800" b="0" i="0" u="none" dirty="0">
                <a:solidFill>
                  <a:schemeClr val="dk1"/>
                </a:solidFill>
                <a:latin typeface="Calibri"/>
                <a:ea typeface="Calibri"/>
                <a:cs typeface="Calibri"/>
                <a:sym typeface="Calibri"/>
              </a:rPr>
              <a:t> i </a:t>
            </a:r>
            <a:r>
              <a:rPr lang="en-US" sz="2800" b="0" i="0" u="none" dirty="0" err="1">
                <a:solidFill>
                  <a:schemeClr val="dk1"/>
                </a:solidFill>
                <a:latin typeface="Calibri"/>
                <a:ea typeface="Calibri"/>
                <a:cs typeface="Calibri"/>
                <a:sym typeface="Calibri"/>
              </a:rPr>
              <a:t>daj</a:t>
            </a:r>
            <a:r>
              <a:rPr lang="en-US" sz="2800" b="0" i="0" u="none" dirty="0">
                <a:solidFill>
                  <a:schemeClr val="dk1"/>
                </a:solidFill>
                <a:latin typeface="Calibri"/>
                <a:ea typeface="Calibri"/>
                <a:cs typeface="Calibri"/>
                <a:sym typeface="Calibri"/>
              </a:rPr>
              <a:t> do </a:t>
            </a:r>
            <a:r>
              <a:rPr lang="en-US" sz="2800" b="0" i="0" u="none" dirty="0" err="1">
                <a:solidFill>
                  <a:schemeClr val="dk1"/>
                </a:solidFill>
                <a:latin typeface="Calibri"/>
                <a:ea typeface="Calibri"/>
                <a:cs typeface="Calibri"/>
                <a:sym typeface="Calibri"/>
              </a:rPr>
              <a:t>zrozumienia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że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słuchasz</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swojego</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klienta</a:t>
            </a:r>
            <a:r>
              <a:rPr lang="pl-PL" sz="2800" b="0" i="0" u="none" dirty="0" smtClean="0">
                <a:solidFill>
                  <a:schemeClr val="dk1"/>
                </a:solidFill>
                <a:latin typeface="Calibri"/>
                <a:ea typeface="Calibri"/>
                <a:cs typeface="Calibri"/>
                <a:sym typeface="Calibri"/>
              </a:rPr>
              <a:t>,</a:t>
            </a:r>
            <a:endParaRPr dirty="0"/>
          </a:p>
          <a:p>
            <a:pPr marL="0" marR="0" lvl="0" indent="-177800" algn="just" rtl="0">
              <a:lnSpc>
                <a:spcPct val="150000"/>
              </a:lnSpc>
              <a:spcBef>
                <a:spcPts val="1800"/>
              </a:spcBef>
              <a:spcAft>
                <a:spcPts val="0"/>
              </a:spcAft>
              <a:buClr>
                <a:schemeClr val="dk1"/>
              </a:buClr>
              <a:buSzPts val="2800"/>
              <a:buFont typeface="Arial"/>
              <a:buChar char="•"/>
            </a:pPr>
            <a:r>
              <a:rPr lang="en-US" sz="2800" b="0" i="0" u="none" dirty="0" err="1">
                <a:solidFill>
                  <a:schemeClr val="dk1"/>
                </a:solidFill>
                <a:latin typeface="Calibri"/>
                <a:ea typeface="Calibri"/>
                <a:cs typeface="Calibri"/>
                <a:sym typeface="Calibri"/>
              </a:rPr>
              <a:t>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krytykuj</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swojego</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rozmówcy</a:t>
            </a:r>
            <a:r>
              <a:rPr lang="pl-PL" sz="2800" b="0" i="0" u="none" dirty="0" smtClean="0">
                <a:solidFill>
                  <a:schemeClr val="dk1"/>
                </a:solidFill>
                <a:latin typeface="Calibri"/>
                <a:ea typeface="Calibri"/>
                <a:cs typeface="Calibri"/>
                <a:sym typeface="Calibri"/>
              </a:rPr>
              <a:t>.</a:t>
            </a:r>
            <a:endParaRPr dirty="0"/>
          </a:p>
          <a:p>
            <a:pPr marL="228600" marR="0" lvl="0" indent="-50800" algn="l" rtl="0">
              <a:lnSpc>
                <a:spcPct val="90000"/>
              </a:lnSpc>
              <a:spcBef>
                <a:spcPts val="18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431" name="Google Shape;1431;p14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432" name="Google Shape;1432;p144"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14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Zbijanie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obiekcji</a:t>
            </a:r>
            <a:endParaRPr dirty="0"/>
          </a:p>
        </p:txBody>
      </p:sp>
      <p:sp>
        <p:nvSpPr>
          <p:cNvPr id="1438" name="Google Shape;1438;p14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50000"/>
              </a:lnSpc>
              <a:spcBef>
                <a:spcPts val="0"/>
              </a:spcBef>
              <a:spcAft>
                <a:spcPts val="0"/>
              </a:spcAft>
              <a:buClr>
                <a:schemeClr val="dk1"/>
              </a:buClr>
              <a:buSzPts val="2800"/>
              <a:buFont typeface="Noto Sans Symbols"/>
              <a:buChar char="∙"/>
            </a:pPr>
            <a:r>
              <a:rPr lang="en-US" sz="2800" b="0" i="0" u="none" dirty="0" err="1">
                <a:solidFill>
                  <a:schemeClr val="dk1"/>
                </a:solidFill>
                <a:latin typeface="Calibri"/>
                <a:ea typeface="Calibri"/>
                <a:cs typeface="Calibri"/>
                <a:sym typeface="Calibri"/>
              </a:rPr>
              <a:t>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sprawiaj</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wrażenia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że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jego</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zachowanie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Cię</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denerwuje</a:t>
            </a:r>
            <a:r>
              <a:rPr lang="pl-PL" sz="2800" b="0" i="0" u="none" dirty="0" smtClean="0">
                <a:solidFill>
                  <a:schemeClr val="dk1"/>
                </a:solidFill>
                <a:latin typeface="Calibri"/>
                <a:ea typeface="Calibri"/>
                <a:cs typeface="Calibri"/>
                <a:sym typeface="Calibri"/>
              </a:rPr>
              <a:t>,</a:t>
            </a:r>
            <a:endParaRPr dirty="0"/>
          </a:p>
          <a:p>
            <a:pPr marL="342900" marR="0" lvl="0" indent="-342900" algn="just" rtl="0">
              <a:lnSpc>
                <a:spcPct val="150000"/>
              </a:lnSpc>
              <a:spcBef>
                <a:spcPts val="1800"/>
              </a:spcBef>
              <a:spcAft>
                <a:spcPts val="0"/>
              </a:spcAft>
              <a:buClr>
                <a:schemeClr val="dk1"/>
              </a:buClr>
              <a:buSzPts val="2800"/>
              <a:buFont typeface="Noto Sans Symbols"/>
              <a:buChar char="∙"/>
            </a:pPr>
            <a:r>
              <a:rPr lang="en-US" sz="2800" b="0" i="0" u="none" dirty="0" err="1">
                <a:solidFill>
                  <a:schemeClr val="dk1"/>
                </a:solidFill>
                <a:latin typeface="Calibri"/>
                <a:ea typeface="Calibri"/>
                <a:cs typeface="Calibri"/>
                <a:sym typeface="Calibri"/>
              </a:rPr>
              <a:t>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obracaj</a:t>
            </a:r>
            <a:r>
              <a:rPr lang="en-US" sz="2800" b="0" i="0" u="none" dirty="0">
                <a:solidFill>
                  <a:schemeClr val="dk1"/>
                </a:solidFill>
                <a:latin typeface="Calibri"/>
                <a:ea typeface="Calibri"/>
                <a:cs typeface="Calibri"/>
                <a:sym typeface="Calibri"/>
              </a:rPr>
              <a:t> w </a:t>
            </a:r>
            <a:r>
              <a:rPr lang="en-US" sz="2800" b="0" i="0" u="none" dirty="0" err="1">
                <a:solidFill>
                  <a:schemeClr val="dk1"/>
                </a:solidFill>
                <a:latin typeface="Calibri"/>
                <a:ea typeface="Calibri"/>
                <a:cs typeface="Calibri"/>
                <a:sym typeface="Calibri"/>
              </a:rPr>
              <a:t>żart</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tego</a:t>
            </a:r>
            <a:r>
              <a:rPr lang="en-US" sz="2800" b="0" i="0" u="none" dirty="0">
                <a:solidFill>
                  <a:schemeClr val="dk1"/>
                </a:solidFill>
                <a:latin typeface="Calibri"/>
                <a:ea typeface="Calibri"/>
                <a:cs typeface="Calibri"/>
                <a:sym typeface="Calibri"/>
              </a:rPr>
              <a:t> co </a:t>
            </a:r>
            <a:r>
              <a:rPr lang="en-US" sz="2800" b="0" i="0" u="none" dirty="0" err="1" smtClean="0">
                <a:solidFill>
                  <a:schemeClr val="dk1"/>
                </a:solidFill>
                <a:latin typeface="Calibri"/>
                <a:ea typeface="Calibri"/>
                <a:cs typeface="Calibri"/>
                <a:sym typeface="Calibri"/>
              </a:rPr>
              <a:t>słyszysz</a:t>
            </a:r>
            <a:r>
              <a:rPr lang="pl-PL" sz="2800" b="0" i="0" u="none" dirty="0" smtClean="0">
                <a:solidFill>
                  <a:schemeClr val="dk1"/>
                </a:solidFill>
                <a:latin typeface="Calibri"/>
                <a:ea typeface="Calibri"/>
                <a:cs typeface="Calibri"/>
                <a:sym typeface="Calibri"/>
              </a:rPr>
              <a:t>,</a:t>
            </a:r>
            <a:endParaRPr dirty="0"/>
          </a:p>
          <a:p>
            <a:pPr marL="342900" marR="0" lvl="0" indent="-342900" algn="just" rtl="0">
              <a:lnSpc>
                <a:spcPct val="150000"/>
              </a:lnSpc>
              <a:spcBef>
                <a:spcPts val="1800"/>
              </a:spcBef>
              <a:spcAft>
                <a:spcPts val="0"/>
              </a:spcAft>
              <a:buClr>
                <a:schemeClr val="dk1"/>
              </a:buClr>
              <a:buSzPts val="2800"/>
              <a:buFont typeface="Noto Sans Symbols"/>
              <a:buChar char="∙"/>
            </a:pPr>
            <a:r>
              <a:rPr lang="en-US" sz="2800" b="0" i="0" u="none" dirty="0" err="1">
                <a:solidFill>
                  <a:schemeClr val="dk1"/>
                </a:solidFill>
                <a:latin typeface="Calibri"/>
                <a:ea typeface="Calibri"/>
                <a:cs typeface="Calibri"/>
                <a:sym typeface="Calibri"/>
              </a:rPr>
              <a:t>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bagatelizuj</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zgłoszonych</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zastrzeżeń</a:t>
            </a:r>
            <a:r>
              <a:rPr lang="pl-PL" sz="2800" b="0" i="0" u="none" dirty="0" smtClean="0">
                <a:solidFill>
                  <a:schemeClr val="dk1"/>
                </a:solidFill>
                <a:latin typeface="Calibri"/>
                <a:ea typeface="Calibri"/>
                <a:cs typeface="Calibri"/>
                <a:sym typeface="Calibri"/>
              </a:rPr>
              <a:t>,</a:t>
            </a:r>
            <a:endParaRPr dirty="0"/>
          </a:p>
          <a:p>
            <a:pPr marL="342900" marR="0" lvl="0" indent="-342900" algn="just" rtl="0">
              <a:lnSpc>
                <a:spcPct val="150000"/>
              </a:lnSpc>
              <a:spcBef>
                <a:spcPts val="1800"/>
              </a:spcBef>
              <a:spcAft>
                <a:spcPts val="0"/>
              </a:spcAft>
              <a:buClr>
                <a:schemeClr val="dk1"/>
              </a:buClr>
              <a:buSzPts val="2800"/>
              <a:buFont typeface="Noto Sans Symbols"/>
              <a:buChar char="∙"/>
            </a:pPr>
            <a:r>
              <a:rPr lang="en-US" sz="2800" b="0" i="0" u="none" dirty="0" err="1">
                <a:solidFill>
                  <a:schemeClr val="dk1"/>
                </a:solidFill>
                <a:latin typeface="Calibri"/>
                <a:ea typeface="Calibri"/>
                <a:cs typeface="Calibri"/>
                <a:sym typeface="Calibri"/>
              </a:rPr>
              <a:t>staraj</a:t>
            </a:r>
            <a:r>
              <a:rPr lang="en-US" sz="2800" b="0" i="0" u="none" dirty="0">
                <a:solidFill>
                  <a:schemeClr val="dk1"/>
                </a:solidFill>
                <a:latin typeface="Calibri"/>
                <a:ea typeface="Calibri"/>
                <a:cs typeface="Calibri"/>
                <a:sym typeface="Calibri"/>
              </a:rPr>
              <a:t> się </a:t>
            </a:r>
            <a:r>
              <a:rPr lang="en-US" sz="2800" b="0" i="0" u="none" dirty="0" err="1">
                <a:solidFill>
                  <a:schemeClr val="dk1"/>
                </a:solidFill>
                <a:latin typeface="Calibri"/>
                <a:ea typeface="Calibri"/>
                <a:cs typeface="Calibri"/>
                <a:sym typeface="Calibri"/>
              </a:rPr>
              <a:t>przy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zastosowaniu</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pogłębionej</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krytyki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zrozumieć</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zgłaszane</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wątpliwości</a:t>
            </a:r>
            <a:r>
              <a:rPr lang="pl-PL" sz="2800" b="0" i="0" u="none" dirty="0" smtClean="0">
                <a:solidFill>
                  <a:schemeClr val="dk1"/>
                </a:solidFill>
                <a:latin typeface="Calibri"/>
                <a:ea typeface="Calibri"/>
                <a:cs typeface="Calibri"/>
                <a:sym typeface="Calibri"/>
              </a:rPr>
              <a:t>.</a:t>
            </a:r>
            <a:endParaRPr dirty="0"/>
          </a:p>
          <a:p>
            <a:pPr marL="228600" marR="0" lvl="0" indent="-50800" algn="l" rtl="0">
              <a:lnSpc>
                <a:spcPct val="90000"/>
              </a:lnSpc>
              <a:spcBef>
                <a:spcPts val="18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439" name="Google Shape;1439;p14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440" name="Google Shape;1440;p145"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14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Technika</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łagodna</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stanowczość</a:t>
            </a:r>
            <a:r>
              <a:rPr lang="en-US" sz="4400" b="1" i="0" u="none" dirty="0">
                <a:solidFill>
                  <a:schemeClr val="dk1"/>
                </a:solidFill>
                <a:latin typeface="Calibri"/>
                <a:ea typeface="Calibri"/>
                <a:cs typeface="Calibri"/>
                <a:sym typeface="Calibri"/>
              </a:rPr>
              <a:t>”</a:t>
            </a:r>
            <a:endParaRPr dirty="0"/>
          </a:p>
        </p:txBody>
      </p:sp>
      <p:sp>
        <p:nvSpPr>
          <p:cNvPr id="1446" name="Google Shape;1446;p146"/>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2000"/>
              <a:buFont typeface="Arial"/>
              <a:buNone/>
            </a:pPr>
            <a:r>
              <a:rPr lang="en-US" sz="2000" b="0" i="0" u="none" strike="noStrike" cap="none" dirty="0" err="1">
                <a:solidFill>
                  <a:schemeClr val="dk1"/>
                </a:solidFill>
                <a:latin typeface="Calibri"/>
                <a:ea typeface="Calibri"/>
                <a:cs typeface="Calibri"/>
                <a:sym typeface="Calibri"/>
              </a:rPr>
              <a:t>Łagodna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stanowczość</a:t>
            </a:r>
            <a:r>
              <a:rPr lang="en-US" sz="2000" b="0" i="0" u="none" strike="noStrike" cap="none" dirty="0">
                <a:solidFill>
                  <a:schemeClr val="dk1"/>
                </a:solidFill>
                <a:latin typeface="Calibri"/>
                <a:ea typeface="Calibri"/>
                <a:cs typeface="Calibri"/>
                <a:sym typeface="Calibri"/>
              </a:rPr>
              <a:t> to </a:t>
            </a:r>
            <a:r>
              <a:rPr lang="en-US" sz="2000" b="0" i="0" u="none" strike="noStrike" cap="none" dirty="0" err="1">
                <a:solidFill>
                  <a:schemeClr val="dk1"/>
                </a:solidFill>
                <a:latin typeface="Calibri"/>
                <a:ea typeface="Calibri"/>
                <a:cs typeface="Calibri"/>
                <a:sym typeface="Calibri"/>
              </a:rPr>
              <a:t>zespół</a:t>
            </a:r>
            <a:r>
              <a:rPr lang="en-US" sz="2000" b="0" i="0" u="none" strike="noStrike" cap="none" dirty="0">
                <a:solidFill>
                  <a:schemeClr val="dk1"/>
                </a:solidFill>
                <a:latin typeface="Calibri"/>
                <a:ea typeface="Calibri"/>
                <a:cs typeface="Calibri"/>
                <a:sym typeface="Calibri"/>
              </a:rPr>
              <a:t> zachowań </a:t>
            </a:r>
            <a:r>
              <a:rPr lang="en-US" sz="2000" b="0" i="0" u="none" strike="noStrike" cap="none" dirty="0" err="1">
                <a:solidFill>
                  <a:schemeClr val="dk1"/>
                </a:solidFill>
                <a:latin typeface="Calibri"/>
                <a:ea typeface="Calibri"/>
                <a:cs typeface="Calibri"/>
                <a:sym typeface="Calibri"/>
              </a:rPr>
              <a:t>ludzi</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pracujących</a:t>
            </a:r>
            <a:r>
              <a:rPr lang="en-US" sz="2000" b="0" i="0" u="none" strike="noStrike" cap="none" dirty="0">
                <a:solidFill>
                  <a:schemeClr val="dk1"/>
                </a:solidFill>
                <a:latin typeface="Calibri"/>
                <a:ea typeface="Calibri"/>
                <a:cs typeface="Calibri"/>
                <a:sym typeface="Calibri"/>
              </a:rPr>
              <a:t> w </a:t>
            </a:r>
            <a:r>
              <a:rPr lang="en-US" sz="2000" b="0" i="0" u="none" strike="noStrike" cap="none" dirty="0" err="1">
                <a:solidFill>
                  <a:schemeClr val="dk1"/>
                </a:solidFill>
                <a:latin typeface="Calibri"/>
                <a:ea typeface="Calibri"/>
                <a:cs typeface="Calibri"/>
                <a:sym typeface="Calibri"/>
              </a:rPr>
              <a:t>handlu</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które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pozwalają</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im</a:t>
            </a:r>
            <a:r>
              <a:rPr lang="en-US" sz="2000" b="0" i="0" u="none" strike="noStrike" cap="none" dirty="0">
                <a:solidFill>
                  <a:schemeClr val="dk1"/>
                </a:solidFill>
                <a:latin typeface="Calibri"/>
                <a:ea typeface="Calibri"/>
                <a:cs typeface="Calibri"/>
                <a:sym typeface="Calibri"/>
              </a:rPr>
              <a:t> z </a:t>
            </a:r>
            <a:r>
              <a:rPr lang="en-US" sz="2000" b="0" i="0" u="none" strike="noStrike" cap="none" dirty="0" err="1">
                <a:solidFill>
                  <a:schemeClr val="dk1"/>
                </a:solidFill>
                <a:latin typeface="Calibri"/>
                <a:ea typeface="Calibri"/>
                <a:cs typeface="Calibri"/>
                <a:sym typeface="Calibri"/>
              </a:rPr>
              <a:t>szacunkiem</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dla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klienta</a:t>
            </a:r>
            <a:r>
              <a:rPr lang="en-US" sz="2000" b="0" i="0" u="none" strike="noStrike" cap="none" dirty="0">
                <a:solidFill>
                  <a:schemeClr val="dk1"/>
                </a:solidFill>
                <a:latin typeface="Calibri"/>
                <a:ea typeface="Calibri"/>
                <a:cs typeface="Calibri"/>
                <a:sym typeface="Calibri"/>
              </a:rPr>
              <a:t> i </a:t>
            </a:r>
            <a:r>
              <a:rPr lang="en-US" sz="2000" b="0" i="0" u="none" strike="noStrike" cap="none" dirty="0" err="1">
                <a:solidFill>
                  <a:schemeClr val="dk1"/>
                </a:solidFill>
                <a:latin typeface="Calibri"/>
                <a:ea typeface="Calibri"/>
                <a:cs typeface="Calibri"/>
                <a:sym typeface="Calibri"/>
              </a:rPr>
              <a:t>siebie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reagować</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obiekcje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kupującego</a:t>
            </a:r>
            <a:r>
              <a:rPr lang="en-US" sz="2000" b="0" i="0" u="none" strike="noStrike" cap="none" dirty="0">
                <a:solidFill>
                  <a:schemeClr val="dk1"/>
                </a:solidFill>
                <a:latin typeface="Calibri"/>
                <a:ea typeface="Calibri"/>
                <a:cs typeface="Calibri"/>
                <a:sym typeface="Calibri"/>
              </a:rPr>
              <a:t>. </a:t>
            </a:r>
            <a:endParaRPr dirty="0"/>
          </a:p>
          <a:p>
            <a:pPr marL="228600" marR="0" lvl="0" indent="-228600" algn="l" rtl="0">
              <a:lnSpc>
                <a:spcPct val="150000"/>
              </a:lnSpc>
              <a:spcBef>
                <a:spcPts val="1800"/>
              </a:spcBef>
              <a:spcAft>
                <a:spcPts val="0"/>
              </a:spcAft>
              <a:buClr>
                <a:schemeClr val="dk1"/>
              </a:buClr>
              <a:buSzPts val="2000"/>
              <a:buFont typeface="Arial"/>
              <a:buChar char="•"/>
            </a:pPr>
            <a:r>
              <a:rPr lang="en-US" sz="2000" b="0" i="1" u="none" strike="noStrike" cap="none" dirty="0">
                <a:solidFill>
                  <a:schemeClr val="dk1"/>
                </a:solidFill>
                <a:sym typeface="Calibri"/>
              </a:rPr>
              <a:t>"</a:t>
            </a:r>
            <a:r>
              <a:rPr lang="en-US" sz="2000" b="0" i="1" u="none" strike="noStrike" cap="none" dirty="0" err="1">
                <a:solidFill>
                  <a:schemeClr val="dk1"/>
                </a:solidFill>
                <a:sym typeface="Calibri"/>
              </a:rPr>
              <a:t>Słyszałem</a:t>
            </a:r>
            <a:r>
              <a:rPr lang="en-US" sz="2000" b="0" i="1" u="none" strike="noStrike" cap="none" dirty="0">
                <a:solidFill>
                  <a:schemeClr val="dk1"/>
                </a:solidFill>
                <a:sym typeface="Calibri"/>
              </a:rPr>
              <a:t>, </a:t>
            </a:r>
            <a:r>
              <a:rPr lang="en-US" sz="2000" b="0" i="1" u="none" strike="noStrike" cap="none" dirty="0" err="1">
                <a:solidFill>
                  <a:schemeClr val="dk1"/>
                </a:solidFill>
                <a:sym typeface="Calibri"/>
              </a:rPr>
              <a:t>że</a:t>
            </a:r>
            <a:r>
              <a:rPr lang="en-US" sz="2000" b="0" i="1" u="none" strike="noStrike" cap="none" dirty="0">
                <a:solidFill>
                  <a:schemeClr val="dk1"/>
                </a:solidFill>
                <a:sym typeface="Calibri"/>
              </a:rPr>
              <a:t> </a:t>
            </a:r>
            <a:r>
              <a:rPr lang="en-US" sz="2000" b="0" i="1" u="none" strike="noStrike" cap="none" dirty="0" err="1">
                <a:solidFill>
                  <a:schemeClr val="dk1"/>
                </a:solidFill>
                <a:sym typeface="Calibri"/>
              </a:rPr>
              <a:t>jesteście</a:t>
            </a:r>
            <a:r>
              <a:rPr lang="en-US" sz="2000" b="0" i="1" u="none" strike="noStrike" cap="none" dirty="0">
                <a:solidFill>
                  <a:schemeClr val="dk1"/>
                </a:solidFill>
                <a:sym typeface="Calibri"/>
              </a:rPr>
              <a:t> </a:t>
            </a:r>
            <a:r>
              <a:rPr lang="en-US" sz="2000" b="0" i="1" u="none" strike="noStrike" cap="none" dirty="0" err="1">
                <a:solidFill>
                  <a:schemeClr val="dk1"/>
                </a:solidFill>
                <a:sym typeface="Calibri"/>
              </a:rPr>
              <a:t>najdrożsi</a:t>
            </a:r>
            <a:r>
              <a:rPr lang="en-US" sz="2000" b="0" i="1" u="none" strike="noStrike" cap="none" dirty="0">
                <a:solidFill>
                  <a:schemeClr val="dk1"/>
                </a:solidFill>
                <a:sym typeface="Calibri"/>
              </a:rPr>
              <a:t> w </a:t>
            </a:r>
            <a:r>
              <a:rPr lang="en-US" sz="2000" b="0" i="1" u="none" strike="noStrike" cap="none" dirty="0" err="1">
                <a:solidFill>
                  <a:schemeClr val="dk1"/>
                </a:solidFill>
                <a:sym typeface="Calibri"/>
              </a:rPr>
              <a:t>mieście</a:t>
            </a:r>
            <a:r>
              <a:rPr lang="en-US" sz="2000" b="0" i="1" u="none" strike="noStrike" cap="none" dirty="0">
                <a:solidFill>
                  <a:schemeClr val="dk1"/>
                </a:solidFill>
                <a:sym typeface="Calibri"/>
              </a:rPr>
              <a:t>"</a:t>
            </a:r>
            <a:endParaRPr i="1" dirty="0"/>
          </a:p>
          <a:p>
            <a:pPr marL="228600" marR="0" lvl="0" indent="-228600" algn="l" rtl="0">
              <a:lnSpc>
                <a:spcPct val="150000"/>
              </a:lnSpc>
              <a:spcBef>
                <a:spcPts val="1800"/>
              </a:spcBef>
              <a:spcAft>
                <a:spcPts val="0"/>
              </a:spcAft>
              <a:buClr>
                <a:schemeClr val="dk1"/>
              </a:buClr>
              <a:buSzPts val="2000"/>
              <a:buFont typeface="Arial"/>
              <a:buChar char="•"/>
            </a:pPr>
            <a:r>
              <a:rPr lang="en-US" sz="2000" b="0" i="1" u="none" strike="sngStrike" cap="none" dirty="0">
                <a:solidFill>
                  <a:schemeClr val="dk1"/>
                </a:solidFill>
                <a:sym typeface="Calibri"/>
              </a:rPr>
              <a:t>"To </a:t>
            </a:r>
            <a:r>
              <a:rPr lang="en-US" sz="2000" b="0" i="1" u="none" strike="sngStrike" cap="none" dirty="0" err="1">
                <a:solidFill>
                  <a:schemeClr val="dk1"/>
                </a:solidFill>
                <a:sym typeface="Calibri"/>
              </a:rPr>
              <a:t>nie</a:t>
            </a:r>
            <a:r>
              <a:rPr lang="en-US" sz="2000" b="0" i="1" u="none" strike="sngStrike" cap="none" dirty="0">
                <a:solidFill>
                  <a:schemeClr val="dk1"/>
                </a:solidFill>
                <a:sym typeface="Calibri"/>
              </a:rPr>
              <a:t> </a:t>
            </a:r>
            <a:r>
              <a:rPr lang="en-US" sz="2000" b="0" i="1" u="none" strike="sngStrike" cap="none" dirty="0" err="1">
                <a:solidFill>
                  <a:schemeClr val="dk1"/>
                </a:solidFill>
                <a:sym typeface="Calibri"/>
              </a:rPr>
              <a:t>prawda</a:t>
            </a:r>
            <a:r>
              <a:rPr lang="en-US" sz="2000" b="0" i="1" u="none" strike="sngStrike" cap="none" dirty="0">
                <a:solidFill>
                  <a:schemeClr val="dk1"/>
                </a:solidFill>
                <a:sym typeface="Calibri"/>
              </a:rPr>
              <a:t>, </a:t>
            </a:r>
            <a:r>
              <a:rPr lang="en-US" sz="2000" b="0" i="1" u="none" strike="sngStrike" cap="none" dirty="0" err="1">
                <a:solidFill>
                  <a:schemeClr val="dk1"/>
                </a:solidFill>
                <a:sym typeface="Calibri"/>
              </a:rPr>
              <a:t>myli</a:t>
            </a:r>
            <a:r>
              <a:rPr lang="en-US" sz="2000" b="0" i="1" u="none" strike="sngStrike" cap="none" dirty="0">
                <a:solidFill>
                  <a:schemeClr val="dk1"/>
                </a:solidFill>
                <a:sym typeface="Calibri"/>
              </a:rPr>
              <a:t> się Pan. </a:t>
            </a:r>
            <a:r>
              <a:rPr lang="en-US" sz="2000" b="0" i="1" u="none" strike="sngStrike" cap="none" dirty="0" err="1">
                <a:solidFill>
                  <a:schemeClr val="dk1"/>
                </a:solidFill>
                <a:sym typeface="Calibri"/>
              </a:rPr>
              <a:t>Nie</a:t>
            </a:r>
            <a:r>
              <a:rPr lang="en-US" sz="2000" b="0" i="1" u="none" strike="sngStrike" cap="none" dirty="0">
                <a:solidFill>
                  <a:schemeClr val="dk1"/>
                </a:solidFill>
                <a:sym typeface="Calibri"/>
              </a:rPr>
              <a:t> </a:t>
            </a:r>
            <a:r>
              <a:rPr lang="en-US" sz="2000" b="0" i="1" u="none" strike="sngStrike" cap="none" dirty="0" err="1">
                <a:solidFill>
                  <a:schemeClr val="dk1"/>
                </a:solidFill>
                <a:sym typeface="Calibri"/>
              </a:rPr>
              <a:t>jesteśmy</a:t>
            </a:r>
            <a:r>
              <a:rPr lang="en-US" sz="2000" b="0" i="1" u="none" strike="sngStrike" cap="none" dirty="0">
                <a:solidFill>
                  <a:schemeClr val="dk1"/>
                </a:solidFill>
                <a:sym typeface="Calibri"/>
              </a:rPr>
              <a:t> </a:t>
            </a:r>
            <a:r>
              <a:rPr lang="en-US" sz="2000" b="0" i="1" u="none" strike="sngStrike" cap="none" dirty="0" err="1">
                <a:solidFill>
                  <a:schemeClr val="dk1"/>
                </a:solidFill>
                <a:sym typeface="Calibri"/>
              </a:rPr>
              <a:t>najdrożsi</a:t>
            </a:r>
            <a:r>
              <a:rPr lang="en-US" sz="2000" b="0" i="1" u="none" strike="sngStrike" cap="none" dirty="0">
                <a:solidFill>
                  <a:schemeClr val="dk1"/>
                </a:solidFill>
                <a:sym typeface="Calibri"/>
              </a:rPr>
              <a:t>."</a:t>
            </a:r>
            <a:endParaRPr i="1" dirty="0"/>
          </a:p>
          <a:p>
            <a:pPr marL="228600" marR="0" lvl="0" indent="-228600" algn="l" rtl="0">
              <a:lnSpc>
                <a:spcPct val="150000"/>
              </a:lnSpc>
              <a:spcBef>
                <a:spcPts val="1800"/>
              </a:spcBef>
              <a:spcAft>
                <a:spcPts val="0"/>
              </a:spcAft>
              <a:buClr>
                <a:schemeClr val="dk1"/>
              </a:buClr>
              <a:buSzPts val="2000"/>
              <a:buFont typeface="Arial"/>
              <a:buChar char="•"/>
            </a:pPr>
            <a:r>
              <a:rPr lang="en-US" sz="2000" b="0" i="1" u="none" strike="noStrike" cap="none" dirty="0">
                <a:solidFill>
                  <a:schemeClr val="dk1"/>
                </a:solidFill>
                <a:sym typeface="Calibri"/>
              </a:rPr>
              <a:t> "A co </a:t>
            </a:r>
            <a:r>
              <a:rPr lang="en-US" sz="2000" b="0" i="1" u="none" strike="noStrike" cap="none" dirty="0" err="1">
                <a:solidFill>
                  <a:schemeClr val="dk1"/>
                </a:solidFill>
                <a:sym typeface="Calibri"/>
              </a:rPr>
              <a:t>dokładnie</a:t>
            </a:r>
            <a:r>
              <a:rPr lang="en-US" sz="2000" b="0" i="1" u="none" strike="noStrike" cap="none" dirty="0">
                <a:solidFill>
                  <a:schemeClr val="dk1"/>
                </a:solidFill>
                <a:sym typeface="Calibri"/>
              </a:rPr>
              <a:t> </a:t>
            </a:r>
            <a:r>
              <a:rPr lang="en-US" sz="2000" b="0" i="1" u="none" strike="noStrike" cap="none" dirty="0" err="1">
                <a:solidFill>
                  <a:schemeClr val="dk1"/>
                </a:solidFill>
                <a:sym typeface="Calibri"/>
              </a:rPr>
              <a:t>Pani</a:t>
            </a:r>
            <a:r>
              <a:rPr lang="en-US" sz="2000" b="0" i="1" u="none" strike="noStrike" cap="none" dirty="0">
                <a:solidFill>
                  <a:schemeClr val="dk1"/>
                </a:solidFill>
                <a:sym typeface="Calibri"/>
              </a:rPr>
              <a:t> </a:t>
            </a:r>
            <a:r>
              <a:rPr lang="en-US" sz="2000" b="0" i="1" u="none" strike="noStrike" cap="none" dirty="0" err="1">
                <a:solidFill>
                  <a:schemeClr val="dk1"/>
                </a:solidFill>
                <a:sym typeface="Calibri"/>
              </a:rPr>
              <a:t>słyszała</a:t>
            </a:r>
            <a:r>
              <a:rPr lang="en-US" sz="2000" b="0" i="1" u="none" strike="noStrike" cap="none" dirty="0">
                <a:solidFill>
                  <a:schemeClr val="dk1"/>
                </a:solidFill>
                <a:sym typeface="Calibri"/>
              </a:rPr>
              <a:t>, </a:t>
            </a:r>
            <a:r>
              <a:rPr lang="en-US" sz="2000" b="0" i="1" u="none" strike="noStrike" cap="none" dirty="0" err="1">
                <a:solidFill>
                  <a:schemeClr val="dk1"/>
                </a:solidFill>
                <a:sym typeface="Calibri"/>
              </a:rPr>
              <a:t>chętnie</a:t>
            </a:r>
            <a:r>
              <a:rPr lang="en-US" sz="2000" b="0" i="1" u="none" strike="noStrike" cap="none" dirty="0">
                <a:solidFill>
                  <a:schemeClr val="dk1"/>
                </a:solidFill>
                <a:sym typeface="Calibri"/>
              </a:rPr>
              <a:t> </a:t>
            </a:r>
            <a:r>
              <a:rPr lang="en-US" sz="2000" b="0" i="1" u="none" strike="noStrike" cap="none" dirty="0" err="1">
                <a:solidFill>
                  <a:schemeClr val="dk1"/>
                </a:solidFill>
                <a:sym typeface="Calibri"/>
              </a:rPr>
              <a:t>odniosę</a:t>
            </a:r>
            <a:r>
              <a:rPr lang="en-US" sz="2000" b="0" i="1" u="none" strike="noStrike" cap="none" dirty="0">
                <a:solidFill>
                  <a:schemeClr val="dk1"/>
                </a:solidFill>
                <a:sym typeface="Calibri"/>
              </a:rPr>
              <a:t> się do </a:t>
            </a:r>
            <a:r>
              <a:rPr lang="en-US" sz="2000" b="0" i="1" u="none" strike="noStrike" cap="none" dirty="0" err="1">
                <a:solidFill>
                  <a:schemeClr val="dk1"/>
                </a:solidFill>
                <a:sym typeface="Calibri"/>
              </a:rPr>
              <a:t>Pani</a:t>
            </a:r>
            <a:r>
              <a:rPr lang="en-US" sz="2000" b="0" i="1" u="none" strike="noStrike" cap="none" dirty="0">
                <a:solidFill>
                  <a:schemeClr val="dk1"/>
                </a:solidFill>
                <a:sym typeface="Calibri"/>
              </a:rPr>
              <a:t> </a:t>
            </a:r>
            <a:r>
              <a:rPr lang="en-US" sz="2000" b="0" i="1" u="none" strike="noStrike" cap="none" dirty="0" err="1">
                <a:solidFill>
                  <a:schemeClr val="dk1"/>
                </a:solidFill>
                <a:sym typeface="Calibri"/>
              </a:rPr>
              <a:t>słów</a:t>
            </a:r>
            <a:r>
              <a:rPr lang="en-US" sz="2000" b="0" i="1" u="none" strike="noStrike" cap="none" dirty="0">
                <a:solidFill>
                  <a:schemeClr val="dk1"/>
                </a:solidFill>
                <a:sym typeface="Calibri"/>
              </a:rPr>
              <a:t>, </a:t>
            </a:r>
            <a:r>
              <a:rPr lang="en-US" sz="2000" b="0" i="1" u="none" strike="noStrike" cap="none" dirty="0" err="1">
                <a:solidFill>
                  <a:schemeClr val="dk1"/>
                </a:solidFill>
                <a:sym typeface="Calibri"/>
              </a:rPr>
              <a:t>potrzebuję</a:t>
            </a:r>
            <a:r>
              <a:rPr lang="en-US" sz="2000" b="0" i="1" u="none" strike="noStrike" cap="none" dirty="0">
                <a:solidFill>
                  <a:schemeClr val="dk1"/>
                </a:solidFill>
                <a:sym typeface="Calibri"/>
              </a:rPr>
              <a:t> </a:t>
            </a:r>
            <a:r>
              <a:rPr lang="en-US" sz="2000" b="0" i="1" u="none" strike="noStrike" cap="none" dirty="0" err="1">
                <a:solidFill>
                  <a:schemeClr val="dk1"/>
                </a:solidFill>
                <a:sym typeface="Calibri"/>
              </a:rPr>
              <a:t>jednak</a:t>
            </a:r>
            <a:r>
              <a:rPr lang="en-US" sz="2000" b="0" i="1" u="none" strike="noStrike" cap="none" dirty="0">
                <a:solidFill>
                  <a:schemeClr val="dk1"/>
                </a:solidFill>
                <a:sym typeface="Calibri"/>
              </a:rPr>
              <a:t> </a:t>
            </a:r>
            <a:r>
              <a:rPr lang="en-US" sz="2000" b="0" i="1" u="none" strike="noStrike" cap="none" dirty="0" err="1">
                <a:solidFill>
                  <a:schemeClr val="dk1"/>
                </a:solidFill>
                <a:sym typeface="Calibri"/>
              </a:rPr>
              <a:t>więc</a:t>
            </a:r>
            <a:r>
              <a:rPr lang="en-US" sz="2000" b="0" i="1" u="none" strike="noStrike" cap="none" dirty="0">
                <a:solidFill>
                  <a:schemeClr val="dk1"/>
                </a:solidFill>
                <a:sym typeface="Calibri"/>
              </a:rPr>
              <a:t> </a:t>
            </a:r>
            <a:r>
              <a:rPr lang="en-US" sz="2000" b="0" i="1" u="none" strike="noStrike" cap="none" dirty="0" err="1">
                <a:solidFill>
                  <a:schemeClr val="dk1"/>
                </a:solidFill>
                <a:sym typeface="Calibri"/>
              </a:rPr>
              <a:t>szczegółów</a:t>
            </a:r>
            <a:r>
              <a:rPr lang="en-US" sz="2000" b="0" i="1" u="none" strike="noStrike" cap="none" dirty="0">
                <a:solidFill>
                  <a:schemeClr val="dk1"/>
                </a:solidFill>
                <a:sym typeface="Calibri"/>
              </a:rPr>
              <a:t>."</a:t>
            </a:r>
            <a:endParaRPr i="1" dirty="0"/>
          </a:p>
          <a:p>
            <a:pPr marL="0" marR="0" lvl="0" indent="0" algn="l" rtl="0">
              <a:lnSpc>
                <a:spcPct val="90000"/>
              </a:lnSpc>
              <a:spcBef>
                <a:spcPts val="180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447" name="Google Shape;1447;p14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448" name="Google Shape;1448;p146"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14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Technika</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negocjacyjna</a:t>
            </a:r>
            <a:r>
              <a:rPr lang="en-US" sz="4000" b="1" i="0" u="none" dirty="0">
                <a:solidFill>
                  <a:schemeClr val="dk1"/>
                </a:solidFill>
                <a:latin typeface="Calibri"/>
                <a:ea typeface="Calibri"/>
                <a:cs typeface="Calibri"/>
                <a:sym typeface="Calibri"/>
              </a:rPr>
              <a:t> jujutsu”</a:t>
            </a:r>
            <a:endParaRPr dirty="0"/>
          </a:p>
        </p:txBody>
      </p:sp>
      <p:sp>
        <p:nvSpPr>
          <p:cNvPr id="1454" name="Google Shape;1454;p14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chemeClr val="dk1"/>
              </a:buClr>
              <a:buSzPts val="1900"/>
              <a:buFont typeface="Arial"/>
              <a:buNone/>
            </a:pPr>
            <a:r>
              <a:rPr lang="en-US" sz="1900" b="0" i="0" u="none" dirty="0" err="1">
                <a:solidFill>
                  <a:schemeClr val="dk1"/>
                </a:solidFill>
                <a:latin typeface="Calibri"/>
                <a:ea typeface="Calibri"/>
                <a:cs typeface="Calibri"/>
                <a:sym typeface="Calibri"/>
              </a:rPr>
              <a:t>Technika</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polega</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na</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stosowaniu</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zwrotu</a:t>
            </a:r>
            <a:r>
              <a:rPr lang="en-US" sz="1900" b="0" i="0" u="none" dirty="0">
                <a:solidFill>
                  <a:schemeClr val="dk1"/>
                </a:solidFill>
                <a:latin typeface="Calibri"/>
                <a:ea typeface="Calibri"/>
                <a:cs typeface="Calibri"/>
                <a:sym typeface="Calibri"/>
              </a:rPr>
              <a:t> </a:t>
            </a:r>
            <a:r>
              <a:rPr lang="en-US" sz="1900" b="0" i="1" u="none" dirty="0">
                <a:solidFill>
                  <a:schemeClr val="dk1"/>
                </a:solidFill>
                <a:latin typeface="Calibri"/>
                <a:ea typeface="Calibri"/>
                <a:cs typeface="Calibri"/>
                <a:sym typeface="Calibri"/>
              </a:rPr>
              <a:t>"i </a:t>
            </a:r>
            <a:r>
              <a:rPr lang="en-US" sz="1900" b="0" i="1" u="none" dirty="0" err="1">
                <a:solidFill>
                  <a:schemeClr val="dk1"/>
                </a:solidFill>
                <a:latin typeface="Calibri"/>
                <a:ea typeface="Calibri"/>
                <a:cs typeface="Calibri"/>
                <a:sym typeface="Calibri"/>
              </a:rPr>
              <a:t>właśnie</a:t>
            </a:r>
            <a:r>
              <a:rPr lang="en-US" sz="1900" b="0" i="1" u="none" dirty="0">
                <a:solidFill>
                  <a:schemeClr val="dk1"/>
                </a:solidFill>
                <a:latin typeface="Calibri"/>
                <a:ea typeface="Calibri"/>
                <a:cs typeface="Calibri"/>
                <a:sym typeface="Calibri"/>
              </a:rPr>
              <a:t> </a:t>
            </a:r>
            <a:r>
              <a:rPr lang="en-US" sz="1900" b="0" i="1" u="none" dirty="0" err="1">
                <a:solidFill>
                  <a:schemeClr val="dk1"/>
                </a:solidFill>
                <a:latin typeface="Calibri"/>
                <a:ea typeface="Calibri"/>
                <a:cs typeface="Calibri"/>
                <a:sym typeface="Calibri"/>
              </a:rPr>
              <a:t>dla</a:t>
            </a:r>
            <a:r>
              <a:rPr lang="en-US" sz="1900" b="0" i="1" u="none" dirty="0">
                <a:solidFill>
                  <a:schemeClr val="dk1"/>
                </a:solidFill>
                <a:latin typeface="Calibri"/>
                <a:ea typeface="Calibri"/>
                <a:cs typeface="Calibri"/>
                <a:sym typeface="Calibri"/>
              </a:rPr>
              <a:t> </a:t>
            </a:r>
            <a:r>
              <a:rPr lang="en-US" sz="1900" b="0" i="1" u="none" dirty="0" err="1">
                <a:solidFill>
                  <a:schemeClr val="dk1"/>
                </a:solidFill>
                <a:latin typeface="Calibri"/>
                <a:ea typeface="Calibri"/>
                <a:cs typeface="Calibri"/>
                <a:sym typeface="Calibri"/>
              </a:rPr>
              <a:t>tego</a:t>
            </a:r>
            <a:r>
              <a:rPr lang="en-US" sz="1900" b="0" i="1" u="none" dirty="0">
                <a:solidFill>
                  <a:schemeClr val="dk1"/>
                </a:solidFill>
                <a:latin typeface="Calibri"/>
                <a:ea typeface="Calibri"/>
                <a:cs typeface="Calibri"/>
                <a:sym typeface="Calibri"/>
              </a:rPr>
              <a:t>", "</a:t>
            </a:r>
            <a:r>
              <a:rPr lang="en-US" sz="1900" b="0" i="1" u="none" dirty="0" err="1">
                <a:solidFill>
                  <a:schemeClr val="dk1"/>
                </a:solidFill>
                <a:latin typeface="Calibri"/>
                <a:ea typeface="Calibri"/>
                <a:cs typeface="Calibri"/>
                <a:sym typeface="Calibri"/>
              </a:rPr>
              <a:t>dlatego</a:t>
            </a:r>
            <a:r>
              <a:rPr lang="en-US" sz="1900" b="0" i="1" u="none" dirty="0">
                <a:solidFill>
                  <a:schemeClr val="dk1"/>
                </a:solidFill>
                <a:latin typeface="Calibri"/>
                <a:ea typeface="Calibri"/>
                <a:cs typeface="Calibri"/>
                <a:sym typeface="Calibri"/>
              </a:rPr>
              <a:t>" </a:t>
            </a:r>
            <a:r>
              <a:rPr lang="en-US" sz="1900" b="0" i="0" u="none" dirty="0">
                <a:solidFill>
                  <a:schemeClr val="dk1"/>
                </a:solidFill>
                <a:latin typeface="Calibri"/>
                <a:ea typeface="Calibri"/>
                <a:cs typeface="Calibri"/>
                <a:sym typeface="Calibri"/>
              </a:rPr>
              <a:t>w </a:t>
            </a:r>
            <a:r>
              <a:rPr lang="en-US" sz="1900" b="0" i="0" u="none" dirty="0" err="1">
                <a:solidFill>
                  <a:schemeClr val="dk1"/>
                </a:solidFill>
                <a:latin typeface="Calibri"/>
                <a:ea typeface="Calibri"/>
                <a:cs typeface="Calibri"/>
                <a:sym typeface="Calibri"/>
              </a:rPr>
              <a:t>reakcji</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na</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pojawiające</a:t>
            </a:r>
            <a:r>
              <a:rPr lang="en-US" sz="1900" b="0" i="0" u="none" dirty="0">
                <a:solidFill>
                  <a:schemeClr val="dk1"/>
                </a:solidFill>
                <a:latin typeface="Calibri"/>
                <a:ea typeface="Calibri"/>
                <a:cs typeface="Calibri"/>
                <a:sym typeface="Calibri"/>
              </a:rPr>
              <a:t> się </a:t>
            </a:r>
            <a:r>
              <a:rPr lang="en-US" sz="1900" b="0" i="0" u="none" dirty="0" err="1">
                <a:solidFill>
                  <a:schemeClr val="dk1"/>
                </a:solidFill>
                <a:latin typeface="Calibri"/>
                <a:ea typeface="Calibri"/>
                <a:cs typeface="Calibri"/>
                <a:sym typeface="Calibri"/>
              </a:rPr>
              <a:t>zastrzeżenia</a:t>
            </a:r>
            <a:r>
              <a:rPr lang="en-US" sz="1900" b="0" i="0" u="none" dirty="0">
                <a:solidFill>
                  <a:schemeClr val="dk1"/>
                </a:solidFill>
                <a:latin typeface="Calibri"/>
                <a:ea typeface="Calibri"/>
                <a:cs typeface="Calibri"/>
                <a:sym typeface="Calibri"/>
              </a:rPr>
              <a:t>.</a:t>
            </a:r>
            <a:endParaRPr dirty="0"/>
          </a:p>
          <a:p>
            <a:pPr marL="0" marR="0" lvl="0" indent="0" algn="l" rtl="0">
              <a:lnSpc>
                <a:spcPct val="150000"/>
              </a:lnSpc>
              <a:spcBef>
                <a:spcPts val="1800"/>
              </a:spcBef>
              <a:spcAft>
                <a:spcPts val="0"/>
              </a:spcAft>
              <a:buClr>
                <a:schemeClr val="dk1"/>
              </a:buClr>
              <a:buSzPts val="1900"/>
              <a:buFont typeface="Arial"/>
              <a:buNone/>
            </a:pPr>
            <a:r>
              <a:rPr lang="en-US" sz="1900" b="0" i="1" u="none" dirty="0">
                <a:solidFill>
                  <a:schemeClr val="dk1"/>
                </a:solidFill>
                <a:sym typeface="Calibri"/>
              </a:rPr>
              <a:t>- "</a:t>
            </a:r>
            <a:r>
              <a:rPr lang="en-US" sz="1900" b="0" i="1" u="none" dirty="0" err="1">
                <a:solidFill>
                  <a:schemeClr val="dk1"/>
                </a:solidFill>
                <a:sym typeface="Calibri"/>
              </a:rPr>
              <a:t>Słyszałem</a:t>
            </a:r>
            <a:r>
              <a:rPr lang="en-US" sz="1900" b="0" i="1" u="none" dirty="0">
                <a:solidFill>
                  <a:schemeClr val="dk1"/>
                </a:solidFill>
                <a:sym typeface="Calibri"/>
              </a:rPr>
              <a:t>, </a:t>
            </a:r>
            <a:r>
              <a:rPr lang="en-US" sz="1900" b="0" i="1" u="none" dirty="0" err="1">
                <a:solidFill>
                  <a:schemeClr val="dk1"/>
                </a:solidFill>
                <a:sym typeface="Calibri"/>
              </a:rPr>
              <a:t>że</a:t>
            </a:r>
            <a:r>
              <a:rPr lang="en-US" sz="1900" b="0" i="1" u="none" dirty="0">
                <a:solidFill>
                  <a:schemeClr val="dk1"/>
                </a:solidFill>
                <a:sym typeface="Calibri"/>
              </a:rPr>
              <a:t> </a:t>
            </a:r>
            <a:r>
              <a:rPr lang="en-US" sz="1900" b="0" i="1" u="none" dirty="0" err="1">
                <a:solidFill>
                  <a:schemeClr val="dk1"/>
                </a:solidFill>
                <a:sym typeface="Calibri"/>
              </a:rPr>
              <a:t>jesteście</a:t>
            </a:r>
            <a:r>
              <a:rPr lang="en-US" sz="1900" b="0" i="1" u="none" dirty="0">
                <a:solidFill>
                  <a:schemeClr val="dk1"/>
                </a:solidFill>
                <a:sym typeface="Calibri"/>
              </a:rPr>
              <a:t> </a:t>
            </a:r>
            <a:r>
              <a:rPr lang="en-US" sz="1900" b="0" i="1" u="none" dirty="0" err="1">
                <a:solidFill>
                  <a:schemeClr val="dk1"/>
                </a:solidFill>
                <a:sym typeface="Calibri"/>
              </a:rPr>
              <a:t>najdrożsi</a:t>
            </a:r>
            <a:r>
              <a:rPr lang="en-US" sz="1900" b="0" i="1" u="none" dirty="0">
                <a:solidFill>
                  <a:schemeClr val="dk1"/>
                </a:solidFill>
                <a:sym typeface="Calibri"/>
              </a:rPr>
              <a:t> w </a:t>
            </a:r>
            <a:r>
              <a:rPr lang="en-US" sz="1900" b="0" i="1" u="none" dirty="0" err="1">
                <a:solidFill>
                  <a:schemeClr val="dk1"/>
                </a:solidFill>
                <a:sym typeface="Calibri"/>
              </a:rPr>
              <a:t>mieście</a:t>
            </a:r>
            <a:r>
              <a:rPr lang="en-US" sz="1900" b="0" i="1" u="none" dirty="0">
                <a:solidFill>
                  <a:schemeClr val="dk1"/>
                </a:solidFill>
                <a:sym typeface="Calibri"/>
              </a:rPr>
              <a:t>"</a:t>
            </a:r>
            <a:endParaRPr i="1" dirty="0"/>
          </a:p>
          <a:p>
            <a:pPr marL="0" marR="0" lvl="0" indent="0" algn="l" rtl="0">
              <a:lnSpc>
                <a:spcPct val="150000"/>
              </a:lnSpc>
              <a:spcBef>
                <a:spcPts val="1800"/>
              </a:spcBef>
              <a:spcAft>
                <a:spcPts val="0"/>
              </a:spcAft>
              <a:buClr>
                <a:schemeClr val="dk1"/>
              </a:buClr>
              <a:buSzPts val="1900"/>
              <a:buFont typeface="Arial"/>
              <a:buNone/>
            </a:pPr>
            <a:r>
              <a:rPr lang="en-US" sz="1900" b="0" i="1" u="none" dirty="0">
                <a:solidFill>
                  <a:schemeClr val="dk1"/>
                </a:solidFill>
                <a:sym typeface="Calibri"/>
              </a:rPr>
              <a:t>- " I </a:t>
            </a:r>
            <a:r>
              <a:rPr lang="en-US" sz="1900" b="0" i="1" u="none" dirty="0" err="1">
                <a:solidFill>
                  <a:schemeClr val="dk1"/>
                </a:solidFill>
                <a:sym typeface="Calibri"/>
              </a:rPr>
              <a:t>właśnie</a:t>
            </a:r>
            <a:r>
              <a:rPr lang="en-US" sz="1900" b="0" i="1" u="none" dirty="0">
                <a:solidFill>
                  <a:schemeClr val="dk1"/>
                </a:solidFill>
                <a:sym typeface="Calibri"/>
              </a:rPr>
              <a:t> </a:t>
            </a:r>
            <a:r>
              <a:rPr lang="en-US" sz="1900" b="0" i="1" u="none" dirty="0" err="1">
                <a:solidFill>
                  <a:schemeClr val="dk1"/>
                </a:solidFill>
                <a:sym typeface="Calibri"/>
              </a:rPr>
              <a:t>dlatego</a:t>
            </a:r>
            <a:r>
              <a:rPr lang="en-US" sz="1900" b="0" i="1" u="none" dirty="0">
                <a:solidFill>
                  <a:schemeClr val="dk1"/>
                </a:solidFill>
                <a:sym typeface="Calibri"/>
              </a:rPr>
              <a:t> </a:t>
            </a:r>
            <a:r>
              <a:rPr lang="en-US" sz="1900" b="0" i="1" u="none" dirty="0" err="1">
                <a:solidFill>
                  <a:schemeClr val="dk1"/>
                </a:solidFill>
                <a:sym typeface="Calibri"/>
              </a:rPr>
              <a:t>otrzymuje</a:t>
            </a:r>
            <a:r>
              <a:rPr lang="en-US" sz="1900" b="0" i="1" u="none" dirty="0">
                <a:solidFill>
                  <a:schemeClr val="dk1"/>
                </a:solidFill>
                <a:sym typeface="Calibri"/>
              </a:rPr>
              <a:t> Pan od </a:t>
            </a:r>
            <a:r>
              <a:rPr lang="en-US" sz="1900" b="0" i="1" u="none" dirty="0" err="1">
                <a:solidFill>
                  <a:schemeClr val="dk1"/>
                </a:solidFill>
                <a:sym typeface="Calibri"/>
              </a:rPr>
              <a:t>nas</a:t>
            </a:r>
            <a:r>
              <a:rPr lang="en-US" sz="1900" b="0" i="1" u="none" dirty="0">
                <a:solidFill>
                  <a:schemeClr val="dk1"/>
                </a:solidFill>
                <a:sym typeface="Calibri"/>
              </a:rPr>
              <a:t> </a:t>
            </a:r>
            <a:r>
              <a:rPr lang="en-US" sz="1900" b="0" i="1" u="none" dirty="0" err="1">
                <a:solidFill>
                  <a:schemeClr val="dk1"/>
                </a:solidFill>
                <a:sym typeface="Calibri"/>
              </a:rPr>
              <a:t>dodatkowo</a:t>
            </a:r>
            <a:r>
              <a:rPr lang="en-US" sz="1900" b="0" i="1" u="none" dirty="0">
                <a:solidFill>
                  <a:schemeClr val="dk1"/>
                </a:solidFill>
                <a:sym typeface="Calibri"/>
              </a:rPr>
              <a:t> </a:t>
            </a:r>
            <a:r>
              <a:rPr lang="en-US" sz="1900" b="0" i="1" u="none" dirty="0" err="1">
                <a:solidFill>
                  <a:schemeClr val="dk1"/>
                </a:solidFill>
                <a:sym typeface="Calibri"/>
              </a:rPr>
              <a:t>fachowe</a:t>
            </a:r>
            <a:r>
              <a:rPr lang="en-US" sz="1900" b="0" i="1" u="none" dirty="0">
                <a:solidFill>
                  <a:schemeClr val="dk1"/>
                </a:solidFill>
                <a:sym typeface="Calibri"/>
              </a:rPr>
              <a:t> </a:t>
            </a:r>
            <a:r>
              <a:rPr lang="en-US" sz="1900" b="0" i="1" u="none" dirty="0" err="1">
                <a:solidFill>
                  <a:schemeClr val="dk1"/>
                </a:solidFill>
                <a:sym typeface="Calibri"/>
              </a:rPr>
              <a:t>doradztwo</a:t>
            </a:r>
            <a:r>
              <a:rPr lang="en-US" sz="1900" b="0" i="1" u="none" dirty="0">
                <a:solidFill>
                  <a:schemeClr val="dk1"/>
                </a:solidFill>
                <a:sym typeface="Calibri"/>
              </a:rPr>
              <a:t>. </a:t>
            </a:r>
            <a:r>
              <a:rPr lang="en-US" sz="1900" b="0" i="1" u="none" dirty="0" err="1">
                <a:solidFill>
                  <a:schemeClr val="dk1"/>
                </a:solidFill>
                <a:sym typeface="Calibri"/>
              </a:rPr>
              <a:t>Takie</a:t>
            </a:r>
            <a:r>
              <a:rPr lang="en-US" sz="1900" b="0" i="1" u="none" dirty="0">
                <a:solidFill>
                  <a:schemeClr val="dk1"/>
                </a:solidFill>
                <a:sym typeface="Calibri"/>
              </a:rPr>
              <a:t> </a:t>
            </a:r>
            <a:r>
              <a:rPr lang="en-US" sz="1900" b="0" i="1" u="none" dirty="0" err="1">
                <a:solidFill>
                  <a:schemeClr val="dk1"/>
                </a:solidFill>
                <a:sym typeface="Calibri"/>
              </a:rPr>
              <a:t>doradztwo</a:t>
            </a:r>
            <a:r>
              <a:rPr lang="en-US" sz="1900" b="0" i="1" u="none" dirty="0">
                <a:solidFill>
                  <a:schemeClr val="dk1"/>
                </a:solidFill>
                <a:sym typeface="Calibri"/>
              </a:rPr>
              <a:t> </a:t>
            </a:r>
            <a:r>
              <a:rPr lang="en-US" sz="1900" b="0" i="1" u="none" dirty="0" err="1">
                <a:solidFill>
                  <a:schemeClr val="dk1"/>
                </a:solidFill>
                <a:sym typeface="Calibri"/>
              </a:rPr>
              <a:t>zakupione</a:t>
            </a:r>
            <a:r>
              <a:rPr lang="en-US" sz="1900" b="0" i="1" u="none" dirty="0">
                <a:solidFill>
                  <a:schemeClr val="dk1"/>
                </a:solidFill>
                <a:sym typeface="Calibri"/>
              </a:rPr>
              <a:t> </a:t>
            </a:r>
            <a:r>
              <a:rPr lang="en-US" sz="1900" b="0" i="1" u="none" dirty="0" err="1">
                <a:solidFill>
                  <a:schemeClr val="dk1"/>
                </a:solidFill>
                <a:sym typeface="Calibri"/>
              </a:rPr>
              <a:t>osobno</a:t>
            </a:r>
            <a:r>
              <a:rPr lang="en-US" sz="1900" b="0" i="1" u="none" dirty="0">
                <a:solidFill>
                  <a:schemeClr val="dk1"/>
                </a:solidFill>
                <a:sym typeface="Calibri"/>
              </a:rPr>
              <a:t> jest </a:t>
            </a:r>
            <a:r>
              <a:rPr lang="en-US" sz="1900" b="0" i="1" u="none" dirty="0" err="1">
                <a:solidFill>
                  <a:schemeClr val="dk1"/>
                </a:solidFill>
                <a:sym typeface="Calibri"/>
              </a:rPr>
              <a:t>droższe</a:t>
            </a:r>
            <a:r>
              <a:rPr lang="en-US" sz="1900" b="0" i="1" u="none" dirty="0">
                <a:solidFill>
                  <a:schemeClr val="dk1"/>
                </a:solidFill>
                <a:sym typeface="Calibri"/>
              </a:rPr>
              <a:t> o </a:t>
            </a:r>
            <a:r>
              <a:rPr lang="en-US" sz="1900" b="0" i="1" u="none" dirty="0" err="1">
                <a:solidFill>
                  <a:schemeClr val="dk1"/>
                </a:solidFill>
                <a:sym typeface="Calibri"/>
              </a:rPr>
              <a:t>kilkaset</a:t>
            </a:r>
            <a:r>
              <a:rPr lang="en-US" sz="1900" b="0" i="1" u="none" dirty="0">
                <a:solidFill>
                  <a:schemeClr val="dk1"/>
                </a:solidFill>
                <a:sym typeface="Calibri"/>
              </a:rPr>
              <a:t> </a:t>
            </a:r>
            <a:r>
              <a:rPr lang="en-US" sz="1900" b="0" i="1" u="none" dirty="0" err="1">
                <a:solidFill>
                  <a:schemeClr val="dk1"/>
                </a:solidFill>
                <a:sym typeface="Calibri"/>
              </a:rPr>
              <a:t>złotych</a:t>
            </a:r>
            <a:r>
              <a:rPr lang="en-US" sz="1900" b="0" i="1" u="none" dirty="0">
                <a:solidFill>
                  <a:schemeClr val="dk1"/>
                </a:solidFill>
                <a:sym typeface="Calibri"/>
              </a:rPr>
              <a:t> w </a:t>
            </a:r>
            <a:r>
              <a:rPr lang="en-US" sz="1900" b="0" i="1" u="none" dirty="0" err="1">
                <a:solidFill>
                  <a:schemeClr val="dk1"/>
                </a:solidFill>
                <a:sym typeface="Calibri"/>
              </a:rPr>
              <a:t>porównaniu</a:t>
            </a:r>
            <a:r>
              <a:rPr lang="en-US" sz="1900" b="0" i="1" u="none" dirty="0">
                <a:solidFill>
                  <a:schemeClr val="dk1"/>
                </a:solidFill>
                <a:sym typeface="Calibri"/>
              </a:rPr>
              <a:t> z </a:t>
            </a:r>
            <a:r>
              <a:rPr lang="en-US" sz="1900" b="0" i="1" u="none" dirty="0" err="1">
                <a:solidFill>
                  <a:schemeClr val="dk1"/>
                </a:solidFill>
                <a:sym typeface="Calibri"/>
              </a:rPr>
              <a:t>zakupem</a:t>
            </a:r>
            <a:r>
              <a:rPr lang="en-US" sz="1900" b="0" i="1" u="none" dirty="0">
                <a:solidFill>
                  <a:schemeClr val="dk1"/>
                </a:solidFill>
                <a:sym typeface="Calibri"/>
              </a:rPr>
              <a:t> w </a:t>
            </a:r>
            <a:r>
              <a:rPr lang="en-US" sz="1900" b="0" i="1" u="none" dirty="0" err="1">
                <a:solidFill>
                  <a:schemeClr val="dk1"/>
                </a:solidFill>
                <a:sym typeface="Calibri"/>
              </a:rPr>
              <a:t>pakiecie</a:t>
            </a:r>
            <a:r>
              <a:rPr lang="en-US" sz="1900" b="0" i="1" u="none" dirty="0">
                <a:solidFill>
                  <a:schemeClr val="dk1"/>
                </a:solidFill>
                <a:sym typeface="Calibri"/>
              </a:rPr>
              <a:t>..."</a:t>
            </a:r>
            <a:endParaRPr i="1" dirty="0"/>
          </a:p>
          <a:p>
            <a:pPr marL="0" marR="0" lvl="0" indent="0" algn="l" rtl="0">
              <a:lnSpc>
                <a:spcPct val="150000"/>
              </a:lnSpc>
              <a:spcBef>
                <a:spcPts val="1800"/>
              </a:spcBef>
              <a:spcAft>
                <a:spcPts val="0"/>
              </a:spcAft>
              <a:buClr>
                <a:schemeClr val="dk1"/>
              </a:buClr>
              <a:buSzPts val="1900"/>
              <a:buFont typeface="Arial"/>
              <a:buNone/>
            </a:pPr>
            <a:r>
              <a:rPr lang="en-US" sz="1900" b="0" i="1" u="none" dirty="0">
                <a:solidFill>
                  <a:schemeClr val="dk1"/>
                </a:solidFill>
                <a:sym typeface="Calibri"/>
              </a:rPr>
              <a:t>- "</a:t>
            </a:r>
            <a:r>
              <a:rPr lang="en-US" sz="1900" b="0" i="1" u="none" dirty="0" err="1">
                <a:solidFill>
                  <a:schemeClr val="dk1"/>
                </a:solidFill>
                <a:sym typeface="Calibri"/>
              </a:rPr>
              <a:t>Słyszałem</a:t>
            </a:r>
            <a:r>
              <a:rPr lang="en-US" sz="1900" b="0" i="1" u="none" dirty="0">
                <a:solidFill>
                  <a:schemeClr val="dk1"/>
                </a:solidFill>
                <a:sym typeface="Calibri"/>
              </a:rPr>
              <a:t>, </a:t>
            </a:r>
            <a:r>
              <a:rPr lang="en-US" sz="1900" b="0" i="1" u="none" dirty="0" err="1">
                <a:solidFill>
                  <a:schemeClr val="dk1"/>
                </a:solidFill>
                <a:sym typeface="Calibri"/>
              </a:rPr>
              <a:t>że</a:t>
            </a:r>
            <a:r>
              <a:rPr lang="en-US" sz="1900" b="0" i="1" u="none" dirty="0">
                <a:solidFill>
                  <a:schemeClr val="dk1"/>
                </a:solidFill>
                <a:sym typeface="Calibri"/>
              </a:rPr>
              <a:t> </a:t>
            </a:r>
            <a:r>
              <a:rPr lang="en-US" sz="1900" b="0" i="1" u="none" dirty="0" err="1">
                <a:solidFill>
                  <a:schemeClr val="dk1"/>
                </a:solidFill>
                <a:sym typeface="Calibri"/>
              </a:rPr>
              <a:t>macie</a:t>
            </a:r>
            <a:r>
              <a:rPr lang="en-US" sz="1900" b="0" i="1" u="none" dirty="0">
                <a:solidFill>
                  <a:schemeClr val="dk1"/>
                </a:solidFill>
                <a:sym typeface="Calibri"/>
              </a:rPr>
              <a:t> </a:t>
            </a:r>
            <a:r>
              <a:rPr lang="en-US" sz="1900" b="0" i="1" u="none" dirty="0" err="1">
                <a:solidFill>
                  <a:schemeClr val="dk1"/>
                </a:solidFill>
                <a:sym typeface="Calibri"/>
              </a:rPr>
              <a:t>długie</a:t>
            </a:r>
            <a:r>
              <a:rPr lang="en-US" sz="1900" b="0" i="1" u="none" dirty="0">
                <a:solidFill>
                  <a:schemeClr val="dk1"/>
                </a:solidFill>
                <a:sym typeface="Calibri"/>
              </a:rPr>
              <a:t> </a:t>
            </a:r>
            <a:r>
              <a:rPr lang="en-US" sz="1900" b="0" i="1" u="none" dirty="0" err="1">
                <a:solidFill>
                  <a:schemeClr val="dk1"/>
                </a:solidFill>
                <a:sym typeface="Calibri"/>
              </a:rPr>
              <a:t>terminy</a:t>
            </a:r>
            <a:r>
              <a:rPr lang="en-US" sz="1900" b="0" i="1" u="none" dirty="0">
                <a:solidFill>
                  <a:schemeClr val="dk1"/>
                </a:solidFill>
                <a:sym typeface="Calibri"/>
              </a:rPr>
              <a:t> </a:t>
            </a:r>
            <a:r>
              <a:rPr lang="en-US" sz="1900" b="0" i="1" u="none" dirty="0" err="1">
                <a:solidFill>
                  <a:schemeClr val="dk1"/>
                </a:solidFill>
                <a:sym typeface="Calibri"/>
              </a:rPr>
              <a:t>realizacji</a:t>
            </a:r>
            <a:r>
              <a:rPr lang="en-US" sz="1900" b="0" i="1" u="none" dirty="0">
                <a:solidFill>
                  <a:schemeClr val="dk1"/>
                </a:solidFill>
                <a:sym typeface="Calibri"/>
              </a:rPr>
              <a:t> </a:t>
            </a:r>
            <a:r>
              <a:rPr lang="en-US" sz="1900" b="0" i="1" u="none" dirty="0" err="1">
                <a:solidFill>
                  <a:schemeClr val="dk1"/>
                </a:solidFill>
                <a:sym typeface="Calibri"/>
              </a:rPr>
              <a:t>usługi</a:t>
            </a:r>
            <a:r>
              <a:rPr lang="en-US" sz="1900" b="0" i="1" u="none" dirty="0">
                <a:solidFill>
                  <a:schemeClr val="dk1"/>
                </a:solidFill>
                <a:sym typeface="Calibri"/>
              </a:rPr>
              <a:t>"</a:t>
            </a:r>
            <a:endParaRPr i="1" dirty="0"/>
          </a:p>
          <a:p>
            <a:pPr marL="0" marR="0" lvl="0" indent="0" algn="l" rtl="0">
              <a:lnSpc>
                <a:spcPct val="150000"/>
              </a:lnSpc>
              <a:spcBef>
                <a:spcPts val="1800"/>
              </a:spcBef>
              <a:spcAft>
                <a:spcPts val="0"/>
              </a:spcAft>
              <a:buClr>
                <a:schemeClr val="dk1"/>
              </a:buClr>
              <a:buSzPts val="1900"/>
              <a:buFont typeface="Arial"/>
              <a:buNone/>
            </a:pPr>
            <a:r>
              <a:rPr lang="en-US" sz="1900" b="0" i="1" u="none" dirty="0">
                <a:solidFill>
                  <a:schemeClr val="dk1"/>
                </a:solidFill>
                <a:sym typeface="Calibri"/>
              </a:rPr>
              <a:t>- "</a:t>
            </a:r>
            <a:r>
              <a:rPr lang="en-US" sz="1900" b="0" i="1" u="none" dirty="0" err="1">
                <a:solidFill>
                  <a:schemeClr val="dk1"/>
                </a:solidFill>
                <a:sym typeface="Calibri"/>
              </a:rPr>
              <a:t>Chcemy</a:t>
            </a:r>
            <a:r>
              <a:rPr lang="en-US" sz="1900" b="0" i="1" u="none" dirty="0">
                <a:solidFill>
                  <a:schemeClr val="dk1"/>
                </a:solidFill>
                <a:sym typeface="Calibri"/>
              </a:rPr>
              <a:t> </a:t>
            </a:r>
            <a:r>
              <a:rPr lang="en-US" sz="1900" b="0" i="1" u="none" dirty="0" err="1">
                <a:solidFill>
                  <a:schemeClr val="dk1"/>
                </a:solidFill>
                <a:sym typeface="Calibri"/>
              </a:rPr>
              <a:t>uchodzić</a:t>
            </a:r>
            <a:r>
              <a:rPr lang="en-US" sz="1900" b="0" i="1" u="none" dirty="0">
                <a:solidFill>
                  <a:schemeClr val="dk1"/>
                </a:solidFill>
                <a:sym typeface="Calibri"/>
              </a:rPr>
              <a:t> </a:t>
            </a:r>
            <a:r>
              <a:rPr lang="en-US" sz="1900" b="0" i="1" u="none" dirty="0" err="1">
                <a:solidFill>
                  <a:schemeClr val="dk1"/>
                </a:solidFill>
                <a:sym typeface="Calibri"/>
              </a:rPr>
              <a:t>za</a:t>
            </a:r>
            <a:r>
              <a:rPr lang="en-US" sz="1900" b="0" i="1" u="none" dirty="0">
                <a:solidFill>
                  <a:schemeClr val="dk1"/>
                </a:solidFill>
                <a:sym typeface="Calibri"/>
              </a:rPr>
              <a:t> </a:t>
            </a:r>
            <a:r>
              <a:rPr lang="en-US" sz="1900" b="0" i="1" u="none" dirty="0" err="1">
                <a:solidFill>
                  <a:schemeClr val="dk1"/>
                </a:solidFill>
                <a:sym typeface="Calibri"/>
              </a:rPr>
              <a:t>wiarygodną</a:t>
            </a:r>
            <a:r>
              <a:rPr lang="en-US" sz="1900" b="0" i="1" u="none" dirty="0">
                <a:solidFill>
                  <a:schemeClr val="dk1"/>
                </a:solidFill>
                <a:sym typeface="Calibri"/>
              </a:rPr>
              <a:t> </a:t>
            </a:r>
            <a:r>
              <a:rPr lang="en-US" sz="1900" b="0" i="1" u="none" dirty="0" err="1">
                <a:solidFill>
                  <a:schemeClr val="dk1"/>
                </a:solidFill>
                <a:sym typeface="Calibri"/>
              </a:rPr>
              <a:t>firmę</a:t>
            </a:r>
            <a:r>
              <a:rPr lang="en-US" sz="1900" b="0" i="1" u="none" dirty="0">
                <a:solidFill>
                  <a:schemeClr val="dk1"/>
                </a:solidFill>
                <a:sym typeface="Calibri"/>
              </a:rPr>
              <a:t>, </a:t>
            </a:r>
            <a:r>
              <a:rPr lang="en-US" sz="1900" b="0" i="1" u="none" dirty="0" err="1">
                <a:solidFill>
                  <a:schemeClr val="dk1"/>
                </a:solidFill>
                <a:sym typeface="Calibri"/>
              </a:rPr>
              <a:t>dlatego</a:t>
            </a:r>
            <a:r>
              <a:rPr lang="en-US" sz="1900" b="0" i="1" u="none" dirty="0">
                <a:solidFill>
                  <a:schemeClr val="dk1"/>
                </a:solidFill>
                <a:sym typeface="Calibri"/>
              </a:rPr>
              <a:t> </a:t>
            </a:r>
            <a:r>
              <a:rPr lang="en-US" sz="1900" b="0" i="1" u="none" dirty="0" err="1">
                <a:solidFill>
                  <a:schemeClr val="dk1"/>
                </a:solidFill>
                <a:sym typeface="Calibri"/>
              </a:rPr>
              <a:t>podajemy</a:t>
            </a:r>
            <a:r>
              <a:rPr lang="en-US" sz="1900" b="0" i="1" u="none" dirty="0">
                <a:solidFill>
                  <a:schemeClr val="dk1"/>
                </a:solidFill>
                <a:sym typeface="Calibri"/>
              </a:rPr>
              <a:t> </a:t>
            </a:r>
            <a:r>
              <a:rPr lang="en-US" sz="1900" b="0" i="1" u="none" dirty="0" err="1">
                <a:solidFill>
                  <a:schemeClr val="dk1"/>
                </a:solidFill>
                <a:sym typeface="Calibri"/>
              </a:rPr>
              <a:t>realne</a:t>
            </a:r>
            <a:r>
              <a:rPr lang="en-US" sz="1900" b="0" i="1" u="none" dirty="0">
                <a:solidFill>
                  <a:schemeClr val="dk1"/>
                </a:solidFill>
                <a:sym typeface="Calibri"/>
              </a:rPr>
              <a:t> </a:t>
            </a:r>
            <a:r>
              <a:rPr lang="en-US" sz="1900" b="0" i="1" u="none" dirty="0" err="1">
                <a:solidFill>
                  <a:schemeClr val="dk1"/>
                </a:solidFill>
                <a:sym typeface="Calibri"/>
              </a:rPr>
              <a:t>terminy</a:t>
            </a:r>
            <a:r>
              <a:rPr lang="en-US" sz="1900" b="0" i="1" u="none" dirty="0">
                <a:solidFill>
                  <a:schemeClr val="dk1"/>
                </a:solidFill>
                <a:sym typeface="Calibri"/>
              </a:rPr>
              <a:t> </a:t>
            </a:r>
            <a:r>
              <a:rPr lang="en-US" sz="1900" b="0" i="1" u="none" dirty="0" err="1">
                <a:solidFill>
                  <a:schemeClr val="dk1"/>
                </a:solidFill>
                <a:sym typeface="Calibri"/>
              </a:rPr>
              <a:t>dostawy</a:t>
            </a:r>
            <a:r>
              <a:rPr lang="en-US" sz="1900" b="0" i="1" u="none" dirty="0">
                <a:solidFill>
                  <a:schemeClr val="dk1"/>
                </a:solidFill>
                <a:sym typeface="Calibri"/>
              </a:rPr>
              <a:t> </a:t>
            </a:r>
            <a:r>
              <a:rPr lang="en-US" sz="1900" b="0" i="1" u="none" dirty="0" err="1">
                <a:solidFill>
                  <a:schemeClr val="dk1"/>
                </a:solidFill>
                <a:sym typeface="Calibri"/>
              </a:rPr>
              <a:t>mebli</a:t>
            </a:r>
            <a:r>
              <a:rPr lang="en-US" sz="1900" b="0" i="1" u="none" dirty="0">
                <a:solidFill>
                  <a:schemeClr val="dk1"/>
                </a:solidFill>
                <a:sym typeface="Calibri"/>
              </a:rPr>
              <a:t> </a:t>
            </a:r>
            <a:r>
              <a:rPr lang="en-US" sz="1900" b="0" i="1" u="none" dirty="0" err="1">
                <a:solidFill>
                  <a:schemeClr val="dk1"/>
                </a:solidFill>
                <a:sym typeface="Calibri"/>
              </a:rPr>
              <a:t>kuchennych</a:t>
            </a:r>
            <a:r>
              <a:rPr lang="en-US" sz="1900" b="0" i="1" u="none" dirty="0">
                <a:solidFill>
                  <a:schemeClr val="dk1"/>
                </a:solidFill>
                <a:sym typeface="Calibri"/>
              </a:rPr>
              <a:t>."</a:t>
            </a:r>
            <a:endParaRPr i="1" dirty="0"/>
          </a:p>
        </p:txBody>
      </p:sp>
      <p:pic>
        <p:nvPicPr>
          <p:cNvPr id="1455" name="Google Shape;1455;p14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456" name="Google Shape;1456;p147"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14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Technika</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zdarta</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płyta</a:t>
            </a:r>
            <a:r>
              <a:rPr lang="en-US" sz="4000" b="1" i="0" u="none" dirty="0">
                <a:solidFill>
                  <a:schemeClr val="dk1"/>
                </a:solidFill>
                <a:latin typeface="Calibri"/>
                <a:ea typeface="Calibri"/>
                <a:cs typeface="Calibri"/>
                <a:sym typeface="Calibri"/>
              </a:rPr>
              <a:t> - </a:t>
            </a:r>
            <a:r>
              <a:rPr lang="en-US" sz="4000" b="1" i="0" u="none" dirty="0" err="1">
                <a:solidFill>
                  <a:schemeClr val="dk1"/>
                </a:solidFill>
                <a:latin typeface="Calibri"/>
                <a:ea typeface="Calibri"/>
                <a:cs typeface="Calibri"/>
                <a:sym typeface="Calibri"/>
              </a:rPr>
              <a:t>przykład</a:t>
            </a:r>
            <a:endParaRPr dirty="0"/>
          </a:p>
        </p:txBody>
      </p:sp>
      <p:sp>
        <p:nvSpPr>
          <p:cNvPr id="1462" name="Google Shape;1462;p148"/>
          <p:cNvSpPr txBox="1">
            <a:spLocks noGrp="1"/>
          </p:cNvSpPr>
          <p:nvPr>
            <p:ph type="body" idx="1"/>
          </p:nvPr>
        </p:nvSpPr>
        <p:spPr>
          <a:xfrm>
            <a:off x="838200" y="1492250"/>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30000"/>
              </a:lnSpc>
              <a:spcBef>
                <a:spcPts val="0"/>
              </a:spcBef>
              <a:spcAft>
                <a:spcPts val="0"/>
              </a:spcAft>
              <a:buClr>
                <a:schemeClr val="dk1"/>
              </a:buClr>
              <a:buSzPts val="1700"/>
              <a:buFont typeface="Noto Sans Symbols"/>
              <a:buChar char="−"/>
            </a:pPr>
            <a:r>
              <a:rPr lang="en-US" sz="1700" b="0" i="0" u="none" dirty="0">
                <a:solidFill>
                  <a:schemeClr val="dk1"/>
                </a:solidFill>
                <a:latin typeface="Calibri"/>
                <a:ea typeface="Calibri"/>
                <a:cs typeface="Calibri"/>
                <a:sym typeface="Calibri"/>
              </a:rPr>
              <a:t>„</a:t>
            </a:r>
            <a:r>
              <a:rPr lang="en-US" sz="1700" b="0" i="1" u="none" dirty="0" err="1">
                <a:solidFill>
                  <a:schemeClr val="dk1"/>
                </a:solidFill>
                <a:sym typeface="Calibri"/>
              </a:rPr>
              <a:t>Rozumiem</a:t>
            </a:r>
            <a:r>
              <a:rPr lang="en-US" sz="1700" b="0" i="1" u="none" dirty="0">
                <a:solidFill>
                  <a:schemeClr val="dk1"/>
                </a:solidFill>
                <a:sym typeface="Calibri"/>
              </a:rPr>
              <a:t>, </a:t>
            </a:r>
            <a:r>
              <a:rPr lang="en-US" sz="1700" b="0" i="1" u="none" dirty="0" err="1">
                <a:solidFill>
                  <a:schemeClr val="dk1"/>
                </a:solidFill>
                <a:sym typeface="Calibri"/>
              </a:rPr>
              <a:t>że</a:t>
            </a:r>
            <a:r>
              <a:rPr lang="en-US" sz="1700" b="0" i="1" u="none" dirty="0">
                <a:solidFill>
                  <a:schemeClr val="dk1"/>
                </a:solidFill>
                <a:sym typeface="Calibri"/>
              </a:rPr>
              <a:t> </a:t>
            </a:r>
            <a:r>
              <a:rPr lang="en-US" sz="1700" b="0" i="1" u="none" dirty="0" err="1">
                <a:solidFill>
                  <a:schemeClr val="dk1"/>
                </a:solidFill>
                <a:sym typeface="Calibri"/>
              </a:rPr>
              <a:t>oczekuje</a:t>
            </a:r>
            <a:r>
              <a:rPr lang="en-US" sz="1700" b="0" i="1" u="none" dirty="0">
                <a:solidFill>
                  <a:schemeClr val="dk1"/>
                </a:solidFill>
                <a:sym typeface="Calibri"/>
              </a:rPr>
              <a:t> Pan </a:t>
            </a:r>
            <a:r>
              <a:rPr lang="en-US" sz="1700" b="0" i="1" u="none" dirty="0" err="1">
                <a:solidFill>
                  <a:schemeClr val="dk1"/>
                </a:solidFill>
                <a:sym typeface="Calibri"/>
              </a:rPr>
              <a:t>rabatu</a:t>
            </a:r>
            <a:r>
              <a:rPr lang="en-US" sz="1700" b="0" i="1" u="none" dirty="0">
                <a:solidFill>
                  <a:schemeClr val="dk1"/>
                </a:solidFill>
                <a:sym typeface="Calibri"/>
              </a:rPr>
              <a:t> w </a:t>
            </a:r>
            <a:r>
              <a:rPr lang="en-US" sz="1700" b="0" i="1" u="none" dirty="0" err="1">
                <a:solidFill>
                  <a:schemeClr val="dk1"/>
                </a:solidFill>
                <a:sym typeface="Calibri"/>
              </a:rPr>
              <a:t>wysokości</a:t>
            </a:r>
            <a:r>
              <a:rPr lang="en-US" sz="1700" b="0" i="1" u="none" dirty="0">
                <a:solidFill>
                  <a:schemeClr val="dk1"/>
                </a:solidFill>
                <a:sym typeface="Calibri"/>
              </a:rPr>
              <a:t> 10 </a:t>
            </a:r>
            <a:r>
              <a:rPr lang="en-US" sz="1700" b="0" i="1" u="none" dirty="0" err="1">
                <a:solidFill>
                  <a:schemeClr val="dk1"/>
                </a:solidFill>
                <a:sym typeface="Calibri"/>
              </a:rPr>
              <a:t>procent</a:t>
            </a:r>
            <a:r>
              <a:rPr lang="en-US" sz="1700" b="0" i="1" u="none" dirty="0">
                <a:solidFill>
                  <a:schemeClr val="dk1"/>
                </a:solidFill>
                <a:sym typeface="Calibri"/>
              </a:rPr>
              <a:t>, </a:t>
            </a:r>
            <a:r>
              <a:rPr lang="en-US" sz="1700" b="0" i="1" u="none" dirty="0" err="1">
                <a:solidFill>
                  <a:schemeClr val="dk1"/>
                </a:solidFill>
                <a:sym typeface="Calibri"/>
              </a:rPr>
              <a:t>jednak</a:t>
            </a:r>
            <a:r>
              <a:rPr lang="en-US" sz="1700" b="0" i="1" u="none" dirty="0">
                <a:solidFill>
                  <a:schemeClr val="dk1"/>
                </a:solidFill>
                <a:sym typeface="Calibri"/>
              </a:rPr>
              <a:t> w </a:t>
            </a:r>
            <a:r>
              <a:rPr lang="en-US" sz="1700" b="0" i="1" u="none" dirty="0" err="1">
                <a:solidFill>
                  <a:schemeClr val="dk1"/>
                </a:solidFill>
                <a:sym typeface="Calibri"/>
              </a:rPr>
              <a:t>świetle</a:t>
            </a:r>
            <a:r>
              <a:rPr lang="en-US" sz="1700" b="0" i="1" u="none" dirty="0">
                <a:solidFill>
                  <a:schemeClr val="dk1"/>
                </a:solidFill>
                <a:sym typeface="Calibri"/>
              </a:rPr>
              <a:t> </a:t>
            </a:r>
            <a:r>
              <a:rPr lang="en-US" sz="1700" b="0" i="1" u="none" dirty="0" err="1">
                <a:solidFill>
                  <a:schemeClr val="dk1"/>
                </a:solidFill>
                <a:sym typeface="Calibri"/>
              </a:rPr>
              <a:t>otrzymania</a:t>
            </a:r>
            <a:r>
              <a:rPr lang="en-US" sz="1700" b="0" i="1" u="none" dirty="0">
                <a:solidFill>
                  <a:schemeClr val="dk1"/>
                </a:solidFill>
                <a:sym typeface="Calibri"/>
              </a:rPr>
              <a:t> rat 0 </a:t>
            </a:r>
            <a:r>
              <a:rPr lang="en-US" sz="1700" b="0" i="1" u="none" dirty="0" err="1">
                <a:solidFill>
                  <a:schemeClr val="dk1"/>
                </a:solidFill>
                <a:sym typeface="Calibri"/>
              </a:rPr>
              <a:t>procent</a:t>
            </a:r>
            <a:r>
              <a:rPr lang="en-US" sz="1700" b="0" i="1" u="none" dirty="0">
                <a:solidFill>
                  <a:schemeClr val="dk1"/>
                </a:solidFill>
                <a:sym typeface="Calibri"/>
              </a:rPr>
              <a:t>, </a:t>
            </a:r>
            <a:r>
              <a:rPr lang="en-US" sz="1700" b="0" i="1" u="none" dirty="0" err="1">
                <a:solidFill>
                  <a:schemeClr val="dk1"/>
                </a:solidFill>
                <a:sym typeface="Calibri"/>
              </a:rPr>
              <a:t>na</a:t>
            </a:r>
            <a:r>
              <a:rPr lang="en-US" sz="1700" b="0" i="1" u="none" dirty="0">
                <a:solidFill>
                  <a:schemeClr val="dk1"/>
                </a:solidFill>
                <a:sym typeface="Calibri"/>
              </a:rPr>
              <a:t> Pana </a:t>
            </a:r>
            <a:r>
              <a:rPr lang="en-US" sz="1700" b="0" i="1" u="none" dirty="0" err="1">
                <a:solidFill>
                  <a:schemeClr val="dk1"/>
                </a:solidFill>
                <a:sym typeface="Calibri"/>
              </a:rPr>
              <a:t>lodówkę</a:t>
            </a:r>
            <a:r>
              <a:rPr lang="en-US" sz="1700" b="0" i="1" u="none" dirty="0">
                <a:solidFill>
                  <a:schemeClr val="dk1"/>
                </a:solidFill>
                <a:sym typeface="Calibri"/>
              </a:rPr>
              <a:t>, </a:t>
            </a:r>
            <a:r>
              <a:rPr lang="en-US" sz="1700" b="0" i="1" u="none" dirty="0" err="1">
                <a:solidFill>
                  <a:schemeClr val="dk1"/>
                </a:solidFill>
                <a:sym typeface="Calibri"/>
              </a:rPr>
              <a:t>taki</a:t>
            </a:r>
            <a:r>
              <a:rPr lang="en-US" sz="1700" b="0" i="1" u="none" dirty="0">
                <a:solidFill>
                  <a:schemeClr val="dk1"/>
                </a:solidFill>
                <a:sym typeface="Calibri"/>
              </a:rPr>
              <a:t> rabat </a:t>
            </a:r>
            <a:r>
              <a:rPr lang="en-US" sz="1700" b="0" i="1" u="none" dirty="0" err="1">
                <a:solidFill>
                  <a:schemeClr val="dk1"/>
                </a:solidFill>
                <a:sym typeface="Calibri"/>
              </a:rPr>
              <a:t>nie</a:t>
            </a:r>
            <a:r>
              <a:rPr lang="en-US" sz="1700" b="0" i="1" u="none" dirty="0">
                <a:solidFill>
                  <a:schemeClr val="dk1"/>
                </a:solidFill>
                <a:sym typeface="Calibri"/>
              </a:rPr>
              <a:t> jest </a:t>
            </a:r>
            <a:r>
              <a:rPr lang="en-US" sz="1700" b="0" i="1" u="none" dirty="0" err="1">
                <a:solidFill>
                  <a:schemeClr val="dk1"/>
                </a:solidFill>
                <a:sym typeface="Calibri"/>
              </a:rPr>
              <a:t>możliwy</a:t>
            </a:r>
            <a:r>
              <a:rPr lang="en-US" sz="1700" b="0" i="1" u="none" dirty="0">
                <a:solidFill>
                  <a:schemeClr val="dk1"/>
                </a:solidFill>
                <a:sym typeface="Calibri"/>
              </a:rPr>
              <a:t>.”</a:t>
            </a:r>
            <a:endParaRPr i="1" dirty="0"/>
          </a:p>
          <a:p>
            <a:pPr marL="342900" marR="0" lvl="0" indent="-342900" algn="just" rtl="0">
              <a:lnSpc>
                <a:spcPct val="130000"/>
              </a:lnSpc>
              <a:spcBef>
                <a:spcPts val="1000"/>
              </a:spcBef>
              <a:spcAft>
                <a:spcPts val="0"/>
              </a:spcAft>
              <a:buClr>
                <a:schemeClr val="dk1"/>
              </a:buClr>
              <a:buSzPts val="1700"/>
              <a:buFont typeface="Noto Sans Symbols"/>
              <a:buChar char="−"/>
            </a:pPr>
            <a:r>
              <a:rPr lang="en-US" sz="1700" b="0" i="1" u="none" dirty="0">
                <a:solidFill>
                  <a:schemeClr val="dk1"/>
                </a:solidFill>
                <a:sym typeface="Calibri"/>
              </a:rPr>
              <a:t>„</a:t>
            </a:r>
            <a:r>
              <a:rPr lang="en-US" sz="1700" b="0" i="1" u="none" dirty="0" err="1">
                <a:solidFill>
                  <a:schemeClr val="dk1"/>
                </a:solidFill>
                <a:sym typeface="Calibri"/>
              </a:rPr>
              <a:t>Myślałam</a:t>
            </a:r>
            <a:r>
              <a:rPr lang="en-US" sz="1700" b="0" i="1" u="none" dirty="0">
                <a:solidFill>
                  <a:schemeClr val="dk1"/>
                </a:solidFill>
                <a:sym typeface="Calibri"/>
              </a:rPr>
              <a:t>, </a:t>
            </a:r>
            <a:r>
              <a:rPr lang="en-US" sz="1700" b="0" i="1" u="none" dirty="0" err="1">
                <a:solidFill>
                  <a:schemeClr val="dk1"/>
                </a:solidFill>
                <a:sym typeface="Calibri"/>
              </a:rPr>
              <a:t>że</a:t>
            </a:r>
            <a:r>
              <a:rPr lang="en-US" sz="1700" b="0" i="1" u="none" dirty="0">
                <a:solidFill>
                  <a:schemeClr val="dk1"/>
                </a:solidFill>
                <a:sym typeface="Calibri"/>
              </a:rPr>
              <a:t> </a:t>
            </a:r>
            <a:r>
              <a:rPr lang="en-US" sz="1700" b="0" i="1" u="none" dirty="0" err="1">
                <a:solidFill>
                  <a:schemeClr val="dk1"/>
                </a:solidFill>
                <a:sym typeface="Calibri"/>
              </a:rPr>
              <a:t>mogę</a:t>
            </a:r>
            <a:r>
              <a:rPr lang="en-US" sz="1700" b="0" i="1" u="none" dirty="0">
                <a:solidFill>
                  <a:schemeClr val="dk1"/>
                </a:solidFill>
                <a:sym typeface="Calibri"/>
              </a:rPr>
              <a:t>  </a:t>
            </a:r>
            <a:r>
              <a:rPr lang="en-US" sz="1700" b="0" i="1" u="none" dirty="0" err="1">
                <a:solidFill>
                  <a:schemeClr val="dk1"/>
                </a:solidFill>
                <a:sym typeface="Calibri"/>
              </a:rPr>
              <a:t>Panem</a:t>
            </a:r>
            <a:r>
              <a:rPr lang="en-US" sz="1700" b="0" i="1" u="none" dirty="0">
                <a:solidFill>
                  <a:schemeClr val="dk1"/>
                </a:solidFill>
                <a:sym typeface="Calibri"/>
              </a:rPr>
              <a:t> </a:t>
            </a:r>
            <a:r>
              <a:rPr lang="en-US" sz="1700" b="0" i="1" u="none" dirty="0" err="1">
                <a:solidFill>
                  <a:schemeClr val="dk1"/>
                </a:solidFill>
                <a:sym typeface="Calibri"/>
              </a:rPr>
              <a:t>pójść</a:t>
            </a:r>
            <a:r>
              <a:rPr lang="en-US" sz="1700" b="0" i="1" u="none" dirty="0">
                <a:solidFill>
                  <a:schemeClr val="dk1"/>
                </a:solidFill>
                <a:sym typeface="Calibri"/>
              </a:rPr>
              <a:t> do </a:t>
            </a:r>
            <a:r>
              <a:rPr lang="en-US" sz="1700" b="0" i="1" u="none" dirty="0" err="1">
                <a:solidFill>
                  <a:schemeClr val="dk1"/>
                </a:solidFill>
                <a:sym typeface="Calibri"/>
              </a:rPr>
              <a:t>porozumienia</a:t>
            </a:r>
            <a:r>
              <a:rPr lang="en-US" sz="1700" b="0" i="1" u="none" dirty="0">
                <a:solidFill>
                  <a:schemeClr val="dk1"/>
                </a:solidFill>
                <a:sym typeface="Calibri"/>
              </a:rPr>
              <a:t>.”</a:t>
            </a:r>
            <a:endParaRPr i="1" dirty="0"/>
          </a:p>
          <a:p>
            <a:pPr marL="342900" marR="0" lvl="0" indent="-342900" algn="just" rtl="0">
              <a:lnSpc>
                <a:spcPct val="130000"/>
              </a:lnSpc>
              <a:spcBef>
                <a:spcPts val="1000"/>
              </a:spcBef>
              <a:spcAft>
                <a:spcPts val="0"/>
              </a:spcAft>
              <a:buClr>
                <a:schemeClr val="dk1"/>
              </a:buClr>
              <a:buSzPts val="1700"/>
              <a:buFont typeface="Noto Sans Symbols"/>
              <a:buChar char="−"/>
            </a:pPr>
            <a:r>
              <a:rPr lang="en-US" sz="1700" b="0" i="1" u="none" dirty="0">
                <a:solidFill>
                  <a:schemeClr val="dk1"/>
                </a:solidFill>
                <a:sym typeface="Calibri"/>
              </a:rPr>
              <a:t>„</a:t>
            </a:r>
            <a:r>
              <a:rPr lang="en-US" sz="1700" b="0" i="1" u="none" dirty="0" err="1">
                <a:solidFill>
                  <a:schemeClr val="dk1"/>
                </a:solidFill>
                <a:sym typeface="Calibri"/>
              </a:rPr>
              <a:t>Nie</a:t>
            </a:r>
            <a:r>
              <a:rPr lang="en-US" sz="1700" b="0" i="1" u="none" dirty="0">
                <a:solidFill>
                  <a:schemeClr val="dk1"/>
                </a:solidFill>
                <a:sym typeface="Calibri"/>
              </a:rPr>
              <a:t> </a:t>
            </a:r>
            <a:r>
              <a:rPr lang="en-US" sz="1700" b="0" i="1" u="none" dirty="0" err="1">
                <a:solidFill>
                  <a:schemeClr val="dk1"/>
                </a:solidFill>
                <a:sym typeface="Calibri"/>
              </a:rPr>
              <a:t>chciałbym</a:t>
            </a:r>
            <a:r>
              <a:rPr lang="en-US" sz="1700" b="0" i="1" u="none" dirty="0">
                <a:solidFill>
                  <a:schemeClr val="dk1"/>
                </a:solidFill>
                <a:sym typeface="Calibri"/>
              </a:rPr>
              <a:t>, </a:t>
            </a:r>
            <a:r>
              <a:rPr lang="en-US" sz="1700" b="0" i="1" u="none" dirty="0" err="1">
                <a:solidFill>
                  <a:schemeClr val="dk1"/>
                </a:solidFill>
                <a:sym typeface="Calibri"/>
              </a:rPr>
              <a:t>żeby</a:t>
            </a:r>
            <a:r>
              <a:rPr lang="en-US" sz="1700" b="0" i="1" u="none" dirty="0">
                <a:solidFill>
                  <a:schemeClr val="dk1"/>
                </a:solidFill>
                <a:sym typeface="Calibri"/>
              </a:rPr>
              <a:t> </a:t>
            </a:r>
            <a:r>
              <a:rPr lang="en-US" sz="1700" b="0" i="1" u="none" dirty="0" err="1">
                <a:solidFill>
                  <a:schemeClr val="dk1"/>
                </a:solidFill>
                <a:sym typeface="Calibri"/>
              </a:rPr>
              <a:t>odebrał</a:t>
            </a:r>
            <a:r>
              <a:rPr lang="en-US" sz="1700" b="0" i="1" u="none" dirty="0">
                <a:solidFill>
                  <a:schemeClr val="dk1"/>
                </a:solidFill>
                <a:sym typeface="Calibri"/>
              </a:rPr>
              <a:t> </a:t>
            </a:r>
            <a:r>
              <a:rPr lang="en-US" sz="1700" b="0" i="1" u="none" dirty="0" err="1">
                <a:solidFill>
                  <a:schemeClr val="dk1"/>
                </a:solidFill>
                <a:sym typeface="Calibri"/>
              </a:rPr>
              <a:t>mnie</a:t>
            </a:r>
            <a:r>
              <a:rPr lang="en-US" sz="1700" b="0" i="1" u="none" dirty="0">
                <a:solidFill>
                  <a:schemeClr val="dk1"/>
                </a:solidFill>
                <a:sym typeface="Calibri"/>
              </a:rPr>
              <a:t> Pan </a:t>
            </a:r>
            <a:r>
              <a:rPr lang="en-US" sz="1700" b="0" i="1" u="none" dirty="0" err="1">
                <a:solidFill>
                  <a:schemeClr val="dk1"/>
                </a:solidFill>
                <a:sym typeface="Calibri"/>
              </a:rPr>
              <a:t>jako</a:t>
            </a:r>
            <a:r>
              <a:rPr lang="en-US" sz="1700" b="0" i="1" u="none" dirty="0">
                <a:solidFill>
                  <a:schemeClr val="dk1"/>
                </a:solidFill>
                <a:sym typeface="Calibri"/>
              </a:rPr>
              <a:t> </a:t>
            </a:r>
            <a:r>
              <a:rPr lang="en-US" sz="1700" b="0" i="1" u="none" dirty="0" err="1">
                <a:solidFill>
                  <a:schemeClr val="dk1"/>
                </a:solidFill>
                <a:sym typeface="Calibri"/>
              </a:rPr>
              <a:t>osobę</a:t>
            </a:r>
            <a:r>
              <a:rPr lang="en-US" sz="1700" b="0" i="1" u="none" dirty="0">
                <a:solidFill>
                  <a:schemeClr val="dk1"/>
                </a:solidFill>
                <a:sym typeface="Calibri"/>
              </a:rPr>
              <a:t> </a:t>
            </a:r>
            <a:r>
              <a:rPr lang="en-US" sz="1700" b="0" i="1" u="none" dirty="0" err="1">
                <a:solidFill>
                  <a:schemeClr val="dk1"/>
                </a:solidFill>
                <a:sym typeface="Calibri"/>
              </a:rPr>
              <a:t>mało</a:t>
            </a:r>
            <a:r>
              <a:rPr lang="en-US" sz="1700" b="0" i="1" u="none" dirty="0">
                <a:solidFill>
                  <a:schemeClr val="dk1"/>
                </a:solidFill>
                <a:sym typeface="Calibri"/>
              </a:rPr>
              <a:t> </a:t>
            </a:r>
            <a:r>
              <a:rPr lang="en-US" sz="1700" b="0" i="1" u="none" dirty="0" err="1">
                <a:solidFill>
                  <a:schemeClr val="dk1"/>
                </a:solidFill>
                <a:sym typeface="Calibri"/>
              </a:rPr>
              <a:t>elastyczną</a:t>
            </a:r>
            <a:r>
              <a:rPr lang="en-US" sz="1700" b="0" i="1" u="none" dirty="0">
                <a:solidFill>
                  <a:schemeClr val="dk1"/>
                </a:solidFill>
                <a:sym typeface="Calibri"/>
              </a:rPr>
              <a:t>, </a:t>
            </a:r>
            <a:r>
              <a:rPr lang="en-US" sz="1700" b="0" i="1" u="none" dirty="0" err="1">
                <a:solidFill>
                  <a:schemeClr val="dk1"/>
                </a:solidFill>
                <a:sym typeface="Calibri"/>
              </a:rPr>
              <a:t>jednak</a:t>
            </a:r>
            <a:r>
              <a:rPr lang="en-US" sz="1700" b="0" i="1" u="none" dirty="0">
                <a:solidFill>
                  <a:schemeClr val="dk1"/>
                </a:solidFill>
                <a:sym typeface="Calibri"/>
              </a:rPr>
              <a:t> w </a:t>
            </a:r>
            <a:r>
              <a:rPr lang="en-US" sz="1700" b="0" i="1" u="none" dirty="0" err="1">
                <a:solidFill>
                  <a:schemeClr val="dk1"/>
                </a:solidFill>
                <a:sym typeface="Calibri"/>
              </a:rPr>
              <a:t>świetle</a:t>
            </a:r>
            <a:r>
              <a:rPr lang="en-US" sz="1700" b="0" i="1" u="none" dirty="0">
                <a:solidFill>
                  <a:schemeClr val="dk1"/>
                </a:solidFill>
                <a:sym typeface="Calibri"/>
              </a:rPr>
              <a:t> </a:t>
            </a:r>
            <a:r>
              <a:rPr lang="en-US" sz="1700" b="0" i="1" u="none" dirty="0" err="1">
                <a:solidFill>
                  <a:schemeClr val="dk1"/>
                </a:solidFill>
                <a:sym typeface="Calibri"/>
              </a:rPr>
              <a:t>skorzystania</a:t>
            </a:r>
            <a:r>
              <a:rPr lang="en-US" sz="1700" b="0" i="1" u="none" dirty="0">
                <a:solidFill>
                  <a:schemeClr val="dk1"/>
                </a:solidFill>
                <a:sym typeface="Calibri"/>
              </a:rPr>
              <a:t> przez Pana </a:t>
            </a:r>
            <a:r>
              <a:rPr lang="en-US" sz="1700" b="0" i="1" u="none" dirty="0" err="1">
                <a:solidFill>
                  <a:schemeClr val="dk1"/>
                </a:solidFill>
                <a:sym typeface="Calibri"/>
              </a:rPr>
              <a:t>opcji</a:t>
            </a:r>
            <a:r>
              <a:rPr lang="en-US" sz="1700" b="0" i="1" u="none" dirty="0">
                <a:solidFill>
                  <a:schemeClr val="dk1"/>
                </a:solidFill>
                <a:sym typeface="Calibri"/>
              </a:rPr>
              <a:t> </a:t>
            </a:r>
            <a:r>
              <a:rPr lang="en-US" sz="1700" b="0" i="1" u="none" dirty="0" err="1">
                <a:solidFill>
                  <a:schemeClr val="dk1"/>
                </a:solidFill>
                <a:sym typeface="Calibri"/>
              </a:rPr>
              <a:t>finansowania</a:t>
            </a:r>
            <a:r>
              <a:rPr lang="en-US" sz="1700" b="0" i="1" u="none" dirty="0">
                <a:solidFill>
                  <a:schemeClr val="dk1"/>
                </a:solidFill>
                <a:sym typeface="Calibri"/>
              </a:rPr>
              <a:t> </a:t>
            </a:r>
            <a:r>
              <a:rPr lang="en-US" sz="1700" b="0" i="1" u="none" dirty="0" err="1">
                <a:solidFill>
                  <a:schemeClr val="dk1"/>
                </a:solidFill>
                <a:sym typeface="Calibri"/>
              </a:rPr>
              <a:t>zakupu</a:t>
            </a:r>
            <a:r>
              <a:rPr lang="en-US" sz="1700" b="0" i="1" u="none" dirty="0">
                <a:solidFill>
                  <a:schemeClr val="dk1"/>
                </a:solidFill>
                <a:sym typeface="Calibri"/>
              </a:rPr>
              <a:t> </a:t>
            </a:r>
            <a:r>
              <a:rPr lang="en-US" sz="1700" b="0" i="1" u="none" dirty="0" err="1">
                <a:solidFill>
                  <a:schemeClr val="dk1"/>
                </a:solidFill>
                <a:sym typeface="Calibri"/>
              </a:rPr>
              <a:t>ratami</a:t>
            </a:r>
            <a:r>
              <a:rPr lang="en-US" sz="1700" b="0" i="1" u="none" dirty="0">
                <a:solidFill>
                  <a:schemeClr val="dk1"/>
                </a:solidFill>
                <a:sym typeface="Calibri"/>
              </a:rPr>
              <a:t> 0 proc., </a:t>
            </a:r>
            <a:r>
              <a:rPr lang="en-US" sz="1700" b="0" i="1" u="none" dirty="0" err="1">
                <a:solidFill>
                  <a:schemeClr val="dk1"/>
                </a:solidFill>
                <a:sym typeface="Calibri"/>
              </a:rPr>
              <a:t>dodatkowy</a:t>
            </a:r>
            <a:r>
              <a:rPr lang="en-US" sz="1700" b="0" i="1" u="none" dirty="0">
                <a:solidFill>
                  <a:schemeClr val="dk1"/>
                </a:solidFill>
                <a:sym typeface="Calibri"/>
              </a:rPr>
              <a:t> </a:t>
            </a:r>
            <a:r>
              <a:rPr lang="en-US" sz="1700" b="0" i="1" u="none" dirty="0" err="1">
                <a:solidFill>
                  <a:schemeClr val="dk1"/>
                </a:solidFill>
                <a:sym typeface="Calibri"/>
              </a:rPr>
              <a:t>upust</a:t>
            </a:r>
            <a:r>
              <a:rPr lang="en-US" sz="1700" b="0" i="1" u="none" dirty="0">
                <a:solidFill>
                  <a:schemeClr val="dk1"/>
                </a:solidFill>
                <a:sym typeface="Calibri"/>
              </a:rPr>
              <a:t> </a:t>
            </a:r>
            <a:r>
              <a:rPr lang="en-US" sz="1700" b="0" i="1" u="none" dirty="0" err="1">
                <a:solidFill>
                  <a:schemeClr val="dk1"/>
                </a:solidFill>
                <a:sym typeface="Calibri"/>
              </a:rPr>
              <a:t>nie</a:t>
            </a:r>
            <a:r>
              <a:rPr lang="en-US" sz="1700" b="0" i="1" u="none" dirty="0">
                <a:solidFill>
                  <a:schemeClr val="dk1"/>
                </a:solidFill>
                <a:sym typeface="Calibri"/>
              </a:rPr>
              <a:t> </a:t>
            </a:r>
            <a:r>
              <a:rPr lang="en-US" sz="1700" b="0" i="1" u="none" dirty="0" err="1">
                <a:solidFill>
                  <a:schemeClr val="dk1"/>
                </a:solidFill>
                <a:sym typeface="Calibri"/>
              </a:rPr>
              <a:t>będzie</a:t>
            </a:r>
            <a:r>
              <a:rPr lang="en-US" sz="1700" b="0" i="1" u="none" dirty="0">
                <a:solidFill>
                  <a:schemeClr val="dk1"/>
                </a:solidFill>
                <a:sym typeface="Calibri"/>
              </a:rPr>
              <a:t> </a:t>
            </a:r>
            <a:r>
              <a:rPr lang="en-US" sz="1700" b="0" i="1" u="none" dirty="0" err="1">
                <a:solidFill>
                  <a:schemeClr val="dk1"/>
                </a:solidFill>
                <a:sym typeface="Calibri"/>
              </a:rPr>
              <a:t>możliwy</a:t>
            </a:r>
            <a:r>
              <a:rPr lang="en-US" sz="1700" b="0" i="1" u="none" dirty="0">
                <a:solidFill>
                  <a:schemeClr val="dk1"/>
                </a:solidFill>
                <a:sym typeface="Calibri"/>
              </a:rPr>
              <a:t>.”</a:t>
            </a:r>
            <a:endParaRPr i="1" dirty="0"/>
          </a:p>
          <a:p>
            <a:pPr marL="342900" marR="0" lvl="0" indent="-342900" algn="just" rtl="0">
              <a:lnSpc>
                <a:spcPct val="130000"/>
              </a:lnSpc>
              <a:spcBef>
                <a:spcPts val="1000"/>
              </a:spcBef>
              <a:spcAft>
                <a:spcPts val="0"/>
              </a:spcAft>
              <a:buClr>
                <a:schemeClr val="dk1"/>
              </a:buClr>
              <a:buSzPts val="1700"/>
              <a:buFont typeface="Noto Sans Symbols"/>
              <a:buChar char="−"/>
            </a:pPr>
            <a:r>
              <a:rPr lang="en-US" sz="1700" b="0" i="1" u="none" dirty="0">
                <a:solidFill>
                  <a:schemeClr val="dk1"/>
                </a:solidFill>
                <a:sym typeface="Calibri"/>
              </a:rPr>
              <a:t>„</a:t>
            </a:r>
            <a:r>
              <a:rPr lang="en-US" sz="1700" b="0" i="1" u="none" dirty="0" err="1">
                <a:solidFill>
                  <a:schemeClr val="dk1"/>
                </a:solidFill>
                <a:sym typeface="Calibri"/>
              </a:rPr>
              <a:t>Chyba</a:t>
            </a:r>
            <a:r>
              <a:rPr lang="en-US" sz="1700" b="0" i="1" u="none" dirty="0">
                <a:solidFill>
                  <a:schemeClr val="dk1"/>
                </a:solidFill>
                <a:sym typeface="Calibri"/>
              </a:rPr>
              <a:t> </a:t>
            </a:r>
            <a:r>
              <a:rPr lang="en-US" sz="1700" b="0" i="1" u="none" dirty="0" err="1">
                <a:solidFill>
                  <a:schemeClr val="dk1"/>
                </a:solidFill>
                <a:sym typeface="Calibri"/>
              </a:rPr>
              <a:t>nie</a:t>
            </a:r>
            <a:r>
              <a:rPr lang="en-US" sz="1700" b="0" i="1" u="none" dirty="0">
                <a:solidFill>
                  <a:schemeClr val="dk1"/>
                </a:solidFill>
                <a:sym typeface="Calibri"/>
              </a:rPr>
              <a:t> </a:t>
            </a:r>
            <a:r>
              <a:rPr lang="en-US" sz="1700" b="0" i="1" u="none" dirty="0" err="1">
                <a:solidFill>
                  <a:schemeClr val="dk1"/>
                </a:solidFill>
                <a:sym typeface="Calibri"/>
              </a:rPr>
              <a:t>będę</a:t>
            </a:r>
            <a:r>
              <a:rPr lang="en-US" sz="1700" b="0" i="1" u="none" dirty="0">
                <a:solidFill>
                  <a:schemeClr val="dk1"/>
                </a:solidFill>
                <a:sym typeface="Calibri"/>
              </a:rPr>
              <a:t> </a:t>
            </a:r>
            <a:r>
              <a:rPr lang="en-US" sz="1700" b="0" i="1" u="none" dirty="0" err="1">
                <a:solidFill>
                  <a:schemeClr val="dk1"/>
                </a:solidFill>
                <a:sym typeface="Calibri"/>
              </a:rPr>
              <a:t>miął</a:t>
            </a:r>
            <a:r>
              <a:rPr lang="en-US" sz="1700" b="0" i="1" u="none" dirty="0">
                <a:solidFill>
                  <a:schemeClr val="dk1"/>
                </a:solidFill>
                <a:sym typeface="Calibri"/>
              </a:rPr>
              <a:t> </a:t>
            </a:r>
            <a:r>
              <a:rPr lang="en-US" sz="1700" b="0" i="1" u="none" dirty="0" err="1">
                <a:solidFill>
                  <a:schemeClr val="dk1"/>
                </a:solidFill>
                <a:sym typeface="Calibri"/>
              </a:rPr>
              <a:t>wyboru</a:t>
            </a:r>
            <a:r>
              <a:rPr lang="en-US" sz="1700" b="0" i="1" u="none" dirty="0">
                <a:solidFill>
                  <a:schemeClr val="dk1"/>
                </a:solidFill>
                <a:sym typeface="Calibri"/>
              </a:rPr>
              <a:t> i </a:t>
            </a:r>
            <a:r>
              <a:rPr lang="en-US" sz="1700" b="0" i="1" u="none" dirty="0" err="1">
                <a:solidFill>
                  <a:schemeClr val="dk1"/>
                </a:solidFill>
                <a:sym typeface="Calibri"/>
              </a:rPr>
              <a:t>odwiedzę</a:t>
            </a:r>
            <a:r>
              <a:rPr lang="en-US" sz="1700" b="0" i="1" u="none" dirty="0">
                <a:solidFill>
                  <a:schemeClr val="dk1"/>
                </a:solidFill>
                <a:sym typeface="Calibri"/>
              </a:rPr>
              <a:t> </a:t>
            </a:r>
            <a:r>
              <a:rPr lang="en-US" sz="1700" b="0" i="1" u="none" dirty="0" err="1">
                <a:solidFill>
                  <a:schemeClr val="dk1"/>
                </a:solidFill>
                <a:sym typeface="Calibri"/>
              </a:rPr>
              <a:t>Waszą</a:t>
            </a:r>
            <a:r>
              <a:rPr lang="en-US" sz="1700" b="0" i="1" u="none" dirty="0">
                <a:solidFill>
                  <a:schemeClr val="dk1"/>
                </a:solidFill>
                <a:sym typeface="Calibri"/>
              </a:rPr>
              <a:t> </a:t>
            </a:r>
            <a:r>
              <a:rPr lang="en-US" sz="1700" b="0" i="1" u="none" dirty="0" err="1">
                <a:solidFill>
                  <a:schemeClr val="dk1"/>
                </a:solidFill>
                <a:sym typeface="Calibri"/>
              </a:rPr>
              <a:t>konkurencję</a:t>
            </a:r>
            <a:r>
              <a:rPr lang="en-US" sz="1700" b="0" i="1" u="none" dirty="0">
                <a:solidFill>
                  <a:schemeClr val="dk1"/>
                </a:solidFill>
                <a:sym typeface="Calibri"/>
              </a:rPr>
              <a:t>...”</a:t>
            </a:r>
            <a:endParaRPr i="1" dirty="0"/>
          </a:p>
          <a:p>
            <a:pPr marL="342900" marR="0" lvl="0" indent="-342900" algn="just" rtl="0">
              <a:lnSpc>
                <a:spcPct val="130000"/>
              </a:lnSpc>
              <a:spcBef>
                <a:spcPts val="1000"/>
              </a:spcBef>
              <a:spcAft>
                <a:spcPts val="0"/>
              </a:spcAft>
              <a:buClr>
                <a:schemeClr val="dk1"/>
              </a:buClr>
              <a:buSzPts val="1700"/>
              <a:buFont typeface="Noto Sans Symbols"/>
              <a:buChar char="−"/>
            </a:pPr>
            <a:r>
              <a:rPr lang="en-US" sz="1700" b="0" i="1" u="none" dirty="0">
                <a:solidFill>
                  <a:schemeClr val="dk1"/>
                </a:solidFill>
                <a:sym typeface="Calibri"/>
              </a:rPr>
              <a:t>„</a:t>
            </a:r>
            <a:r>
              <a:rPr lang="en-US" sz="1700" b="0" i="1" u="none" dirty="0" err="1">
                <a:solidFill>
                  <a:schemeClr val="dk1"/>
                </a:solidFill>
                <a:sym typeface="Calibri"/>
              </a:rPr>
              <a:t>Oczywiście</a:t>
            </a:r>
            <a:r>
              <a:rPr lang="en-US" sz="1700" b="0" i="1" u="none" dirty="0">
                <a:solidFill>
                  <a:schemeClr val="dk1"/>
                </a:solidFill>
                <a:sym typeface="Calibri"/>
              </a:rPr>
              <a:t> ma pan </a:t>
            </a:r>
            <a:r>
              <a:rPr lang="en-US" sz="1700" b="0" i="1" u="none" dirty="0" err="1">
                <a:solidFill>
                  <a:schemeClr val="dk1"/>
                </a:solidFill>
                <a:sym typeface="Calibri"/>
              </a:rPr>
              <a:t>prawo</a:t>
            </a:r>
            <a:r>
              <a:rPr lang="en-US" sz="1700" b="0" i="1" u="none" dirty="0">
                <a:solidFill>
                  <a:schemeClr val="dk1"/>
                </a:solidFill>
                <a:sym typeface="Calibri"/>
              </a:rPr>
              <a:t> do </a:t>
            </a:r>
            <a:r>
              <a:rPr lang="en-US" sz="1700" b="0" i="1" u="none" dirty="0" err="1">
                <a:solidFill>
                  <a:schemeClr val="dk1"/>
                </a:solidFill>
                <a:sym typeface="Calibri"/>
              </a:rPr>
              <a:t>takiej</a:t>
            </a:r>
            <a:r>
              <a:rPr lang="en-US" sz="1700" b="0" i="1" u="none" dirty="0">
                <a:solidFill>
                  <a:schemeClr val="dk1"/>
                </a:solidFill>
                <a:sym typeface="Calibri"/>
              </a:rPr>
              <a:t> </a:t>
            </a:r>
            <a:r>
              <a:rPr lang="en-US" sz="1700" b="0" i="1" u="none" dirty="0" err="1">
                <a:solidFill>
                  <a:schemeClr val="dk1"/>
                </a:solidFill>
                <a:sym typeface="Calibri"/>
              </a:rPr>
              <a:t>decyzji</a:t>
            </a:r>
            <a:r>
              <a:rPr lang="en-US" sz="1700" b="0" i="1" u="none" dirty="0">
                <a:solidFill>
                  <a:schemeClr val="dk1"/>
                </a:solidFill>
                <a:sym typeface="Calibri"/>
              </a:rPr>
              <a:t>, </a:t>
            </a:r>
            <a:r>
              <a:rPr lang="en-US" sz="1700" b="0" i="1" u="none" dirty="0" err="1">
                <a:solidFill>
                  <a:schemeClr val="dk1"/>
                </a:solidFill>
                <a:sym typeface="Calibri"/>
              </a:rPr>
              <a:t>jednak</a:t>
            </a:r>
            <a:r>
              <a:rPr lang="en-US" sz="1700" b="0" i="1" u="none" dirty="0">
                <a:solidFill>
                  <a:schemeClr val="dk1"/>
                </a:solidFill>
                <a:sym typeface="Calibri"/>
              </a:rPr>
              <a:t> </a:t>
            </a:r>
            <a:r>
              <a:rPr lang="en-US" sz="1700" b="0" i="1" u="none" dirty="0" err="1">
                <a:solidFill>
                  <a:schemeClr val="dk1"/>
                </a:solidFill>
                <a:sym typeface="Calibri"/>
              </a:rPr>
              <a:t>zachęcam</a:t>
            </a:r>
            <a:r>
              <a:rPr lang="en-US" sz="1700" b="0" i="1" u="none" dirty="0">
                <a:solidFill>
                  <a:schemeClr val="dk1"/>
                </a:solidFill>
                <a:sym typeface="Calibri"/>
              </a:rPr>
              <a:t> Pana do </a:t>
            </a:r>
            <a:r>
              <a:rPr lang="en-US" sz="1700" b="0" i="1" u="none" dirty="0" err="1">
                <a:solidFill>
                  <a:schemeClr val="dk1"/>
                </a:solidFill>
                <a:sym typeface="Calibri"/>
              </a:rPr>
              <a:t>zakupu</a:t>
            </a:r>
            <a:r>
              <a:rPr lang="en-US" sz="1700" b="0" i="1" u="none" dirty="0">
                <a:solidFill>
                  <a:schemeClr val="dk1"/>
                </a:solidFill>
                <a:sym typeface="Calibri"/>
              </a:rPr>
              <a:t> w </a:t>
            </a:r>
            <a:r>
              <a:rPr lang="en-US" sz="1700" b="0" i="1" u="none" dirty="0" err="1">
                <a:solidFill>
                  <a:schemeClr val="dk1"/>
                </a:solidFill>
                <a:sym typeface="Calibri"/>
              </a:rPr>
              <a:t>naszym</a:t>
            </a:r>
            <a:r>
              <a:rPr lang="en-US" sz="1700" b="0" i="1" u="none" dirty="0">
                <a:solidFill>
                  <a:schemeClr val="dk1"/>
                </a:solidFill>
                <a:sym typeface="Calibri"/>
              </a:rPr>
              <a:t> </a:t>
            </a:r>
            <a:r>
              <a:rPr lang="en-US" sz="1700" b="0" i="1" u="none" dirty="0" err="1">
                <a:solidFill>
                  <a:schemeClr val="dk1"/>
                </a:solidFill>
                <a:sym typeface="Calibri"/>
              </a:rPr>
              <a:t>salonie</a:t>
            </a:r>
            <a:r>
              <a:rPr lang="en-US" sz="1700" b="0" i="1" u="none" dirty="0">
                <a:solidFill>
                  <a:schemeClr val="dk1"/>
                </a:solidFill>
                <a:sym typeface="Calibri"/>
              </a:rPr>
              <a:t>. </a:t>
            </a:r>
            <a:r>
              <a:rPr lang="en-US" sz="1700" b="0" i="1" u="none" dirty="0" err="1">
                <a:solidFill>
                  <a:schemeClr val="dk1"/>
                </a:solidFill>
                <a:sym typeface="Calibri"/>
              </a:rPr>
              <a:t>Dodatkowy</a:t>
            </a:r>
            <a:r>
              <a:rPr lang="en-US" sz="1700" b="0" i="1" u="none" dirty="0">
                <a:solidFill>
                  <a:schemeClr val="dk1"/>
                </a:solidFill>
                <a:sym typeface="Calibri"/>
              </a:rPr>
              <a:t> rabat w </a:t>
            </a:r>
            <a:r>
              <a:rPr lang="en-US" sz="1700" b="0" i="1" u="none" dirty="0" err="1">
                <a:solidFill>
                  <a:schemeClr val="dk1"/>
                </a:solidFill>
                <a:sym typeface="Calibri"/>
              </a:rPr>
              <a:t>wysokości</a:t>
            </a:r>
            <a:r>
              <a:rPr lang="en-US" sz="1700" b="0" i="1" u="none" dirty="0">
                <a:solidFill>
                  <a:schemeClr val="dk1"/>
                </a:solidFill>
                <a:sym typeface="Calibri"/>
              </a:rPr>
              <a:t> 10 proc. </a:t>
            </a:r>
            <a:r>
              <a:rPr lang="en-US" sz="1700" b="0" i="1" u="none" dirty="0" err="1">
                <a:solidFill>
                  <a:schemeClr val="dk1"/>
                </a:solidFill>
                <a:sym typeface="Calibri"/>
              </a:rPr>
              <a:t>nie</a:t>
            </a:r>
            <a:r>
              <a:rPr lang="en-US" sz="1700" b="0" i="1" u="none" dirty="0">
                <a:solidFill>
                  <a:schemeClr val="dk1"/>
                </a:solidFill>
                <a:sym typeface="Calibri"/>
              </a:rPr>
              <a:t> jest </a:t>
            </a:r>
            <a:r>
              <a:rPr lang="en-US" sz="1700" b="0" i="1" u="none" dirty="0" err="1">
                <a:solidFill>
                  <a:schemeClr val="dk1"/>
                </a:solidFill>
                <a:sym typeface="Calibri"/>
              </a:rPr>
              <a:t>możliwy</a:t>
            </a:r>
            <a:r>
              <a:rPr lang="en-US" sz="1700" b="0" i="1" u="none" dirty="0">
                <a:solidFill>
                  <a:schemeClr val="dk1"/>
                </a:solidFill>
                <a:sym typeface="Calibri"/>
              </a:rPr>
              <a:t>, </a:t>
            </a:r>
            <a:r>
              <a:rPr lang="en-US" sz="1700" b="0" i="1" u="none" dirty="0" err="1">
                <a:solidFill>
                  <a:schemeClr val="dk1"/>
                </a:solidFill>
                <a:sym typeface="Calibri"/>
              </a:rPr>
              <a:t>że</a:t>
            </a:r>
            <a:r>
              <a:rPr lang="en-US" sz="1700" b="0" i="1" u="none" dirty="0">
                <a:solidFill>
                  <a:schemeClr val="dk1"/>
                </a:solidFill>
                <a:sym typeface="Calibri"/>
              </a:rPr>
              <a:t> </a:t>
            </a:r>
            <a:r>
              <a:rPr lang="en-US" sz="1700" b="0" i="1" u="none" dirty="0" err="1">
                <a:solidFill>
                  <a:schemeClr val="dk1"/>
                </a:solidFill>
                <a:sym typeface="Calibri"/>
              </a:rPr>
              <a:t>względu</a:t>
            </a:r>
            <a:r>
              <a:rPr lang="en-US" sz="1700" b="0" i="1" u="none" dirty="0">
                <a:solidFill>
                  <a:schemeClr val="dk1"/>
                </a:solidFill>
                <a:sym typeface="Calibri"/>
              </a:rPr>
              <a:t> </a:t>
            </a:r>
            <a:r>
              <a:rPr lang="en-US" sz="1700" b="0" i="1" u="none" dirty="0" err="1">
                <a:solidFill>
                  <a:schemeClr val="dk1"/>
                </a:solidFill>
                <a:sym typeface="Calibri"/>
              </a:rPr>
              <a:t>na</a:t>
            </a:r>
            <a:r>
              <a:rPr lang="en-US" sz="1700" b="0" i="1" u="none" dirty="0">
                <a:solidFill>
                  <a:schemeClr val="dk1"/>
                </a:solidFill>
                <a:sym typeface="Calibri"/>
              </a:rPr>
              <a:t> </a:t>
            </a:r>
            <a:r>
              <a:rPr lang="en-US" sz="1700" b="0" i="1" u="none" dirty="0" err="1">
                <a:solidFill>
                  <a:schemeClr val="dk1"/>
                </a:solidFill>
                <a:sym typeface="Calibri"/>
              </a:rPr>
              <a:t>bardzo</a:t>
            </a:r>
            <a:r>
              <a:rPr lang="en-US" sz="1700" b="0" i="1" u="none" dirty="0">
                <a:solidFill>
                  <a:schemeClr val="dk1"/>
                </a:solidFill>
                <a:sym typeface="Calibri"/>
              </a:rPr>
              <a:t> </a:t>
            </a:r>
            <a:r>
              <a:rPr lang="en-US" sz="1700" b="0" i="1" u="none" dirty="0" err="1">
                <a:solidFill>
                  <a:schemeClr val="dk1"/>
                </a:solidFill>
                <a:sym typeface="Calibri"/>
              </a:rPr>
              <a:t>korzystną</a:t>
            </a:r>
            <a:r>
              <a:rPr lang="en-US" sz="1700" b="0" i="1" u="none" dirty="0">
                <a:solidFill>
                  <a:schemeClr val="dk1"/>
                </a:solidFill>
                <a:sym typeface="Calibri"/>
              </a:rPr>
              <a:t> </a:t>
            </a:r>
            <a:r>
              <a:rPr lang="en-US" sz="1700" b="0" i="1" u="none" dirty="0" err="1">
                <a:solidFill>
                  <a:schemeClr val="dk1"/>
                </a:solidFill>
                <a:sym typeface="Calibri"/>
              </a:rPr>
              <a:t>opcję</a:t>
            </a:r>
            <a:r>
              <a:rPr lang="en-US" sz="1700" b="0" i="1" u="none" dirty="0">
                <a:solidFill>
                  <a:schemeClr val="dk1"/>
                </a:solidFill>
                <a:sym typeface="Calibri"/>
              </a:rPr>
              <a:t> </a:t>
            </a:r>
            <a:r>
              <a:rPr lang="en-US" sz="1700" b="0" i="1" u="none" dirty="0" err="1">
                <a:solidFill>
                  <a:schemeClr val="dk1"/>
                </a:solidFill>
                <a:sym typeface="Calibri"/>
              </a:rPr>
              <a:t>ratalną</a:t>
            </a:r>
            <a:r>
              <a:rPr lang="en-US" sz="1700" b="0" i="1" u="none" dirty="0">
                <a:solidFill>
                  <a:schemeClr val="dk1"/>
                </a:solidFill>
                <a:sym typeface="Calibri"/>
              </a:rPr>
              <a:t>.”</a:t>
            </a:r>
            <a:endParaRPr i="1" dirty="0"/>
          </a:p>
          <a:p>
            <a:pPr marL="342900" marR="0" lvl="0" indent="-342900" algn="just" rtl="0">
              <a:lnSpc>
                <a:spcPct val="130000"/>
              </a:lnSpc>
              <a:spcBef>
                <a:spcPts val="1000"/>
              </a:spcBef>
              <a:spcAft>
                <a:spcPts val="0"/>
              </a:spcAft>
              <a:buClr>
                <a:schemeClr val="dk1"/>
              </a:buClr>
              <a:buSzPts val="1700"/>
              <a:buFont typeface="Noto Sans Symbols"/>
              <a:buChar char="−"/>
            </a:pPr>
            <a:r>
              <a:rPr lang="en-US" sz="1700" b="0" i="1" u="none" dirty="0">
                <a:solidFill>
                  <a:schemeClr val="dk1"/>
                </a:solidFill>
                <a:sym typeface="Calibri"/>
              </a:rPr>
              <a:t>„</a:t>
            </a:r>
            <a:r>
              <a:rPr lang="en-US" sz="1700" b="0" i="1" u="none" dirty="0" err="1">
                <a:solidFill>
                  <a:schemeClr val="dk1"/>
                </a:solidFill>
                <a:sym typeface="Calibri"/>
              </a:rPr>
              <a:t>Zostawiając</a:t>
            </a:r>
            <a:r>
              <a:rPr lang="en-US" sz="1700" b="0" i="1" u="none" dirty="0">
                <a:solidFill>
                  <a:schemeClr val="dk1"/>
                </a:solidFill>
                <a:sym typeface="Calibri"/>
              </a:rPr>
              <a:t> </a:t>
            </a:r>
            <a:r>
              <a:rPr lang="en-US" sz="1700" b="0" i="1" u="none" dirty="0" err="1">
                <a:solidFill>
                  <a:schemeClr val="dk1"/>
                </a:solidFill>
                <a:sym typeface="Calibri"/>
              </a:rPr>
              <a:t>temat</a:t>
            </a:r>
            <a:r>
              <a:rPr lang="en-US" sz="1700" b="0" i="1" u="none" dirty="0">
                <a:solidFill>
                  <a:schemeClr val="dk1"/>
                </a:solidFill>
                <a:sym typeface="Calibri"/>
              </a:rPr>
              <a:t> </a:t>
            </a:r>
            <a:r>
              <a:rPr lang="en-US" sz="1700" b="0" i="1" u="none" dirty="0" err="1">
                <a:solidFill>
                  <a:schemeClr val="dk1"/>
                </a:solidFill>
                <a:sym typeface="Calibri"/>
              </a:rPr>
              <a:t>dodatkowego</a:t>
            </a:r>
            <a:r>
              <a:rPr lang="en-US" sz="1700" b="0" i="1" u="none" dirty="0">
                <a:solidFill>
                  <a:schemeClr val="dk1"/>
                </a:solidFill>
                <a:sym typeface="Calibri"/>
              </a:rPr>
              <a:t> </a:t>
            </a:r>
            <a:r>
              <a:rPr lang="en-US" sz="1700" b="0" i="1" u="none" dirty="0" err="1">
                <a:solidFill>
                  <a:schemeClr val="dk1"/>
                </a:solidFill>
                <a:sym typeface="Calibri"/>
              </a:rPr>
              <a:t>upustu</a:t>
            </a:r>
            <a:r>
              <a:rPr lang="en-US" sz="1700" b="0" i="1" u="none" dirty="0">
                <a:solidFill>
                  <a:schemeClr val="dk1"/>
                </a:solidFill>
                <a:sym typeface="Calibri"/>
              </a:rPr>
              <a:t>, co </a:t>
            </a:r>
            <a:r>
              <a:rPr lang="en-US" sz="1700" b="0" i="1" u="none" dirty="0" err="1">
                <a:solidFill>
                  <a:schemeClr val="dk1"/>
                </a:solidFill>
                <a:sym typeface="Calibri"/>
              </a:rPr>
              <a:t>innego</a:t>
            </a:r>
            <a:r>
              <a:rPr lang="en-US" sz="1700" b="0" i="1" u="none" dirty="0">
                <a:solidFill>
                  <a:schemeClr val="dk1"/>
                </a:solidFill>
                <a:sym typeface="Calibri"/>
              </a:rPr>
              <a:t> </a:t>
            </a:r>
            <a:r>
              <a:rPr lang="en-US" sz="1700" b="0" i="1" u="none" dirty="0" err="1">
                <a:solidFill>
                  <a:schemeClr val="dk1"/>
                </a:solidFill>
                <a:sym typeface="Calibri"/>
              </a:rPr>
              <a:t>mógłbym</a:t>
            </a:r>
            <a:r>
              <a:rPr lang="en-US" sz="1700" b="0" i="1" u="none" dirty="0">
                <a:solidFill>
                  <a:schemeClr val="dk1"/>
                </a:solidFill>
                <a:sym typeface="Calibri"/>
              </a:rPr>
              <a:t> </a:t>
            </a:r>
            <a:r>
              <a:rPr lang="en-US" sz="1700" b="0" i="1" u="none" dirty="0" err="1">
                <a:solidFill>
                  <a:schemeClr val="dk1"/>
                </a:solidFill>
                <a:sym typeface="Calibri"/>
              </a:rPr>
              <a:t>zrobić</a:t>
            </a:r>
            <a:r>
              <a:rPr lang="en-US" sz="1700" b="0" i="1" u="none" dirty="0">
                <a:solidFill>
                  <a:schemeClr val="dk1"/>
                </a:solidFill>
                <a:sym typeface="Calibri"/>
              </a:rPr>
              <a:t>, aby </a:t>
            </a:r>
            <a:r>
              <a:rPr lang="en-US" sz="1700" b="0" i="1" u="none" dirty="0" err="1">
                <a:solidFill>
                  <a:schemeClr val="dk1"/>
                </a:solidFill>
                <a:sym typeface="Calibri"/>
              </a:rPr>
              <a:t>kupił</a:t>
            </a:r>
            <a:r>
              <a:rPr lang="en-US" sz="1700" b="0" i="1" u="none" dirty="0">
                <a:solidFill>
                  <a:schemeClr val="dk1"/>
                </a:solidFill>
                <a:sym typeface="Calibri"/>
              </a:rPr>
              <a:t> Pan </a:t>
            </a:r>
            <a:r>
              <a:rPr lang="en-US" sz="1700" b="0" i="1" u="none" dirty="0" err="1">
                <a:solidFill>
                  <a:schemeClr val="dk1"/>
                </a:solidFill>
                <a:sym typeface="Calibri"/>
              </a:rPr>
              <a:t>tą</a:t>
            </a:r>
            <a:r>
              <a:rPr lang="en-US" sz="1700" b="0" i="1" u="none" dirty="0">
                <a:solidFill>
                  <a:schemeClr val="dk1"/>
                </a:solidFill>
                <a:sym typeface="Calibri"/>
              </a:rPr>
              <a:t> </a:t>
            </a:r>
            <a:r>
              <a:rPr lang="en-US" sz="1700" b="0" i="1" u="none" dirty="0" err="1">
                <a:solidFill>
                  <a:schemeClr val="dk1"/>
                </a:solidFill>
                <a:sym typeface="Calibri"/>
              </a:rPr>
              <a:t>lodówkę</a:t>
            </a:r>
            <a:r>
              <a:rPr lang="en-US" sz="1700" b="0" i="1" u="none" dirty="0">
                <a:solidFill>
                  <a:schemeClr val="dk1"/>
                </a:solidFill>
                <a:sym typeface="Calibri"/>
              </a:rPr>
              <a:t> u </a:t>
            </a:r>
            <a:r>
              <a:rPr lang="en-US" sz="1700" b="0" i="1" u="none" dirty="0" err="1">
                <a:solidFill>
                  <a:schemeClr val="dk1"/>
                </a:solidFill>
                <a:sym typeface="Calibri"/>
              </a:rPr>
              <a:t>nas</a:t>
            </a:r>
            <a:r>
              <a:rPr lang="en-US" sz="1700" b="0" i="1" u="none" dirty="0">
                <a:solidFill>
                  <a:schemeClr val="dk1"/>
                </a:solidFill>
                <a:sym typeface="Calibri"/>
              </a:rPr>
              <a:t>?”</a:t>
            </a:r>
            <a:endParaRPr i="1" dirty="0"/>
          </a:p>
          <a:p>
            <a:pPr marL="342900" marR="0" lvl="0" indent="-342900" algn="just" rtl="0">
              <a:lnSpc>
                <a:spcPct val="130000"/>
              </a:lnSpc>
              <a:spcBef>
                <a:spcPts val="1000"/>
              </a:spcBef>
              <a:spcAft>
                <a:spcPts val="0"/>
              </a:spcAft>
              <a:buClr>
                <a:schemeClr val="dk1"/>
              </a:buClr>
              <a:buSzPts val="1700"/>
              <a:buFont typeface="Noto Sans Symbols"/>
              <a:buChar char="−"/>
            </a:pPr>
            <a:r>
              <a:rPr lang="en-US" sz="1700" b="0" i="1" u="none" dirty="0">
                <a:solidFill>
                  <a:schemeClr val="dk1"/>
                </a:solidFill>
                <a:sym typeface="Calibri"/>
              </a:rPr>
              <a:t>„No </a:t>
            </a:r>
            <a:r>
              <a:rPr lang="en-US" sz="1700" b="0" i="1" u="none" dirty="0" err="1">
                <a:solidFill>
                  <a:schemeClr val="dk1"/>
                </a:solidFill>
                <a:sym typeface="Calibri"/>
              </a:rPr>
              <a:t>nie</a:t>
            </a:r>
            <a:r>
              <a:rPr lang="en-US" sz="1700" b="0" i="1" u="none" dirty="0">
                <a:solidFill>
                  <a:schemeClr val="dk1"/>
                </a:solidFill>
                <a:sym typeface="Calibri"/>
              </a:rPr>
              <a:t> </a:t>
            </a:r>
            <a:r>
              <a:rPr lang="en-US" sz="1700" b="0" i="1" u="none" dirty="0" err="1">
                <a:solidFill>
                  <a:schemeClr val="dk1"/>
                </a:solidFill>
                <a:sym typeface="Calibri"/>
              </a:rPr>
              <a:t>wiem</a:t>
            </a:r>
            <a:r>
              <a:rPr lang="en-US" sz="1700" b="0" i="1" u="none" dirty="0">
                <a:solidFill>
                  <a:schemeClr val="dk1"/>
                </a:solidFill>
                <a:sym typeface="Calibri"/>
              </a:rPr>
              <a:t> , </a:t>
            </a:r>
            <a:r>
              <a:rPr lang="en-US" sz="1700" b="0" i="1" u="none" dirty="0" err="1">
                <a:solidFill>
                  <a:schemeClr val="dk1"/>
                </a:solidFill>
                <a:sym typeface="Calibri"/>
              </a:rPr>
              <a:t>wnosicie</a:t>
            </a:r>
            <a:r>
              <a:rPr lang="en-US" sz="1700" b="0" i="1" u="none" dirty="0">
                <a:solidFill>
                  <a:schemeClr val="dk1"/>
                </a:solidFill>
                <a:sym typeface="Calibri"/>
              </a:rPr>
              <a:t> </a:t>
            </a:r>
            <a:r>
              <a:rPr lang="en-US" sz="1700" b="0" i="1" u="none" dirty="0" err="1">
                <a:solidFill>
                  <a:schemeClr val="dk1"/>
                </a:solidFill>
                <a:sym typeface="Calibri"/>
              </a:rPr>
              <a:t>towar</a:t>
            </a:r>
            <a:r>
              <a:rPr lang="en-US" sz="1700" b="0" i="1" u="none" dirty="0">
                <a:solidFill>
                  <a:schemeClr val="dk1"/>
                </a:solidFill>
                <a:sym typeface="Calibri"/>
              </a:rPr>
              <a:t> do </a:t>
            </a:r>
            <a:r>
              <a:rPr lang="en-US" sz="1700" b="0" i="1" u="none" dirty="0" err="1">
                <a:solidFill>
                  <a:schemeClr val="dk1"/>
                </a:solidFill>
                <a:sym typeface="Calibri"/>
              </a:rPr>
              <a:t>mieszkania</a:t>
            </a:r>
            <a:r>
              <a:rPr lang="en-US" sz="1700" b="0" i="1" u="none" dirty="0">
                <a:solidFill>
                  <a:schemeClr val="dk1"/>
                </a:solidFill>
                <a:sym typeface="Calibri"/>
              </a:rPr>
              <a:t>?”</a:t>
            </a:r>
            <a:endParaRPr i="1" dirty="0"/>
          </a:p>
        </p:txBody>
      </p:sp>
      <p:pic>
        <p:nvPicPr>
          <p:cNvPr id="1463" name="Google Shape;1463;p14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464" name="Google Shape;1464;p148"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pic>
        <p:nvPicPr>
          <p:cNvPr id="1469" name="Google Shape;1469;p149"/>
          <p:cNvPicPr preferRelativeResize="0">
            <a:picLocks noGrp="1"/>
          </p:cNvPicPr>
          <p:nvPr>
            <p:ph type="body" idx="1"/>
          </p:nvPr>
        </p:nvPicPr>
        <p:blipFill rotWithShape="1">
          <a:blip r:embed="rId3">
            <a:alphaModFix/>
          </a:blip>
          <a:srcRect/>
          <a:stretch/>
        </p:blipFill>
        <p:spPr>
          <a:xfrm>
            <a:off x="642937" y="588962"/>
            <a:ext cx="10906125" cy="5070475"/>
          </a:xfrm>
          <a:prstGeom prst="rect">
            <a:avLst/>
          </a:prstGeom>
          <a:noFill/>
          <a:ln>
            <a:noFill/>
          </a:ln>
        </p:spPr>
      </p:pic>
      <p:pic>
        <p:nvPicPr>
          <p:cNvPr id="1470" name="Google Shape;1470;p149"/>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471" name="Google Shape;1471;p149"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15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Brak</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gotowości</a:t>
            </a:r>
            <a:r>
              <a:rPr lang="en-US" sz="4000" b="1" i="0" u="none" dirty="0">
                <a:solidFill>
                  <a:schemeClr val="dk1"/>
                </a:solidFill>
                <a:latin typeface="Calibri"/>
                <a:ea typeface="Calibri"/>
                <a:cs typeface="Calibri"/>
                <a:sym typeface="Calibri"/>
              </a:rPr>
              <a:t> do </a:t>
            </a:r>
            <a:r>
              <a:rPr lang="en-US" sz="4000" b="1" i="0" u="none" dirty="0" err="1">
                <a:solidFill>
                  <a:schemeClr val="dk1"/>
                </a:solidFill>
                <a:latin typeface="Calibri"/>
                <a:ea typeface="Calibri"/>
                <a:cs typeface="Calibri"/>
                <a:sym typeface="Calibri"/>
              </a:rPr>
              <a:t>zakupu</a:t>
            </a:r>
            <a:endParaRPr dirty="0"/>
          </a:p>
        </p:txBody>
      </p:sp>
      <p:sp>
        <p:nvSpPr>
          <p:cNvPr id="1477" name="Google Shape;1477;p15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2000"/>
              <a:buFont typeface="Arial"/>
              <a:buNone/>
            </a:pPr>
            <a:r>
              <a:rPr lang="en-US" sz="2000" b="0" i="0" u="none" dirty="0" err="1">
                <a:solidFill>
                  <a:schemeClr val="dk1"/>
                </a:solidFill>
                <a:latin typeface="Calibri"/>
                <a:ea typeface="Calibri"/>
                <a:cs typeface="Calibri"/>
                <a:sym typeface="Calibri"/>
              </a:rPr>
              <a:t>Sygnały</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brak</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gotowości</a:t>
            </a:r>
            <a:r>
              <a:rPr lang="en-US" sz="2000" b="0" i="0" u="none" dirty="0">
                <a:solidFill>
                  <a:schemeClr val="dk1"/>
                </a:solidFill>
                <a:latin typeface="Calibri"/>
                <a:ea typeface="Calibri"/>
                <a:cs typeface="Calibri"/>
                <a:sym typeface="Calibri"/>
              </a:rPr>
              <a:t> do </a:t>
            </a:r>
            <a:r>
              <a:rPr lang="en-US" sz="2000" b="0" i="0" u="none" dirty="0" err="1">
                <a:solidFill>
                  <a:schemeClr val="dk1"/>
                </a:solidFill>
                <a:latin typeface="Calibri"/>
                <a:ea typeface="Calibri"/>
                <a:cs typeface="Calibri"/>
                <a:sym typeface="Calibri"/>
              </a:rPr>
              <a:t>zakupu</a:t>
            </a:r>
            <a:r>
              <a:rPr lang="en-US" sz="2000" b="0" i="0" u="none" dirty="0">
                <a:solidFill>
                  <a:schemeClr val="dk1"/>
                </a:solidFill>
                <a:latin typeface="Calibri"/>
                <a:ea typeface="Calibri"/>
                <a:cs typeface="Calibri"/>
                <a:sym typeface="Calibri"/>
              </a:rPr>
              <a:t>:</a:t>
            </a:r>
            <a:endParaRPr dirty="0"/>
          </a:p>
          <a:p>
            <a:pPr marL="0" marR="0" lvl="0" indent="-127000" algn="l" rtl="0">
              <a:lnSpc>
                <a:spcPct val="150000"/>
              </a:lnSpc>
              <a:spcBef>
                <a:spcPts val="1800"/>
              </a:spcBef>
              <a:spcAft>
                <a:spcPts val="0"/>
              </a:spcAft>
              <a:buClr>
                <a:schemeClr val="dk1"/>
              </a:buClr>
              <a:buSzPts val="2000"/>
              <a:buFont typeface="Noto Sans Symbols"/>
              <a:buChar char="∙"/>
            </a:pPr>
            <a:r>
              <a:rPr lang="pl-PL" sz="2000" b="0" i="0" u="none" dirty="0" smtClean="0">
                <a:solidFill>
                  <a:schemeClr val="dk1"/>
                </a:solidFill>
                <a:latin typeface="Calibri"/>
                <a:ea typeface="Calibri"/>
                <a:cs typeface="Calibri"/>
                <a:sym typeface="Calibri"/>
              </a:rPr>
              <a:t>unikanie kontaktu wzrokowego lub błądzenie wzrokiem,</a:t>
            </a:r>
            <a:endParaRPr lang="pl-PL" dirty="0" smtClean="0"/>
          </a:p>
          <a:p>
            <a:pPr marL="0" marR="0" lvl="0" indent="-127000" algn="l" rtl="0">
              <a:lnSpc>
                <a:spcPct val="150000"/>
              </a:lnSpc>
              <a:spcBef>
                <a:spcPts val="1000"/>
              </a:spcBef>
              <a:spcAft>
                <a:spcPts val="0"/>
              </a:spcAft>
              <a:buClr>
                <a:schemeClr val="dk1"/>
              </a:buClr>
              <a:buSzPts val="2000"/>
              <a:buFont typeface="Noto Sans Symbols"/>
              <a:buChar char="∙"/>
            </a:pPr>
            <a:r>
              <a:rPr lang="pl-PL" sz="2000" b="0" i="0" u="none" dirty="0" smtClean="0">
                <a:solidFill>
                  <a:schemeClr val="dk1"/>
                </a:solidFill>
                <a:latin typeface="Calibri"/>
                <a:ea typeface="Calibri"/>
                <a:cs typeface="Calibri"/>
                <a:sym typeface="Calibri"/>
              </a:rPr>
              <a:t>zachowywanie dystansu (np. .odchylenie się od sprzedawcy, szukanie czegoś w kieszeniach),</a:t>
            </a:r>
            <a:endParaRPr lang="pl-PL" dirty="0" smtClean="0"/>
          </a:p>
          <a:p>
            <a:pPr marL="0" marR="0" lvl="0" indent="-127000" algn="l" rtl="0">
              <a:lnSpc>
                <a:spcPct val="150000"/>
              </a:lnSpc>
              <a:spcBef>
                <a:spcPts val="1000"/>
              </a:spcBef>
              <a:spcAft>
                <a:spcPts val="0"/>
              </a:spcAft>
              <a:buClr>
                <a:schemeClr val="dk1"/>
              </a:buClr>
              <a:buSzPts val="2000"/>
              <a:buFont typeface="Noto Sans Symbols"/>
              <a:buChar char="∙"/>
            </a:pPr>
            <a:r>
              <a:rPr lang="pl-PL" sz="2000" b="0" i="0" u="none" dirty="0" smtClean="0">
                <a:solidFill>
                  <a:schemeClr val="dk1"/>
                </a:solidFill>
                <a:latin typeface="Calibri"/>
                <a:ea typeface="Calibri"/>
                <a:cs typeface="Calibri"/>
                <a:sym typeface="Calibri"/>
              </a:rPr>
              <a:t>milczenie i wrażenie powagi (brak uśmiechu, stonowanie),</a:t>
            </a:r>
            <a:endParaRPr lang="pl-PL" dirty="0" smtClean="0"/>
          </a:p>
          <a:p>
            <a:pPr marL="0" marR="0" lvl="0" indent="-127000" algn="l" rtl="0">
              <a:lnSpc>
                <a:spcPct val="150000"/>
              </a:lnSpc>
              <a:spcBef>
                <a:spcPts val="1000"/>
              </a:spcBef>
              <a:spcAft>
                <a:spcPts val="0"/>
              </a:spcAft>
              <a:buClr>
                <a:schemeClr val="dk1"/>
              </a:buClr>
              <a:buSzPts val="2000"/>
              <a:buFont typeface="Noto Sans Symbols"/>
              <a:buChar char="∙"/>
            </a:pPr>
            <a:r>
              <a:rPr lang="pl-PL" sz="2000" b="0" i="0" u="none" dirty="0" smtClean="0">
                <a:solidFill>
                  <a:schemeClr val="dk1"/>
                </a:solidFill>
                <a:latin typeface="Calibri"/>
                <a:ea typeface="Calibri"/>
                <a:cs typeface="Calibri"/>
                <a:sym typeface="Calibri"/>
              </a:rPr>
              <a:t>patrzenie na zegarek, sugerowanie pośpiechu,</a:t>
            </a:r>
            <a:endParaRPr lang="pl-PL" dirty="0" smtClean="0"/>
          </a:p>
          <a:p>
            <a:pPr marL="0" marR="0" lvl="0" indent="-127000" algn="l" rtl="0">
              <a:lnSpc>
                <a:spcPct val="150000"/>
              </a:lnSpc>
              <a:spcBef>
                <a:spcPts val="1000"/>
              </a:spcBef>
              <a:spcAft>
                <a:spcPts val="0"/>
              </a:spcAft>
              <a:buClr>
                <a:schemeClr val="dk1"/>
              </a:buClr>
              <a:buSzPts val="2000"/>
              <a:buFont typeface="Noto Sans Symbols"/>
              <a:buChar char="∙"/>
            </a:pPr>
            <a:r>
              <a:rPr lang="pl-PL" sz="2000" b="0" i="0" u="none" dirty="0" smtClean="0">
                <a:solidFill>
                  <a:schemeClr val="dk1"/>
                </a:solidFill>
                <a:latin typeface="Calibri"/>
                <a:ea typeface="Calibri"/>
                <a:cs typeface="Calibri"/>
                <a:sym typeface="Calibri"/>
              </a:rPr>
              <a:t>zgłaszanie obiekcji bądź wątpliwości.</a:t>
            </a:r>
            <a:endParaRPr lang="pl-PL" dirty="0" smtClean="0"/>
          </a:p>
          <a:p>
            <a:pPr marL="228600" marR="0" lvl="0" indent="-101600" algn="l" rtl="0">
              <a:lnSpc>
                <a:spcPct val="90000"/>
              </a:lnSpc>
              <a:spcBef>
                <a:spcPts val="1800"/>
              </a:spcBef>
              <a:spcAft>
                <a:spcPts val="0"/>
              </a:spcAft>
              <a:buClr>
                <a:schemeClr val="dk1"/>
              </a:buClr>
              <a:buSzPts val="2000"/>
              <a:buFont typeface="Arial"/>
              <a:buNone/>
            </a:pPr>
            <a:endParaRPr sz="2000" b="0" i="0" u="none" dirty="0">
              <a:solidFill>
                <a:schemeClr val="dk1"/>
              </a:solidFill>
              <a:latin typeface="Calibri"/>
              <a:ea typeface="Calibri"/>
              <a:cs typeface="Calibri"/>
              <a:sym typeface="Calibri"/>
            </a:endParaRPr>
          </a:p>
        </p:txBody>
      </p:sp>
      <p:pic>
        <p:nvPicPr>
          <p:cNvPr id="1478" name="Google Shape;1478;p15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479" name="Google Shape;1479;p15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484" name="Google Shape;1484;p15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107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Gotowość</a:t>
            </a:r>
            <a:r>
              <a:rPr lang="en-US" sz="4000" b="1" i="0" u="none" dirty="0">
                <a:solidFill>
                  <a:schemeClr val="dk1"/>
                </a:solidFill>
                <a:latin typeface="Calibri"/>
                <a:ea typeface="Calibri"/>
                <a:cs typeface="Calibri"/>
                <a:sym typeface="Calibri"/>
              </a:rPr>
              <a:t> do </a:t>
            </a:r>
            <a:r>
              <a:rPr lang="en-US" sz="4000" b="1" i="0" u="none" dirty="0" err="1">
                <a:solidFill>
                  <a:schemeClr val="dk1"/>
                </a:solidFill>
                <a:latin typeface="Calibri"/>
                <a:ea typeface="Calibri"/>
                <a:cs typeface="Calibri"/>
                <a:sym typeface="Calibri"/>
              </a:rPr>
              <a:t>zakupu</a:t>
            </a:r>
            <a:endParaRPr dirty="0"/>
          </a:p>
        </p:txBody>
      </p:sp>
      <p:sp>
        <p:nvSpPr>
          <p:cNvPr id="1485" name="Google Shape;1485;p15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150000"/>
              </a:lnSpc>
              <a:spcBef>
                <a:spcPts val="0"/>
              </a:spcBef>
              <a:spcAft>
                <a:spcPts val="0"/>
              </a:spcAft>
              <a:buClr>
                <a:schemeClr val="dk1"/>
              </a:buClr>
              <a:buSzPts val="2400"/>
              <a:buFont typeface="Arial"/>
              <a:buChar char="•"/>
            </a:pPr>
            <a:r>
              <a:rPr lang="pl-PL" sz="2400" b="0" i="0" u="none" dirty="0" smtClean="0">
                <a:solidFill>
                  <a:schemeClr val="dk1"/>
                </a:solidFill>
                <a:latin typeface="Calibri"/>
                <a:ea typeface="Calibri"/>
                <a:cs typeface="Calibri"/>
                <a:sym typeface="Calibri"/>
              </a:rPr>
              <a:t>pytanie o warunki dostawy, np. opłata za transport, </a:t>
            </a:r>
            <a:endParaRPr lang="pl-PL" dirty="0" smtClean="0"/>
          </a:p>
          <a:p>
            <a:pPr marL="228600" marR="0" lvl="0" indent="-228600" algn="just" rtl="0">
              <a:lnSpc>
                <a:spcPct val="150000"/>
              </a:lnSpc>
              <a:spcBef>
                <a:spcPts val="1800"/>
              </a:spcBef>
              <a:spcAft>
                <a:spcPts val="0"/>
              </a:spcAft>
              <a:buClr>
                <a:schemeClr val="dk1"/>
              </a:buClr>
              <a:buSzPts val="2400"/>
              <a:buFont typeface="Arial"/>
              <a:buChar char="•"/>
            </a:pPr>
            <a:r>
              <a:rPr lang="pl-PL" sz="2400" b="0" i="0" u="none" dirty="0" smtClean="0">
                <a:solidFill>
                  <a:schemeClr val="dk1"/>
                </a:solidFill>
                <a:latin typeface="Calibri"/>
                <a:ea typeface="Calibri"/>
                <a:cs typeface="Calibri"/>
                <a:sym typeface="Calibri"/>
              </a:rPr>
              <a:t>pytanie, kiedy możliwy jest dowóz produktu,</a:t>
            </a:r>
            <a:endParaRPr lang="pl-PL" dirty="0" smtClean="0"/>
          </a:p>
          <a:p>
            <a:pPr marL="228600" marR="0" lvl="0" indent="-228600" algn="just" rtl="0">
              <a:lnSpc>
                <a:spcPct val="150000"/>
              </a:lnSpc>
              <a:spcBef>
                <a:spcPts val="1800"/>
              </a:spcBef>
              <a:spcAft>
                <a:spcPts val="0"/>
              </a:spcAft>
              <a:buClr>
                <a:schemeClr val="dk1"/>
              </a:buClr>
              <a:buSzPts val="2400"/>
              <a:buFont typeface="Arial"/>
              <a:buChar char="•"/>
            </a:pPr>
            <a:r>
              <a:rPr lang="pl-PL" sz="2400" b="0" i="0" u="none" dirty="0" smtClean="0">
                <a:solidFill>
                  <a:schemeClr val="dk1"/>
                </a:solidFill>
                <a:latin typeface="Calibri"/>
                <a:ea typeface="Calibri"/>
                <a:cs typeface="Calibri"/>
                <a:sym typeface="Calibri"/>
              </a:rPr>
              <a:t>wysyłanie sygnałów akceptacji tego co mówi sprzedawca,</a:t>
            </a:r>
            <a:endParaRPr lang="pl-PL" dirty="0" smtClean="0"/>
          </a:p>
          <a:p>
            <a:pPr marL="228600" marR="0" lvl="0" indent="-228600" algn="just" rtl="0">
              <a:lnSpc>
                <a:spcPct val="150000"/>
              </a:lnSpc>
              <a:spcBef>
                <a:spcPts val="1800"/>
              </a:spcBef>
              <a:spcAft>
                <a:spcPts val="0"/>
              </a:spcAft>
              <a:buClr>
                <a:schemeClr val="dk1"/>
              </a:buClr>
              <a:buSzPts val="2400"/>
              <a:buFont typeface="Arial"/>
              <a:buChar char="•"/>
            </a:pPr>
            <a:r>
              <a:rPr lang="pl-PL" sz="2400" b="0" i="0" u="none" dirty="0" smtClean="0">
                <a:solidFill>
                  <a:schemeClr val="dk1"/>
                </a:solidFill>
                <a:latin typeface="Calibri"/>
                <a:ea typeface="Calibri"/>
                <a:cs typeface="Calibri"/>
                <a:sym typeface="Calibri"/>
              </a:rPr>
              <a:t>pytanie, jaki jest najszybszy możliwy termin realizacji usług,</a:t>
            </a:r>
            <a:endParaRPr lang="pl-PL" dirty="0" smtClean="0"/>
          </a:p>
          <a:p>
            <a:pPr marL="228600" marR="0" lvl="0" indent="-228600" algn="just" rtl="0">
              <a:lnSpc>
                <a:spcPct val="150000"/>
              </a:lnSpc>
              <a:spcBef>
                <a:spcPts val="1800"/>
              </a:spcBef>
              <a:spcAft>
                <a:spcPts val="0"/>
              </a:spcAft>
              <a:buClr>
                <a:schemeClr val="dk1"/>
              </a:buClr>
              <a:buSzPts val="2400"/>
              <a:buFont typeface="Arial"/>
              <a:buChar char="•"/>
            </a:pPr>
            <a:r>
              <a:rPr lang="pl-PL" sz="2400" b="0" i="0" u="none" dirty="0" smtClean="0">
                <a:solidFill>
                  <a:schemeClr val="dk1"/>
                </a:solidFill>
                <a:latin typeface="Calibri"/>
                <a:ea typeface="Calibri"/>
                <a:cs typeface="Calibri"/>
                <a:sym typeface="Calibri"/>
              </a:rPr>
              <a:t>uśmiech i mniej formalna atmosfera rozmowy.</a:t>
            </a:r>
            <a:endParaRPr lang="pl-PL" dirty="0"/>
          </a:p>
        </p:txBody>
      </p:sp>
      <p:pic>
        <p:nvPicPr>
          <p:cNvPr id="1486" name="Google Shape;1486;p15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487" name="Google Shape;1487;p15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p15"/>
          <p:cNvSpPr txBox="1">
            <a:spLocks noGrp="1"/>
          </p:cNvSpPr>
          <p:nvPr>
            <p:ph type="title"/>
          </p:nvPr>
        </p:nvSpPr>
        <p:spPr>
          <a:xfrm>
            <a:off x="838200" y="631825"/>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pl-PL" sz="4000" b="0" i="0" u="none" dirty="0" smtClean="0">
                <a:solidFill>
                  <a:schemeClr val="dk1"/>
                </a:solidFill>
                <a:latin typeface="Calibri"/>
                <a:ea typeface="Calibri"/>
                <a:cs typeface="Calibri"/>
                <a:sym typeface="Calibri"/>
              </a:rPr>
              <a:t>Najczęstsze przyczyny niepowodzenia w biznesie</a:t>
            </a:r>
            <a:endParaRPr lang="pl-PL" dirty="0"/>
          </a:p>
        </p:txBody>
      </p:sp>
      <p:sp>
        <p:nvSpPr>
          <p:cNvPr id="344" name="Google Shape;344;p15"/>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45" name="Google Shape;345;p1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346" name="Google Shape;346;p15"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
        <p:nvSpPr>
          <p:cNvPr id="8" name="Symbol zastępczy zawartości 2">
            <a:extLst>
              <a:ext uri="{FF2B5EF4-FFF2-40B4-BE49-F238E27FC236}">
                <a16:creationId xmlns:a16="http://schemas.microsoft.com/office/drawing/2014/main" id="{32504BC2-64FC-4284-B715-952105699368}"/>
              </a:ext>
            </a:extLst>
          </p:cNvPr>
          <p:cNvSpPr txBox="1">
            <a:spLocks/>
          </p:cNvSpPr>
          <p:nvPr/>
        </p:nvSpPr>
        <p:spPr>
          <a:xfrm>
            <a:off x="838199" y="1903563"/>
            <a:ext cx="10515600" cy="3871762"/>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150000"/>
              </a:lnSpc>
              <a:buFont typeface="Arial"/>
              <a:buNone/>
            </a:pPr>
            <a:r>
              <a:rPr lang="pl-PL" altLang="pl-PL" sz="2400" b="1" dirty="0" smtClean="0"/>
              <a:t>5</a:t>
            </a:r>
            <a:r>
              <a:rPr lang="pl-PL" altLang="pl-PL" b="1" dirty="0" smtClean="0"/>
              <a:t>. Brak diagnozy potrzeb klientów </a:t>
            </a:r>
            <a:r>
              <a:rPr lang="pl-PL" altLang="pl-PL" sz="2400" dirty="0" smtClean="0"/>
              <a:t>– </a:t>
            </a:r>
            <a:r>
              <a:rPr lang="pl-PL" dirty="0" smtClean="0"/>
              <a:t>brak diagnozy, jak i brak reakcji na negatywne opinie lub krytykę klientów jest częstym błędem. Warto wziąć pod uwagę zdanie niezadowolonych osób i rozważyć czy rzeczywiście powinniśmy wprowadzić jakieś zmiany. Prowadzi to do podniesienia jakości naszych usług.</a:t>
            </a:r>
            <a:endParaRPr lang="pl-PL" altLang="pl-PL" sz="2400" dirty="0" smtClean="0"/>
          </a:p>
          <a:p>
            <a:pPr marL="0" indent="0" algn="just">
              <a:lnSpc>
                <a:spcPct val="150000"/>
              </a:lnSpc>
              <a:buFont typeface="Arial"/>
              <a:buNone/>
            </a:pPr>
            <a:r>
              <a:rPr lang="pl-PL" altLang="pl-PL" sz="2400" b="1" dirty="0" smtClean="0"/>
              <a:t>6.</a:t>
            </a:r>
            <a:r>
              <a:rPr lang="pl-PL" altLang="pl-PL" sz="2400" dirty="0" smtClean="0"/>
              <a:t> </a:t>
            </a:r>
            <a:r>
              <a:rPr lang="pl-PL" b="1" dirty="0" smtClean="0"/>
              <a:t>Zbyt wczesne godzenie się z porażkami</a:t>
            </a:r>
            <a:r>
              <a:rPr lang="pl-PL" dirty="0" smtClean="0"/>
              <a:t> – szybka decyzja o likwidacji lub zawieszeniu działalności spowodowana niechęcią i poczuciem zrezygnowania wynikającym np. z braku przychodów, braku klientów itp.</a:t>
            </a:r>
            <a:endParaRPr lang="pl-PL" sz="2400"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152"/>
          <p:cNvSpPr txBox="1">
            <a:spLocks noGrp="1"/>
          </p:cNvSpPr>
          <p:nvPr>
            <p:ph type="body" idx="1"/>
          </p:nvPr>
        </p:nvSpPr>
        <p:spPr>
          <a:xfrm>
            <a:off x="838199" y="1334972"/>
            <a:ext cx="10515600" cy="4351337"/>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chemeClr val="dk1"/>
              </a:buClr>
              <a:buSzPts val="2800"/>
              <a:buFont typeface="Arial"/>
              <a:buNone/>
            </a:pPr>
            <a:r>
              <a:rPr lang="en-US" sz="2800" b="0" i="0" u="none" dirty="0" err="1">
                <a:solidFill>
                  <a:schemeClr val="dk1"/>
                </a:solidFill>
                <a:latin typeface="Calibri"/>
                <a:ea typeface="Calibri"/>
                <a:cs typeface="Calibri"/>
                <a:sym typeface="Calibri"/>
              </a:rPr>
              <a:t>Ryzykowne</a:t>
            </a:r>
            <a:r>
              <a:rPr lang="en-US" sz="2800" b="0" i="0" u="none" dirty="0">
                <a:solidFill>
                  <a:schemeClr val="dk1"/>
                </a:solidFill>
                <a:latin typeface="Calibri"/>
                <a:ea typeface="Calibri"/>
                <a:cs typeface="Calibri"/>
                <a:sym typeface="Calibri"/>
              </a:rPr>
              <a:t> jest </a:t>
            </a:r>
            <a:r>
              <a:rPr lang="en-US" sz="2800" b="0" i="0" u="none" dirty="0" err="1">
                <a:solidFill>
                  <a:schemeClr val="dk1"/>
                </a:solidFill>
                <a:latin typeface="Calibri"/>
                <a:ea typeface="Calibri"/>
                <a:cs typeface="Calibri"/>
                <a:sym typeface="Calibri"/>
              </a:rPr>
              <a:t>traktowanie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oznak</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gotowości</a:t>
            </a:r>
            <a:r>
              <a:rPr lang="en-US" sz="2800" b="0" i="0" u="none" dirty="0">
                <a:solidFill>
                  <a:schemeClr val="dk1"/>
                </a:solidFill>
                <a:latin typeface="Calibri"/>
                <a:ea typeface="Calibri"/>
                <a:cs typeface="Calibri"/>
                <a:sym typeface="Calibri"/>
              </a:rPr>
              <a:t> do </a:t>
            </a:r>
            <a:r>
              <a:rPr lang="en-US" sz="2800" b="0" i="0" u="none" dirty="0" err="1">
                <a:solidFill>
                  <a:schemeClr val="dk1"/>
                </a:solidFill>
                <a:latin typeface="Calibri"/>
                <a:ea typeface="Calibri"/>
                <a:cs typeface="Calibri"/>
                <a:sym typeface="Calibri"/>
              </a:rPr>
              <a:t>zakupu</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jako</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zachęty</a:t>
            </a:r>
            <a:r>
              <a:rPr lang="en-US" sz="2800" b="0" i="0" u="none" dirty="0">
                <a:solidFill>
                  <a:schemeClr val="dk1"/>
                </a:solidFill>
                <a:latin typeface="Calibri"/>
                <a:ea typeface="Calibri"/>
                <a:cs typeface="Calibri"/>
                <a:sym typeface="Calibri"/>
              </a:rPr>
              <a:t> do </a:t>
            </a:r>
            <a:r>
              <a:rPr lang="en-US" sz="2800" b="0" i="0" u="none" dirty="0" err="1">
                <a:solidFill>
                  <a:schemeClr val="dk1"/>
                </a:solidFill>
                <a:latin typeface="Calibri"/>
                <a:ea typeface="Calibri"/>
                <a:cs typeface="Calibri"/>
                <a:sym typeface="Calibri"/>
              </a:rPr>
              <a:t>dalszej</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rozszerzonej</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prezentacji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Takie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działanie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nazywamy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ochładzaniem</a:t>
            </a:r>
            <a:r>
              <a:rPr lang="en-US" sz="2800" b="0" i="0" u="none" dirty="0">
                <a:solidFill>
                  <a:schemeClr val="dk1"/>
                </a:solidFill>
                <a:latin typeface="Calibri"/>
                <a:ea typeface="Calibri"/>
                <a:cs typeface="Calibri"/>
                <a:sym typeface="Calibri"/>
              </a:rPr>
              <a:t> </a:t>
            </a:r>
            <a:r>
              <a:rPr lang="en-US" sz="2800" b="0" i="1" u="none" dirty="0">
                <a:solidFill>
                  <a:schemeClr val="dk1"/>
                </a:solidFill>
                <a:latin typeface="Calibri"/>
                <a:ea typeface="Calibri"/>
                <a:cs typeface="Calibri"/>
                <a:sym typeface="Calibri"/>
              </a:rPr>
              <a:t>„</a:t>
            </a:r>
            <a:r>
              <a:rPr lang="en-US" sz="2800" b="0" i="1" u="none" dirty="0" err="1">
                <a:solidFill>
                  <a:schemeClr val="dk1"/>
                </a:solidFill>
                <a:latin typeface="Calibri"/>
                <a:ea typeface="Calibri"/>
                <a:cs typeface="Calibri"/>
                <a:sym typeface="Calibri"/>
              </a:rPr>
              <a:t>transakcji</a:t>
            </a:r>
            <a:r>
              <a:rPr lang="en-US" sz="2800" b="0" i="1"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ponieważ</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zadowolony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klient</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czeka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już</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tylko</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na</a:t>
            </a:r>
            <a:r>
              <a:rPr lang="en-US" sz="2800" b="0" i="0" u="none" dirty="0">
                <a:solidFill>
                  <a:schemeClr val="dk1"/>
                </a:solidFill>
                <a:latin typeface="Calibri"/>
                <a:ea typeface="Calibri"/>
                <a:cs typeface="Calibri"/>
                <a:sym typeface="Calibri"/>
              </a:rPr>
              <a:t> moment, </a:t>
            </a:r>
            <a:r>
              <a:rPr lang="en-US" sz="2800" b="0" i="0" u="none" dirty="0" err="1">
                <a:solidFill>
                  <a:schemeClr val="dk1"/>
                </a:solidFill>
                <a:latin typeface="Calibri"/>
                <a:ea typeface="Calibri"/>
                <a:cs typeface="Calibri"/>
                <a:sym typeface="Calibri"/>
              </a:rPr>
              <a:t>kiedy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stanie</a:t>
            </a:r>
            <a:r>
              <a:rPr lang="en-US" sz="2800" b="0" i="0" u="none" dirty="0">
                <a:solidFill>
                  <a:schemeClr val="dk1"/>
                </a:solidFill>
                <a:latin typeface="Calibri"/>
                <a:ea typeface="Calibri"/>
                <a:cs typeface="Calibri"/>
                <a:sym typeface="Calibri"/>
              </a:rPr>
              <a:t> się </a:t>
            </a:r>
            <a:r>
              <a:rPr lang="en-US" sz="2800" b="0" i="0" u="none" dirty="0" err="1">
                <a:solidFill>
                  <a:schemeClr val="dk1"/>
                </a:solidFill>
                <a:latin typeface="Calibri"/>
                <a:ea typeface="Calibri"/>
                <a:cs typeface="Calibri"/>
                <a:sym typeface="Calibri"/>
              </a:rPr>
              <a:t>posiadaczem</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towaru</a:t>
            </a:r>
            <a:r>
              <a:rPr lang="en-US" sz="2800" b="0" i="0" u="none" dirty="0">
                <a:solidFill>
                  <a:schemeClr val="dk1"/>
                </a:solidFill>
                <a:latin typeface="Calibri"/>
                <a:ea typeface="Calibri"/>
                <a:cs typeface="Calibri"/>
                <a:sym typeface="Calibri"/>
              </a:rPr>
              <a:t>, a </a:t>
            </a:r>
            <a:r>
              <a:rPr lang="en-US" sz="2800" b="0" i="0" u="none" dirty="0" err="1">
                <a:solidFill>
                  <a:schemeClr val="dk1"/>
                </a:solidFill>
                <a:latin typeface="Calibri"/>
                <a:ea typeface="Calibri"/>
                <a:cs typeface="Calibri"/>
                <a:sym typeface="Calibri"/>
              </a:rPr>
              <a:t>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na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słuchanie</a:t>
            </a:r>
            <a:r>
              <a:rPr lang="en-US" sz="2800" b="0" i="0" u="none" dirty="0">
                <a:solidFill>
                  <a:schemeClr val="dk1"/>
                </a:solidFill>
                <a:latin typeface="Calibri"/>
                <a:ea typeface="Calibri"/>
                <a:cs typeface="Calibri"/>
                <a:sym typeface="Calibri"/>
              </a:rPr>
              <a:t> o </a:t>
            </a:r>
            <a:r>
              <a:rPr lang="en-US" sz="2800" b="0" i="0" u="none" dirty="0" err="1">
                <a:solidFill>
                  <a:schemeClr val="dk1"/>
                </a:solidFill>
                <a:latin typeface="Calibri"/>
                <a:ea typeface="Calibri"/>
                <a:cs typeface="Calibri"/>
                <a:sym typeface="Calibri"/>
              </a:rPr>
              <a:t>korzyściach</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jakie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przyniesie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zakup</a:t>
            </a:r>
            <a:r>
              <a:rPr lang="en-US" sz="2800" b="0" i="0" u="none" dirty="0">
                <a:solidFill>
                  <a:schemeClr val="dk1"/>
                </a:solidFill>
                <a:latin typeface="Calibri"/>
                <a:ea typeface="Calibri"/>
                <a:cs typeface="Calibri"/>
                <a:sym typeface="Calibri"/>
              </a:rPr>
              <a:t>.</a:t>
            </a:r>
            <a:endParaRPr dirty="0"/>
          </a:p>
          <a:p>
            <a:pPr marL="228600" marR="0" lvl="0" indent="-50800" algn="l" rtl="0">
              <a:lnSpc>
                <a:spcPct val="90000"/>
              </a:lnSpc>
              <a:spcBef>
                <a:spcPts val="18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493" name="Google Shape;1493;p15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494" name="Google Shape;1494;p152"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15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Typowe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błędne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reakcje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sprzedawców</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na</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sygnały</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zakupu</a:t>
            </a:r>
            <a:r>
              <a:rPr lang="en-US" sz="4000" b="1" i="0" u="none" dirty="0">
                <a:solidFill>
                  <a:schemeClr val="dk1"/>
                </a:solidFill>
                <a:latin typeface="Calibri"/>
                <a:ea typeface="Calibri"/>
                <a:cs typeface="Calibri"/>
                <a:sym typeface="Calibri"/>
              </a:rPr>
              <a:t>:</a:t>
            </a:r>
            <a:endParaRPr dirty="0"/>
          </a:p>
        </p:txBody>
      </p:sp>
      <p:sp>
        <p:nvSpPr>
          <p:cNvPr id="1500" name="Google Shape;1500;p15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2400"/>
              <a:buFont typeface="Arial"/>
              <a:buNone/>
            </a:pPr>
            <a:r>
              <a:rPr lang="en-US" sz="2400" b="1" i="0" u="none" dirty="0" err="1">
                <a:solidFill>
                  <a:schemeClr val="dk1"/>
                </a:solidFill>
                <a:latin typeface="Calibri"/>
                <a:ea typeface="Calibri"/>
                <a:cs typeface="Calibri"/>
                <a:sym typeface="Calibri"/>
              </a:rPr>
              <a:t>Niedostrzeganie</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bezpośredniej</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chęci</a:t>
            </a:r>
            <a:r>
              <a:rPr lang="en-US" sz="2400" b="1" i="0" u="none" dirty="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kupna</a:t>
            </a:r>
            <a:r>
              <a:rPr lang="pl-PL" sz="2400" b="1" i="0" u="none" dirty="0" smtClean="0">
                <a:solidFill>
                  <a:schemeClr val="dk1"/>
                </a:solidFill>
                <a:latin typeface="Calibri"/>
                <a:ea typeface="Calibri"/>
                <a:cs typeface="Calibri"/>
                <a:sym typeface="Calibri"/>
              </a:rPr>
              <a:t>:</a:t>
            </a:r>
            <a:endParaRPr sz="2400" b="0" i="0" u="none" dirty="0">
              <a:solidFill>
                <a:schemeClr val="dk1"/>
              </a:solidFill>
              <a:latin typeface="Calibri"/>
              <a:ea typeface="Calibri"/>
              <a:cs typeface="Calibri"/>
              <a:sym typeface="Calibri"/>
            </a:endParaRPr>
          </a:p>
          <a:p>
            <a:pPr marL="0" marR="0" lvl="0" indent="-152400" algn="just" rtl="0">
              <a:lnSpc>
                <a:spcPct val="150000"/>
              </a:lnSpc>
              <a:spcBef>
                <a:spcPts val="1000"/>
              </a:spcBef>
              <a:spcAft>
                <a:spcPts val="0"/>
              </a:spcAft>
              <a:buClr>
                <a:schemeClr val="dk1"/>
              </a:buClr>
              <a:buSzPts val="2400"/>
              <a:buFont typeface="Arial"/>
              <a:buChar char="•"/>
            </a:pPr>
            <a:r>
              <a:rPr lang="pl-PL" sz="2400" dirty="0" err="1"/>
              <a:t>n</a:t>
            </a:r>
            <a:r>
              <a:rPr lang="en-US" sz="2400" b="0" i="0" u="none" dirty="0" err="1" smtClean="0">
                <a:solidFill>
                  <a:schemeClr val="dk1"/>
                </a:solidFill>
                <a:latin typeface="Calibri"/>
                <a:ea typeface="Calibri"/>
                <a:cs typeface="Calibri"/>
                <a:sym typeface="Calibri"/>
              </a:rPr>
              <a:t>iedostrzeganie</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bezpośredniej</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chęci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kupna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niezauważanie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sygnałów</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zakupu</a:t>
            </a:r>
            <a:r>
              <a:rPr lang="en-US" sz="2400" b="0" i="0" u="none" dirty="0">
                <a:solidFill>
                  <a:schemeClr val="dk1"/>
                </a:solidFill>
                <a:latin typeface="Calibri"/>
                <a:ea typeface="Calibri"/>
                <a:cs typeface="Calibri"/>
                <a:sym typeface="Calibri"/>
              </a:rPr>
              <a:t>)</a:t>
            </a:r>
            <a:endParaRPr dirty="0"/>
          </a:p>
          <a:p>
            <a:pPr marL="0" marR="0" lvl="0" indent="-152400" algn="just" rtl="0">
              <a:lnSpc>
                <a:spcPct val="150000"/>
              </a:lnSpc>
              <a:spcBef>
                <a:spcPts val="1000"/>
              </a:spcBef>
              <a:spcAft>
                <a:spcPts val="0"/>
              </a:spcAft>
              <a:buClr>
                <a:schemeClr val="dk1"/>
              </a:buClr>
              <a:buSzPts val="2400"/>
              <a:buFont typeface="Arial"/>
              <a:buChar char="•"/>
            </a:pPr>
            <a:r>
              <a:rPr lang="pl-PL" sz="2400" dirty="0" err="1"/>
              <a:t>k</a:t>
            </a:r>
            <a:r>
              <a:rPr lang="en-US" sz="2400" b="0" i="0" u="none" dirty="0" err="1" smtClean="0">
                <a:solidFill>
                  <a:schemeClr val="dk1"/>
                </a:solidFill>
                <a:latin typeface="Calibri"/>
                <a:ea typeface="Calibri"/>
                <a:cs typeface="Calibri"/>
                <a:sym typeface="Calibri"/>
              </a:rPr>
              <a:t>lient</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mówiący</a:t>
            </a:r>
            <a:r>
              <a:rPr lang="en-US" sz="2400" b="0" i="0" u="none" dirty="0">
                <a:solidFill>
                  <a:schemeClr val="dk1"/>
                </a:solidFill>
                <a:latin typeface="Calibri"/>
                <a:ea typeface="Calibri"/>
                <a:cs typeface="Calibri"/>
                <a:sym typeface="Calibri"/>
              </a:rPr>
              <a:t> „</a:t>
            </a:r>
            <a:r>
              <a:rPr lang="en-US" sz="2400" b="0" i="1" u="none" dirty="0">
                <a:solidFill>
                  <a:schemeClr val="dk1"/>
                </a:solidFill>
                <a:latin typeface="Calibri"/>
                <a:ea typeface="Calibri"/>
                <a:cs typeface="Calibri"/>
                <a:sym typeface="Calibri"/>
              </a:rPr>
              <a:t>To </a:t>
            </a:r>
            <a:r>
              <a:rPr lang="en-US" sz="2400" b="0" i="1" u="none" dirty="0" err="1">
                <a:solidFill>
                  <a:schemeClr val="dk1"/>
                </a:solidFill>
                <a:latin typeface="Calibri"/>
                <a:ea typeface="Calibri"/>
                <a:cs typeface="Calibri"/>
                <a:sym typeface="Calibri"/>
              </a:rPr>
              <a:t>wygląda</a:t>
            </a:r>
            <a:r>
              <a:rPr lang="en-US" sz="2400" b="0" i="1" u="none" dirty="0">
                <a:solidFill>
                  <a:schemeClr val="dk1"/>
                </a:solidFill>
                <a:latin typeface="Calibri"/>
                <a:ea typeface="Calibri"/>
                <a:cs typeface="Calibri"/>
                <a:sym typeface="Calibri"/>
              </a:rPr>
              <a:t> </a:t>
            </a:r>
            <a:r>
              <a:rPr lang="en-US" sz="2400" b="0" i="1" u="none" dirty="0" err="1">
                <a:solidFill>
                  <a:schemeClr val="dk1"/>
                </a:solidFill>
                <a:latin typeface="Calibri"/>
                <a:ea typeface="Calibri"/>
                <a:cs typeface="Calibri"/>
                <a:sym typeface="Calibri"/>
              </a:rPr>
              <a:t>dobrze</a:t>
            </a:r>
            <a:r>
              <a:rPr lang="en-US" sz="2400" b="0" i="0" u="none" dirty="0">
                <a:solidFill>
                  <a:schemeClr val="dk1"/>
                </a:solidFill>
                <a:latin typeface="Calibri"/>
                <a:ea typeface="Calibri"/>
                <a:cs typeface="Calibri"/>
                <a:sym typeface="Calibri"/>
              </a:rPr>
              <a:t>”, jest </a:t>
            </a:r>
            <a:r>
              <a:rPr lang="en-US" sz="2400" b="0" i="0" u="none" dirty="0" err="1">
                <a:solidFill>
                  <a:schemeClr val="dk1"/>
                </a:solidFill>
                <a:latin typeface="Calibri"/>
                <a:ea typeface="Calibri"/>
                <a:cs typeface="Calibri"/>
                <a:sym typeface="Calibri"/>
              </a:rPr>
              <a:t>już</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gotów</a:t>
            </a:r>
            <a:r>
              <a:rPr lang="en-US" sz="2400" b="0" i="0" u="none" dirty="0">
                <a:solidFill>
                  <a:schemeClr val="dk1"/>
                </a:solidFill>
                <a:latin typeface="Calibri"/>
                <a:ea typeface="Calibri"/>
                <a:cs typeface="Calibri"/>
                <a:sym typeface="Calibri"/>
              </a:rPr>
              <a:t>, by </a:t>
            </a:r>
            <a:r>
              <a:rPr lang="en-US" sz="2400" b="0" i="0" u="none" dirty="0" err="1">
                <a:solidFill>
                  <a:schemeClr val="dk1"/>
                </a:solidFill>
                <a:latin typeface="Calibri"/>
                <a:ea typeface="Calibri"/>
                <a:cs typeface="Calibri"/>
                <a:sym typeface="Calibri"/>
              </a:rPr>
              <a:t>zapytać</a:t>
            </a:r>
            <a:r>
              <a:rPr lang="en-US" sz="2400" b="0" i="0" u="none" dirty="0">
                <a:solidFill>
                  <a:schemeClr val="dk1"/>
                </a:solidFill>
                <a:latin typeface="Calibri"/>
                <a:ea typeface="Calibri"/>
                <a:cs typeface="Calibri"/>
                <a:sym typeface="Calibri"/>
              </a:rPr>
              <a:t> go o </a:t>
            </a:r>
            <a:r>
              <a:rPr lang="en-US" sz="2400" b="0" i="0" u="none" dirty="0" err="1">
                <a:solidFill>
                  <a:schemeClr val="dk1"/>
                </a:solidFill>
                <a:latin typeface="Calibri"/>
                <a:ea typeface="Calibri"/>
                <a:cs typeface="Calibri"/>
                <a:sym typeface="Calibri"/>
              </a:rPr>
              <a:t>metodę</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płatności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miejsce</a:t>
            </a:r>
            <a:r>
              <a:rPr lang="en-US" sz="2400" b="0" i="0" u="none" dirty="0">
                <a:solidFill>
                  <a:schemeClr val="dk1"/>
                </a:solidFill>
                <a:latin typeface="Calibri"/>
                <a:ea typeface="Calibri"/>
                <a:cs typeface="Calibri"/>
                <a:sym typeface="Calibri"/>
              </a:rPr>
              <a:t> do </a:t>
            </a:r>
            <a:r>
              <a:rPr lang="en-US" sz="2400" b="0" i="0" u="none" dirty="0" err="1">
                <a:solidFill>
                  <a:schemeClr val="dk1"/>
                </a:solidFill>
                <a:latin typeface="Calibri"/>
                <a:ea typeface="Calibri"/>
                <a:cs typeface="Calibri"/>
                <a:sym typeface="Calibri"/>
              </a:rPr>
              <a:t>podpisu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umowie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Jednak</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sprzedawca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zadowolony</a:t>
            </a:r>
            <a:r>
              <a:rPr lang="en-US" sz="2400" b="0" i="0" u="none" dirty="0">
                <a:solidFill>
                  <a:schemeClr val="dk1"/>
                </a:solidFill>
                <a:latin typeface="Calibri"/>
                <a:ea typeface="Calibri"/>
                <a:cs typeface="Calibri"/>
                <a:sym typeface="Calibri"/>
              </a:rPr>
              <a:t> z </a:t>
            </a:r>
            <a:r>
              <a:rPr lang="en-US" sz="2400" b="0" i="0" u="none" dirty="0" err="1">
                <a:solidFill>
                  <a:schemeClr val="dk1"/>
                </a:solidFill>
                <a:latin typeface="Calibri"/>
                <a:ea typeface="Calibri"/>
                <a:cs typeface="Calibri"/>
                <a:sym typeface="Calibri"/>
              </a:rPr>
              <a:t>efektu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swojej</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prezentacji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handlowej</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kontynuuje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ją</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Chcąc</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jeszcze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bardziej</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zachęcić</a:t>
            </a:r>
            <a:r>
              <a:rPr lang="en-US" sz="2400" b="0" i="0" u="none" dirty="0">
                <a:solidFill>
                  <a:schemeClr val="dk1"/>
                </a:solidFill>
                <a:latin typeface="Calibri"/>
                <a:ea typeface="Calibri"/>
                <a:cs typeface="Calibri"/>
                <a:sym typeface="Calibri"/>
              </a:rPr>
              <a:t> do </a:t>
            </a:r>
            <a:r>
              <a:rPr lang="en-US" sz="2400" b="0" i="0" u="none" dirty="0" err="1">
                <a:solidFill>
                  <a:schemeClr val="dk1"/>
                </a:solidFill>
                <a:latin typeface="Calibri"/>
                <a:ea typeface="Calibri"/>
                <a:cs typeface="Calibri"/>
                <a:sym typeface="Calibri"/>
              </a:rPr>
              <a:t>kupna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przedstawia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kolejne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korzyści</a:t>
            </a:r>
            <a:r>
              <a:rPr lang="en-US" sz="2400" b="0" i="0" u="none" dirty="0">
                <a:solidFill>
                  <a:schemeClr val="dk1"/>
                </a:solidFill>
                <a:latin typeface="Calibri"/>
                <a:ea typeface="Calibri"/>
                <a:cs typeface="Calibri"/>
                <a:sym typeface="Calibri"/>
              </a:rPr>
              <a:t> z </a:t>
            </a:r>
            <a:r>
              <a:rPr lang="en-US" sz="2400" b="0" i="0" u="none" dirty="0" err="1">
                <a:solidFill>
                  <a:schemeClr val="dk1"/>
                </a:solidFill>
                <a:latin typeface="Calibri"/>
                <a:ea typeface="Calibri"/>
                <a:cs typeface="Calibri"/>
                <a:sym typeface="Calibri"/>
              </a:rPr>
              <a:t>zakupu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Klient</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traci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zainteresowanie</a:t>
            </a:r>
            <a:r>
              <a:rPr lang="en-US" sz="2400" b="0" i="0" u="none" dirty="0">
                <a:solidFill>
                  <a:schemeClr val="dk1"/>
                </a:solidFill>
                <a:latin typeface="Calibri"/>
                <a:ea typeface="Calibri"/>
                <a:cs typeface="Calibri"/>
                <a:sym typeface="Calibri"/>
              </a:rPr>
              <a:t>, ma </a:t>
            </a:r>
            <a:r>
              <a:rPr lang="en-US" sz="2400" b="0" i="0" u="none" dirty="0" err="1">
                <a:solidFill>
                  <a:schemeClr val="dk1"/>
                </a:solidFill>
                <a:latin typeface="Calibri"/>
                <a:ea typeface="Calibri"/>
                <a:cs typeface="Calibri"/>
                <a:sym typeface="Calibri"/>
              </a:rPr>
              <a:t>coraz</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mniejszą</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ochotę</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zamknięcie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sprzedaży</a:t>
            </a:r>
            <a:r>
              <a:rPr lang="en-US" sz="2400" b="0" i="0" u="none" dirty="0">
                <a:solidFill>
                  <a:schemeClr val="dk1"/>
                </a:solidFill>
                <a:latin typeface="Calibri"/>
                <a:ea typeface="Calibri"/>
                <a:cs typeface="Calibri"/>
                <a:sym typeface="Calibri"/>
              </a:rPr>
              <a:t>.</a:t>
            </a:r>
            <a:endParaRPr dirty="0"/>
          </a:p>
        </p:txBody>
      </p:sp>
      <p:pic>
        <p:nvPicPr>
          <p:cNvPr id="1501" name="Google Shape;1501;p15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502" name="Google Shape;1502;p153"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15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Typowe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błędne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reakcje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sprzedawców</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na</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sygnały</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zakupu</a:t>
            </a:r>
            <a:r>
              <a:rPr lang="en-US" sz="4000" b="1" i="0" u="none" dirty="0">
                <a:solidFill>
                  <a:schemeClr val="dk1"/>
                </a:solidFill>
                <a:latin typeface="Calibri"/>
                <a:ea typeface="Calibri"/>
                <a:cs typeface="Calibri"/>
                <a:sym typeface="Calibri"/>
              </a:rPr>
              <a:t>:</a:t>
            </a:r>
            <a:endParaRPr dirty="0"/>
          </a:p>
        </p:txBody>
      </p:sp>
      <p:sp>
        <p:nvSpPr>
          <p:cNvPr id="1508" name="Google Shape;1508;p15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2400"/>
              <a:buFont typeface="Arial"/>
              <a:buNone/>
            </a:pPr>
            <a:r>
              <a:rPr lang="en-US" sz="2400" b="1" i="0" u="none" dirty="0" err="1">
                <a:solidFill>
                  <a:schemeClr val="dk1"/>
                </a:solidFill>
                <a:latin typeface="Calibri"/>
                <a:ea typeface="Calibri"/>
                <a:cs typeface="Calibri"/>
                <a:sym typeface="Calibri"/>
              </a:rPr>
              <a:t>Zbyt</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wczesna</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próba</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finalizacji</a:t>
            </a:r>
            <a:endParaRPr sz="2400" b="0" i="0" u="none" dirty="0">
              <a:solidFill>
                <a:schemeClr val="dk1"/>
              </a:solidFill>
              <a:latin typeface="Calibri"/>
              <a:ea typeface="Calibri"/>
              <a:cs typeface="Calibri"/>
              <a:sym typeface="Calibri"/>
            </a:endParaRPr>
          </a:p>
          <a:p>
            <a:pPr marL="0" marR="0" lvl="0" indent="-152400" algn="just" rtl="0">
              <a:lnSpc>
                <a:spcPct val="150000"/>
              </a:lnSpc>
              <a:spcBef>
                <a:spcPts val="1000"/>
              </a:spcBef>
              <a:spcAft>
                <a:spcPts val="0"/>
              </a:spcAft>
              <a:buClr>
                <a:schemeClr val="dk1"/>
              </a:buClr>
              <a:buSzPts val="2400"/>
              <a:buFont typeface="Arial"/>
              <a:buChar char="•"/>
            </a:pPr>
            <a:r>
              <a:rPr lang="en-US" sz="2400" b="0" i="0" u="none" dirty="0" err="1">
                <a:solidFill>
                  <a:schemeClr val="dk1"/>
                </a:solidFill>
                <a:latin typeface="Calibri"/>
                <a:ea typeface="Calibri"/>
                <a:cs typeface="Calibri"/>
                <a:sym typeface="Calibri"/>
              </a:rPr>
              <a:t>Klient</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nie</a:t>
            </a:r>
            <a:r>
              <a:rPr lang="en-US" sz="2400" b="0" i="0" u="none" dirty="0">
                <a:solidFill>
                  <a:schemeClr val="dk1"/>
                </a:solidFill>
                <a:latin typeface="Calibri"/>
                <a:ea typeface="Calibri"/>
                <a:cs typeface="Calibri"/>
                <a:sym typeface="Calibri"/>
              </a:rPr>
              <a:t> jest </a:t>
            </a:r>
            <a:r>
              <a:rPr lang="en-US" sz="2400" b="0" i="0" u="none" dirty="0" err="1">
                <a:solidFill>
                  <a:schemeClr val="dk1"/>
                </a:solidFill>
                <a:latin typeface="Calibri"/>
                <a:ea typeface="Calibri"/>
                <a:cs typeface="Calibri"/>
                <a:sym typeface="Calibri"/>
              </a:rPr>
              <a:t>jeszcze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gotowy</a:t>
            </a:r>
            <a:r>
              <a:rPr lang="en-US" sz="2400" b="0" i="0" u="none" dirty="0">
                <a:solidFill>
                  <a:schemeClr val="dk1"/>
                </a:solidFill>
                <a:latin typeface="Calibri"/>
                <a:ea typeface="Calibri"/>
                <a:cs typeface="Calibri"/>
                <a:sym typeface="Calibri"/>
              </a:rPr>
              <a:t> do </a:t>
            </a:r>
            <a:r>
              <a:rPr lang="en-US" sz="2400" b="0" i="0" u="none" dirty="0" err="1">
                <a:solidFill>
                  <a:schemeClr val="dk1"/>
                </a:solidFill>
                <a:latin typeface="Calibri"/>
                <a:ea typeface="Calibri"/>
                <a:cs typeface="Calibri"/>
                <a:sym typeface="Calibri"/>
              </a:rPr>
              <a:t>zamknięcia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rozmowy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handlowej</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Brakuje</a:t>
            </a:r>
            <a:r>
              <a:rPr lang="en-US" sz="2400" b="0" i="0" u="none" dirty="0">
                <a:solidFill>
                  <a:schemeClr val="dk1"/>
                </a:solidFill>
                <a:latin typeface="Calibri"/>
                <a:ea typeface="Calibri"/>
                <a:cs typeface="Calibri"/>
                <a:sym typeface="Calibri"/>
              </a:rPr>
              <a:t> mu </a:t>
            </a:r>
            <a:r>
              <a:rPr lang="en-US" sz="2400" b="0" i="0" u="none" dirty="0" err="1">
                <a:solidFill>
                  <a:schemeClr val="dk1"/>
                </a:solidFill>
                <a:latin typeface="Calibri"/>
                <a:ea typeface="Calibri"/>
                <a:cs typeface="Calibri"/>
                <a:sym typeface="Calibri"/>
              </a:rPr>
              <a:t>informacji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lub</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argumentów</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potwierdzających</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trafność</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wyboru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Sprzedawca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błędnie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zakłada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że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dostrzegł</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sygnały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gotowości</a:t>
            </a:r>
            <a:r>
              <a:rPr lang="en-US" sz="2400" b="0" i="0" u="none" dirty="0">
                <a:solidFill>
                  <a:schemeClr val="dk1"/>
                </a:solidFill>
                <a:latin typeface="Calibri"/>
                <a:ea typeface="Calibri"/>
                <a:cs typeface="Calibri"/>
                <a:sym typeface="Calibri"/>
              </a:rPr>
              <a:t> do </a:t>
            </a:r>
            <a:r>
              <a:rPr lang="en-US" sz="2400" b="0" i="0" u="none" dirty="0" err="1">
                <a:solidFill>
                  <a:schemeClr val="dk1"/>
                </a:solidFill>
                <a:latin typeface="Calibri"/>
                <a:ea typeface="Calibri"/>
                <a:cs typeface="Calibri"/>
                <a:sym typeface="Calibri"/>
              </a:rPr>
              <a:t>zakupu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Próbuje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zatem</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przejść</a:t>
            </a:r>
            <a:r>
              <a:rPr lang="en-US" sz="2400" b="0" i="0" u="none" dirty="0">
                <a:solidFill>
                  <a:schemeClr val="dk1"/>
                </a:solidFill>
                <a:latin typeface="Calibri"/>
                <a:ea typeface="Calibri"/>
                <a:cs typeface="Calibri"/>
                <a:sym typeface="Calibri"/>
              </a:rPr>
              <a:t> do </a:t>
            </a:r>
            <a:r>
              <a:rPr lang="en-US" sz="2400" b="0" i="0" u="none" dirty="0" err="1">
                <a:solidFill>
                  <a:schemeClr val="dk1"/>
                </a:solidFill>
                <a:latin typeface="Calibri"/>
                <a:ea typeface="Calibri"/>
                <a:cs typeface="Calibri"/>
                <a:sym typeface="Calibri"/>
              </a:rPr>
              <a:t>finalizacji</a:t>
            </a:r>
            <a:r>
              <a:rPr lang="en-US" sz="2400" b="0" i="0" u="none" dirty="0">
                <a:solidFill>
                  <a:schemeClr val="dk1"/>
                </a:solidFill>
                <a:latin typeface="Calibri"/>
                <a:ea typeface="Calibri"/>
                <a:cs typeface="Calibri"/>
                <a:sym typeface="Calibri"/>
              </a:rPr>
              <a:t>, co </a:t>
            </a:r>
            <a:r>
              <a:rPr lang="en-US" sz="2400" b="0" i="0" u="none" dirty="0" err="1">
                <a:solidFill>
                  <a:schemeClr val="dk1"/>
                </a:solidFill>
                <a:latin typeface="Calibri"/>
                <a:ea typeface="Calibri"/>
                <a:cs typeface="Calibri"/>
                <a:sym typeface="Calibri"/>
              </a:rPr>
              <a:t>napotyka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opór</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klienta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Zamiast</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zamknięcia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transakcji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pojawia</a:t>
            </a:r>
            <a:r>
              <a:rPr lang="en-US" sz="2400" b="0" i="0" u="none" dirty="0">
                <a:solidFill>
                  <a:schemeClr val="dk1"/>
                </a:solidFill>
                <a:latin typeface="Calibri"/>
                <a:ea typeface="Calibri"/>
                <a:cs typeface="Calibri"/>
                <a:sym typeface="Calibri"/>
              </a:rPr>
              <a:t> się </a:t>
            </a:r>
            <a:r>
              <a:rPr lang="en-US" sz="2400" b="0" i="0" u="none" dirty="0" err="1">
                <a:solidFill>
                  <a:schemeClr val="dk1"/>
                </a:solidFill>
                <a:latin typeface="Calibri"/>
                <a:ea typeface="Calibri"/>
                <a:cs typeface="Calibri"/>
                <a:sym typeface="Calibri"/>
              </a:rPr>
              <a:t>ryzyko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obiekcji</a:t>
            </a:r>
            <a:r>
              <a:rPr lang="en-US" sz="2400" b="0" i="0" u="none" dirty="0">
                <a:solidFill>
                  <a:schemeClr val="dk1"/>
                </a:solidFill>
                <a:latin typeface="Calibri"/>
                <a:ea typeface="Calibri"/>
                <a:cs typeface="Calibri"/>
                <a:sym typeface="Calibri"/>
              </a:rPr>
              <a:t>, a </a:t>
            </a:r>
            <a:r>
              <a:rPr lang="en-US" sz="2400" b="0" i="0" u="none" dirty="0" err="1">
                <a:solidFill>
                  <a:schemeClr val="dk1"/>
                </a:solidFill>
                <a:latin typeface="Calibri"/>
                <a:ea typeface="Calibri"/>
                <a:cs typeface="Calibri"/>
                <a:sym typeface="Calibri"/>
              </a:rPr>
              <a:t>nawet</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konfrontacji</a:t>
            </a:r>
            <a:r>
              <a:rPr lang="en-US" sz="2400" b="0" i="0" u="none" dirty="0">
                <a:solidFill>
                  <a:schemeClr val="dk1"/>
                </a:solidFill>
                <a:latin typeface="Calibri"/>
                <a:ea typeface="Calibri"/>
                <a:cs typeface="Calibri"/>
                <a:sym typeface="Calibri"/>
              </a:rPr>
              <a:t>.</a:t>
            </a:r>
            <a:endParaRPr dirty="0"/>
          </a:p>
        </p:txBody>
      </p:sp>
      <p:pic>
        <p:nvPicPr>
          <p:cNvPr id="1509" name="Google Shape;1509;p15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510" name="Google Shape;1510;p154"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15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Typowe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błędne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reakcje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sprzedawców</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na</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sygnały</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zakupu</a:t>
            </a:r>
            <a:r>
              <a:rPr lang="en-US" sz="4000" b="1" i="0" u="none" dirty="0">
                <a:solidFill>
                  <a:schemeClr val="dk1"/>
                </a:solidFill>
                <a:latin typeface="Calibri"/>
                <a:ea typeface="Calibri"/>
                <a:cs typeface="Calibri"/>
                <a:sym typeface="Calibri"/>
              </a:rPr>
              <a:t>:</a:t>
            </a:r>
            <a:endParaRPr dirty="0"/>
          </a:p>
        </p:txBody>
      </p:sp>
      <p:sp>
        <p:nvSpPr>
          <p:cNvPr id="1516" name="Google Shape;1516;p15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2400"/>
              <a:buFont typeface="Arial"/>
              <a:buNone/>
            </a:pPr>
            <a:r>
              <a:rPr lang="en-US" sz="2400" b="1" i="0" u="none">
                <a:solidFill>
                  <a:schemeClr val="dk1"/>
                </a:solidFill>
                <a:latin typeface="Calibri"/>
                <a:ea typeface="Calibri"/>
                <a:cs typeface="Calibri"/>
                <a:sym typeface="Calibri"/>
              </a:rPr>
              <a:t>Traktowanie pytania klienta jako obiekcji</a:t>
            </a:r>
            <a:endParaRPr sz="2400" b="0" i="0" u="none">
              <a:solidFill>
                <a:schemeClr val="dk1"/>
              </a:solidFill>
              <a:latin typeface="Calibri"/>
              <a:ea typeface="Calibri"/>
              <a:cs typeface="Calibri"/>
              <a:sym typeface="Calibri"/>
            </a:endParaRPr>
          </a:p>
          <a:p>
            <a:pPr marL="0" marR="0" lvl="0" indent="-152400" algn="just" rtl="0">
              <a:lnSpc>
                <a:spcPct val="150000"/>
              </a:lnSpc>
              <a:spcBef>
                <a:spcPts val="10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Pytanie klienta to prośba o informacje, żeby podjąć decyzje. Należy na nie szybko i precyzyjnie odpowiedzieć. Sprzedawca, który odbiera pytanie jako obiekcje lub zastrzeżenie, może wejść w polemikę z klientem. Zamiast upewnić się, klient nabiera wątpliwości. </a:t>
            </a:r>
            <a:endParaRPr/>
          </a:p>
        </p:txBody>
      </p:sp>
      <p:pic>
        <p:nvPicPr>
          <p:cNvPr id="1517" name="Google Shape;1517;p15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518" name="Google Shape;1518;p155"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15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Typowe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błędne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reakcje</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sprzedawców</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na</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sygnały</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zakupu</a:t>
            </a:r>
            <a:r>
              <a:rPr lang="en-US" sz="4000" b="1" i="0" u="none" dirty="0">
                <a:solidFill>
                  <a:schemeClr val="dk1"/>
                </a:solidFill>
                <a:latin typeface="Calibri"/>
                <a:ea typeface="Calibri"/>
                <a:cs typeface="Calibri"/>
                <a:sym typeface="Calibri"/>
              </a:rPr>
              <a:t>:</a:t>
            </a:r>
            <a:endParaRPr dirty="0"/>
          </a:p>
        </p:txBody>
      </p:sp>
      <p:sp>
        <p:nvSpPr>
          <p:cNvPr id="1524" name="Google Shape;1524;p15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2400"/>
              <a:buFont typeface="Arial"/>
              <a:buNone/>
            </a:pPr>
            <a:r>
              <a:rPr lang="en-US" sz="2400" b="1" i="0" u="none" dirty="0" err="1">
                <a:solidFill>
                  <a:schemeClr val="dk1"/>
                </a:solidFill>
                <a:latin typeface="Calibri"/>
                <a:ea typeface="Calibri"/>
                <a:cs typeface="Calibri"/>
                <a:sym typeface="Calibri"/>
              </a:rPr>
              <a:t>Traktowanie</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obiekcji</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jako</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braku</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zainteresowania</a:t>
            </a:r>
            <a:endParaRPr sz="2400" b="0" i="0" u="none" dirty="0">
              <a:solidFill>
                <a:schemeClr val="dk1"/>
              </a:solidFill>
              <a:latin typeface="Calibri"/>
              <a:ea typeface="Calibri"/>
              <a:cs typeface="Calibri"/>
              <a:sym typeface="Calibri"/>
            </a:endParaRPr>
          </a:p>
          <a:p>
            <a:pPr marL="0" marR="0" lvl="0" indent="-152400" algn="just" rtl="0">
              <a:lnSpc>
                <a:spcPct val="150000"/>
              </a:lnSpc>
              <a:spcBef>
                <a:spcPts val="1000"/>
              </a:spcBef>
              <a:spcAft>
                <a:spcPts val="0"/>
              </a:spcAft>
              <a:buClr>
                <a:schemeClr val="dk1"/>
              </a:buClr>
              <a:buSzPts val="2400"/>
              <a:buFont typeface="Arial"/>
              <a:buChar char="•"/>
            </a:pPr>
            <a:r>
              <a:rPr lang="en-US" sz="2400" b="0" i="0" u="none" dirty="0" err="1">
                <a:solidFill>
                  <a:schemeClr val="dk1"/>
                </a:solidFill>
                <a:latin typeface="Calibri"/>
                <a:ea typeface="Calibri"/>
                <a:cs typeface="Calibri"/>
                <a:sym typeface="Calibri"/>
              </a:rPr>
              <a:t>Pamiętaj</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zgłaszając</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wątpliwości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klient</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mówi</a:t>
            </a:r>
            <a:r>
              <a:rPr lang="en-US" sz="2400" b="0" i="0" u="none" dirty="0">
                <a:solidFill>
                  <a:schemeClr val="dk1"/>
                </a:solidFill>
                <a:latin typeface="Calibri"/>
                <a:ea typeface="Calibri"/>
                <a:cs typeface="Calibri"/>
                <a:sym typeface="Calibri"/>
              </a:rPr>
              <a:t>: </a:t>
            </a:r>
            <a:r>
              <a:rPr lang="en-US" sz="2400" b="0" i="1" u="none" dirty="0">
                <a:solidFill>
                  <a:schemeClr val="dk1"/>
                </a:solidFill>
                <a:latin typeface="Calibri"/>
                <a:ea typeface="Calibri"/>
                <a:cs typeface="Calibri"/>
                <a:sym typeface="Calibri"/>
              </a:rPr>
              <a:t>„</a:t>
            </a:r>
            <a:r>
              <a:rPr lang="en-US" sz="2400" b="0" i="1" u="none" dirty="0" err="1">
                <a:solidFill>
                  <a:schemeClr val="dk1"/>
                </a:solidFill>
                <a:latin typeface="Calibri"/>
                <a:ea typeface="Calibri"/>
                <a:cs typeface="Calibri"/>
                <a:sym typeface="Calibri"/>
              </a:rPr>
              <a:t>Nie</a:t>
            </a:r>
            <a:r>
              <a:rPr lang="en-US" sz="2400" b="0" i="1" u="none" dirty="0">
                <a:solidFill>
                  <a:schemeClr val="dk1"/>
                </a:solidFill>
                <a:latin typeface="Calibri"/>
                <a:ea typeface="Calibri"/>
                <a:cs typeface="Calibri"/>
                <a:sym typeface="Calibri"/>
              </a:rPr>
              <a:t> </a:t>
            </a:r>
            <a:r>
              <a:rPr lang="en-US" sz="2400" b="0" i="1" u="none" dirty="0" err="1">
                <a:solidFill>
                  <a:schemeClr val="dk1"/>
                </a:solidFill>
                <a:latin typeface="Calibri"/>
                <a:ea typeface="Calibri"/>
                <a:cs typeface="Calibri"/>
                <a:sym typeface="Calibri"/>
              </a:rPr>
              <a:t>jestem</a:t>
            </a:r>
            <a:r>
              <a:rPr lang="en-US" sz="2400" b="0" i="1" u="none" dirty="0">
                <a:solidFill>
                  <a:schemeClr val="dk1"/>
                </a:solidFill>
                <a:latin typeface="Calibri"/>
                <a:ea typeface="Calibri"/>
                <a:cs typeface="Calibri"/>
                <a:sym typeface="Calibri"/>
              </a:rPr>
              <a:t> </a:t>
            </a:r>
            <a:r>
              <a:rPr lang="en-US" sz="2400" b="0" i="1" u="none" dirty="0" err="1">
                <a:solidFill>
                  <a:schemeClr val="dk1"/>
                </a:solidFill>
                <a:latin typeface="Calibri"/>
                <a:ea typeface="Calibri"/>
                <a:cs typeface="Calibri"/>
                <a:sym typeface="Calibri"/>
              </a:rPr>
              <a:t>pewien</a:t>
            </a:r>
            <a:r>
              <a:rPr lang="en-US" sz="2400" b="0" i="1" u="none" dirty="0">
                <a:solidFill>
                  <a:schemeClr val="dk1"/>
                </a:solidFill>
                <a:latin typeface="Calibri"/>
                <a:ea typeface="Calibri"/>
                <a:cs typeface="Calibri"/>
                <a:sym typeface="Calibri"/>
              </a:rPr>
              <a:t>”, „</a:t>
            </a:r>
            <a:r>
              <a:rPr lang="en-US" sz="2400" b="0" i="1" u="none" dirty="0" err="1">
                <a:solidFill>
                  <a:schemeClr val="dk1"/>
                </a:solidFill>
                <a:latin typeface="Calibri"/>
                <a:ea typeface="Calibri"/>
                <a:cs typeface="Calibri"/>
                <a:sym typeface="Calibri"/>
              </a:rPr>
              <a:t>Tak</a:t>
            </a:r>
            <a:r>
              <a:rPr lang="en-US" sz="2400" b="0" i="1" u="none" dirty="0">
                <a:solidFill>
                  <a:schemeClr val="dk1"/>
                </a:solidFill>
                <a:latin typeface="Calibri"/>
                <a:ea typeface="Calibri"/>
                <a:cs typeface="Calibri"/>
                <a:sym typeface="Calibri"/>
              </a:rPr>
              <a:t>, ale…”, „No, </a:t>
            </a:r>
            <a:r>
              <a:rPr lang="en-US" sz="2400" b="0" i="1" u="none" dirty="0" err="1">
                <a:solidFill>
                  <a:schemeClr val="dk1"/>
                </a:solidFill>
                <a:latin typeface="Calibri"/>
                <a:ea typeface="Calibri"/>
                <a:cs typeface="Calibri"/>
                <a:sym typeface="Calibri"/>
              </a:rPr>
              <a:t>nie</a:t>
            </a:r>
            <a:r>
              <a:rPr lang="en-US" sz="2400" b="0" i="1" u="none" dirty="0">
                <a:solidFill>
                  <a:schemeClr val="dk1"/>
                </a:solidFill>
                <a:latin typeface="Calibri"/>
                <a:ea typeface="Calibri"/>
                <a:cs typeface="Calibri"/>
                <a:sym typeface="Calibri"/>
              </a:rPr>
              <a:t> </a:t>
            </a:r>
            <a:r>
              <a:rPr lang="en-US" sz="2400" b="0" i="1" u="none" dirty="0" err="1">
                <a:solidFill>
                  <a:schemeClr val="dk1"/>
                </a:solidFill>
                <a:latin typeface="Calibri"/>
                <a:ea typeface="Calibri"/>
                <a:cs typeface="Calibri"/>
                <a:sym typeface="Calibri"/>
              </a:rPr>
              <a:t>wiem</a:t>
            </a:r>
            <a:r>
              <a:rPr lang="en-US" sz="2400" b="0" i="1" u="none" dirty="0">
                <a:solidFill>
                  <a:schemeClr val="dk1"/>
                </a:solidFill>
                <a:latin typeface="Calibri"/>
                <a:ea typeface="Calibri"/>
                <a:cs typeface="Calibri"/>
                <a:sym typeface="Calibri"/>
              </a:rPr>
              <a:t>…”, „</a:t>
            </a:r>
            <a:r>
              <a:rPr lang="en-US" sz="2400" b="0" i="1" u="none" dirty="0" err="1">
                <a:solidFill>
                  <a:schemeClr val="dk1"/>
                </a:solidFill>
                <a:latin typeface="Calibri"/>
                <a:ea typeface="Calibri"/>
                <a:cs typeface="Calibri"/>
                <a:sym typeface="Calibri"/>
              </a:rPr>
              <a:t>Nie</a:t>
            </a:r>
            <a:r>
              <a:rPr lang="en-US" sz="2400" b="0" i="1" u="none" dirty="0">
                <a:solidFill>
                  <a:schemeClr val="dk1"/>
                </a:solidFill>
                <a:latin typeface="Calibri"/>
                <a:ea typeface="Calibri"/>
                <a:cs typeface="Calibri"/>
                <a:sym typeface="Calibri"/>
              </a:rPr>
              <a:t> </a:t>
            </a:r>
            <a:r>
              <a:rPr lang="en-US" sz="2400" b="0" i="1" u="none" dirty="0" err="1">
                <a:solidFill>
                  <a:schemeClr val="dk1"/>
                </a:solidFill>
                <a:latin typeface="Calibri"/>
                <a:ea typeface="Calibri"/>
                <a:cs typeface="Calibri"/>
                <a:sym typeface="Calibri"/>
              </a:rPr>
              <a:t>jestem</a:t>
            </a:r>
            <a:r>
              <a:rPr lang="en-US" sz="2400" b="0" i="1" u="none" dirty="0">
                <a:solidFill>
                  <a:schemeClr val="dk1"/>
                </a:solidFill>
                <a:latin typeface="Calibri"/>
                <a:ea typeface="Calibri"/>
                <a:cs typeface="Calibri"/>
                <a:sym typeface="Calibri"/>
              </a:rPr>
              <a:t> do </a:t>
            </a:r>
            <a:r>
              <a:rPr lang="en-US" sz="2400" b="0" i="1" u="none" dirty="0" err="1">
                <a:solidFill>
                  <a:schemeClr val="dk1"/>
                </a:solidFill>
                <a:latin typeface="Calibri"/>
                <a:ea typeface="Calibri"/>
                <a:cs typeface="Calibri"/>
                <a:sym typeface="Calibri"/>
              </a:rPr>
              <a:t>końca</a:t>
            </a:r>
            <a:r>
              <a:rPr lang="en-US" sz="2400" b="0" i="1" u="none" dirty="0">
                <a:solidFill>
                  <a:schemeClr val="dk1"/>
                </a:solidFill>
                <a:latin typeface="Calibri"/>
                <a:ea typeface="Calibri"/>
                <a:cs typeface="Calibri"/>
                <a:sym typeface="Calibri"/>
              </a:rPr>
              <a:t> </a:t>
            </a:r>
            <a:r>
              <a:rPr lang="en-US" sz="2400" b="0" i="1" u="none" dirty="0" err="1">
                <a:solidFill>
                  <a:schemeClr val="dk1"/>
                </a:solidFill>
                <a:latin typeface="Calibri"/>
                <a:ea typeface="Calibri"/>
                <a:cs typeface="Calibri"/>
                <a:sym typeface="Calibri"/>
              </a:rPr>
              <a:t>przekonany</a:t>
            </a:r>
            <a:r>
              <a:rPr lang="en-US" sz="2400" b="0" i="1"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Gdyby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był</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zainteresowany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powiedziałby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prostu</a:t>
            </a:r>
            <a:r>
              <a:rPr lang="en-US" sz="2400" b="0" i="1" u="none" dirty="0">
                <a:solidFill>
                  <a:schemeClr val="dk1"/>
                </a:solidFill>
                <a:sym typeface="Calibri"/>
              </a:rPr>
              <a:t> „</a:t>
            </a:r>
            <a:r>
              <a:rPr lang="en-US" sz="2400" b="0" i="1" u="none" dirty="0" err="1">
                <a:solidFill>
                  <a:schemeClr val="dk1"/>
                </a:solidFill>
                <a:sym typeface="Calibri"/>
              </a:rPr>
              <a:t>Nie</a:t>
            </a:r>
            <a:r>
              <a:rPr lang="en-US" sz="2400" b="0" i="1" u="none" dirty="0">
                <a:solidFill>
                  <a:schemeClr val="dk1"/>
                </a:solidFill>
                <a:sym typeface="Calibri"/>
              </a:rPr>
              <a:t>”.</a:t>
            </a:r>
            <a:endParaRPr i="1" dirty="0"/>
          </a:p>
        </p:txBody>
      </p:sp>
      <p:pic>
        <p:nvPicPr>
          <p:cNvPr id="1525" name="Google Shape;1525;p15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526" name="Google Shape;1526;p156"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pic>
        <p:nvPicPr>
          <p:cNvPr id="1531" name="Google Shape;1531;p157"/>
          <p:cNvPicPr preferRelativeResize="0">
            <a:picLocks noGrp="1"/>
          </p:cNvPicPr>
          <p:nvPr>
            <p:ph type="body" idx="1"/>
          </p:nvPr>
        </p:nvPicPr>
        <p:blipFill rotWithShape="1">
          <a:blip r:embed="rId3">
            <a:alphaModFix/>
          </a:blip>
          <a:srcRect/>
          <a:stretch/>
        </p:blipFill>
        <p:spPr>
          <a:xfrm>
            <a:off x="1060450" y="461962"/>
            <a:ext cx="10355262" cy="4956175"/>
          </a:xfrm>
          <a:prstGeom prst="rect">
            <a:avLst/>
          </a:prstGeom>
          <a:noFill/>
          <a:ln>
            <a:noFill/>
          </a:ln>
        </p:spPr>
      </p:pic>
      <p:pic>
        <p:nvPicPr>
          <p:cNvPr id="1532" name="Google Shape;1532;p157"/>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533" name="Google Shape;1533;p157"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pic>
        <p:nvPicPr>
          <p:cNvPr id="1538" name="Google Shape;1538;p158"/>
          <p:cNvPicPr preferRelativeResize="0">
            <a:picLocks noGrp="1"/>
          </p:cNvPicPr>
          <p:nvPr>
            <p:ph type="body" idx="1"/>
          </p:nvPr>
        </p:nvPicPr>
        <p:blipFill rotWithShape="1">
          <a:blip r:embed="rId3">
            <a:alphaModFix/>
          </a:blip>
          <a:srcRect/>
          <a:stretch/>
        </p:blipFill>
        <p:spPr>
          <a:xfrm>
            <a:off x="1008062" y="642937"/>
            <a:ext cx="10175875" cy="5572125"/>
          </a:xfrm>
          <a:prstGeom prst="rect">
            <a:avLst/>
          </a:prstGeom>
          <a:noFill/>
          <a:ln>
            <a:noFill/>
          </a:ln>
        </p:spPr>
      </p:pic>
      <p:pic>
        <p:nvPicPr>
          <p:cNvPr id="1539" name="Google Shape;1539;p158"/>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540" name="Google Shape;1540;p158"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pic>
        <p:nvPicPr>
          <p:cNvPr id="1545" name="Google Shape;1545;p159"/>
          <p:cNvPicPr preferRelativeResize="0">
            <a:picLocks noGrp="1"/>
          </p:cNvPicPr>
          <p:nvPr>
            <p:ph type="body" idx="1"/>
          </p:nvPr>
        </p:nvPicPr>
        <p:blipFill rotWithShape="1">
          <a:blip r:embed="rId3">
            <a:alphaModFix/>
          </a:blip>
          <a:srcRect/>
          <a:stretch/>
        </p:blipFill>
        <p:spPr>
          <a:xfrm>
            <a:off x="1296987" y="455612"/>
            <a:ext cx="9598025" cy="5570537"/>
          </a:xfrm>
          <a:prstGeom prst="rect">
            <a:avLst/>
          </a:prstGeom>
          <a:noFill/>
          <a:ln>
            <a:noFill/>
          </a:ln>
        </p:spPr>
      </p:pic>
      <p:pic>
        <p:nvPicPr>
          <p:cNvPr id="1546" name="Google Shape;1546;p159"/>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547" name="Google Shape;1547;p159"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pic>
        <p:nvPicPr>
          <p:cNvPr id="1552" name="Google Shape;1552;p160" descr="Obraz zawierający tekst&#10;&#10;Opis wygenerowany automatycznie"/>
          <p:cNvPicPr preferRelativeResize="0">
            <a:picLocks noGrp="1"/>
          </p:cNvPicPr>
          <p:nvPr>
            <p:ph type="body" idx="1"/>
          </p:nvPr>
        </p:nvPicPr>
        <p:blipFill rotWithShape="1">
          <a:blip r:embed="rId3">
            <a:alphaModFix/>
          </a:blip>
          <a:srcRect/>
          <a:stretch/>
        </p:blipFill>
        <p:spPr>
          <a:xfrm>
            <a:off x="1431925" y="523875"/>
            <a:ext cx="9767887" cy="5183187"/>
          </a:xfrm>
          <a:prstGeom prst="rect">
            <a:avLst/>
          </a:prstGeom>
          <a:noFill/>
          <a:ln>
            <a:noFill/>
          </a:ln>
        </p:spPr>
      </p:pic>
      <p:pic>
        <p:nvPicPr>
          <p:cNvPr id="1553" name="Google Shape;1553;p160"/>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554" name="Google Shape;1554;p160"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pic>
        <p:nvPicPr>
          <p:cNvPr id="1559" name="Google Shape;1559;p161"/>
          <p:cNvPicPr preferRelativeResize="0">
            <a:picLocks noGrp="1"/>
          </p:cNvPicPr>
          <p:nvPr>
            <p:ph type="body" idx="1"/>
          </p:nvPr>
        </p:nvPicPr>
        <p:blipFill rotWithShape="1">
          <a:blip r:embed="rId3">
            <a:alphaModFix/>
          </a:blip>
          <a:srcRect/>
          <a:stretch/>
        </p:blipFill>
        <p:spPr>
          <a:xfrm>
            <a:off x="1039812" y="661987"/>
            <a:ext cx="10112375" cy="5233987"/>
          </a:xfrm>
          <a:prstGeom prst="rect">
            <a:avLst/>
          </a:prstGeom>
          <a:noFill/>
          <a:ln>
            <a:noFill/>
          </a:ln>
        </p:spPr>
      </p:pic>
      <p:pic>
        <p:nvPicPr>
          <p:cNvPr id="1560" name="Google Shape;1560;p161"/>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561" name="Google Shape;1561;p161"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title"/>
          </p:nvPr>
        </p:nvSpPr>
        <p:spPr>
          <a:xfrm>
            <a:off x="838200" y="631825"/>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pl-PL" sz="4000" b="0" i="0" u="none" dirty="0" smtClean="0">
                <a:solidFill>
                  <a:schemeClr val="dk1"/>
                </a:solidFill>
                <a:latin typeface="Calibri"/>
                <a:ea typeface="Calibri"/>
                <a:cs typeface="Calibri"/>
                <a:sym typeface="Calibri"/>
              </a:rPr>
              <a:t>Najczęstsze przyczyny niepowodzenia w biznesie</a:t>
            </a:r>
            <a:endParaRPr lang="pl-PL" dirty="0"/>
          </a:p>
        </p:txBody>
      </p:sp>
      <p:sp>
        <p:nvSpPr>
          <p:cNvPr id="353" name="Google Shape;353;p16"/>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54" name="Google Shape;354;p1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355" name="Google Shape;355;p16"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
        <p:nvSpPr>
          <p:cNvPr id="8" name="Symbol zastępczy zawartości 2">
            <a:extLst>
              <a:ext uri="{FF2B5EF4-FFF2-40B4-BE49-F238E27FC236}">
                <a16:creationId xmlns:a16="http://schemas.microsoft.com/office/drawing/2014/main" id="{32504BC2-64FC-4284-B715-952105699368}"/>
              </a:ext>
            </a:extLst>
          </p:cNvPr>
          <p:cNvSpPr txBox="1">
            <a:spLocks/>
          </p:cNvSpPr>
          <p:nvPr/>
        </p:nvSpPr>
        <p:spPr>
          <a:xfrm>
            <a:off x="838200" y="2057400"/>
            <a:ext cx="10515600" cy="38717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150000"/>
              </a:lnSpc>
              <a:buFont typeface="Arial"/>
              <a:buNone/>
            </a:pPr>
            <a:r>
              <a:rPr lang="pl-PL" altLang="pl-PL" sz="2000" b="1" dirty="0" smtClean="0"/>
              <a:t>7</a:t>
            </a:r>
            <a:r>
              <a:rPr lang="pl-PL" altLang="pl-PL" sz="2400" b="1" dirty="0" smtClean="0"/>
              <a:t>. Brak nawyku analizowania poniesionych porażek </a:t>
            </a:r>
            <a:r>
              <a:rPr lang="pl-PL" altLang="pl-PL" sz="2400" dirty="0" smtClean="0"/>
              <a:t>– </a:t>
            </a:r>
            <a:r>
              <a:rPr lang="pl-PL" altLang="pl-PL" sz="2400" dirty="0"/>
              <a:t>s</a:t>
            </a:r>
            <a:r>
              <a:rPr lang="pl-PL" sz="2400" dirty="0" smtClean="0"/>
              <a:t>ytuacja w której przedsiębiorca nie analizuje powodu swoich niepowodzeń, nie szuka rozwiązań. Wciąż działa w ten sam sposób, według jednego, utartego schematu</a:t>
            </a:r>
            <a:r>
              <a:rPr lang="pl-PL" altLang="pl-PL" sz="2400" dirty="0" smtClean="0"/>
              <a:t>.</a:t>
            </a:r>
          </a:p>
          <a:p>
            <a:pPr algn="just">
              <a:lnSpc>
                <a:spcPct val="150000"/>
              </a:lnSpc>
            </a:pPr>
            <a:endParaRPr lang="pl-PL" sz="2400"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pic>
        <p:nvPicPr>
          <p:cNvPr id="1566" name="Google Shape;1566;p162"/>
          <p:cNvPicPr preferRelativeResize="0">
            <a:picLocks noGrp="1"/>
          </p:cNvPicPr>
          <p:nvPr>
            <p:ph type="body" idx="1"/>
          </p:nvPr>
        </p:nvPicPr>
        <p:blipFill rotWithShape="1">
          <a:blip r:embed="rId3">
            <a:alphaModFix/>
          </a:blip>
          <a:srcRect/>
          <a:stretch/>
        </p:blipFill>
        <p:spPr>
          <a:xfrm>
            <a:off x="776287" y="642937"/>
            <a:ext cx="10639425" cy="5572125"/>
          </a:xfrm>
          <a:prstGeom prst="rect">
            <a:avLst/>
          </a:prstGeom>
          <a:noFill/>
          <a:ln>
            <a:noFill/>
          </a:ln>
        </p:spPr>
      </p:pic>
      <p:pic>
        <p:nvPicPr>
          <p:cNvPr id="1567" name="Google Shape;1567;p162"/>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568" name="Google Shape;1568;p162"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pic>
        <p:nvPicPr>
          <p:cNvPr id="1573" name="Google Shape;1573;p163"/>
          <p:cNvPicPr preferRelativeResize="0">
            <a:picLocks noGrp="1"/>
          </p:cNvPicPr>
          <p:nvPr>
            <p:ph type="body" idx="1"/>
          </p:nvPr>
        </p:nvPicPr>
        <p:blipFill rotWithShape="1">
          <a:blip r:embed="rId3">
            <a:alphaModFix/>
          </a:blip>
          <a:srcRect/>
          <a:stretch/>
        </p:blipFill>
        <p:spPr>
          <a:xfrm>
            <a:off x="642937" y="1084262"/>
            <a:ext cx="10906125" cy="4689475"/>
          </a:xfrm>
          <a:prstGeom prst="rect">
            <a:avLst/>
          </a:prstGeom>
          <a:noFill/>
          <a:ln>
            <a:noFill/>
          </a:ln>
        </p:spPr>
      </p:pic>
      <p:pic>
        <p:nvPicPr>
          <p:cNvPr id="1574" name="Google Shape;1574;p163"/>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575" name="Google Shape;1575;p163"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pic>
        <p:nvPicPr>
          <p:cNvPr id="1580" name="Google Shape;1580;p164" descr="Obraz zawierający tekst&#10;&#10;Opis wygenerowany automatycznie"/>
          <p:cNvPicPr preferRelativeResize="0">
            <a:picLocks noGrp="1"/>
          </p:cNvPicPr>
          <p:nvPr>
            <p:ph type="body" idx="4294967295"/>
          </p:nvPr>
        </p:nvPicPr>
        <p:blipFill rotWithShape="1">
          <a:blip r:embed="rId3">
            <a:alphaModFix/>
          </a:blip>
          <a:srcRect/>
          <a:stretch/>
        </p:blipFill>
        <p:spPr>
          <a:xfrm>
            <a:off x="796090" y="643466"/>
            <a:ext cx="10599820" cy="5571067"/>
          </a:xfrm>
          <a:prstGeom prst="rect">
            <a:avLst/>
          </a:prstGeom>
          <a:noFill/>
          <a:ln>
            <a:noFill/>
          </a:ln>
        </p:spPr>
      </p:pic>
      <p:pic>
        <p:nvPicPr>
          <p:cNvPr id="1581" name="Google Shape;1581;p164"/>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582" name="Google Shape;1582;p164"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pic>
        <p:nvPicPr>
          <p:cNvPr id="1587" name="Google Shape;1587;p165"/>
          <p:cNvPicPr preferRelativeResize="0">
            <a:picLocks noGrp="1"/>
          </p:cNvPicPr>
          <p:nvPr>
            <p:ph type="body" idx="1"/>
          </p:nvPr>
        </p:nvPicPr>
        <p:blipFill rotWithShape="1">
          <a:blip r:embed="rId3">
            <a:alphaModFix/>
          </a:blip>
          <a:srcRect r="1" b="6507"/>
          <a:stretch/>
        </p:blipFill>
        <p:spPr>
          <a:xfrm>
            <a:off x="838200" y="735012"/>
            <a:ext cx="10515600" cy="5387975"/>
          </a:xfrm>
          <a:prstGeom prst="rect">
            <a:avLst/>
          </a:prstGeom>
          <a:noFill/>
          <a:ln>
            <a:noFill/>
          </a:ln>
        </p:spPr>
      </p:pic>
      <p:pic>
        <p:nvPicPr>
          <p:cNvPr id="1588" name="Google Shape;1588;p165"/>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589" name="Google Shape;1589;p165"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pic>
        <p:nvPicPr>
          <p:cNvPr id="1594" name="Google Shape;1594;p166" descr="Obraz zawierający stół&#10;&#10;Opis wygenerowany automatycznie"/>
          <p:cNvPicPr preferRelativeResize="0">
            <a:picLocks noGrp="1"/>
          </p:cNvPicPr>
          <p:nvPr>
            <p:ph type="body" idx="1"/>
          </p:nvPr>
        </p:nvPicPr>
        <p:blipFill rotWithShape="1">
          <a:blip r:embed="rId3">
            <a:alphaModFix/>
          </a:blip>
          <a:srcRect/>
          <a:stretch/>
        </p:blipFill>
        <p:spPr>
          <a:xfrm>
            <a:off x="642937" y="839787"/>
            <a:ext cx="10906125" cy="5178425"/>
          </a:xfrm>
          <a:prstGeom prst="rect">
            <a:avLst/>
          </a:prstGeom>
          <a:noFill/>
          <a:ln>
            <a:noFill/>
          </a:ln>
        </p:spPr>
      </p:pic>
      <p:pic>
        <p:nvPicPr>
          <p:cNvPr id="1595" name="Google Shape;1595;p166"/>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596" name="Google Shape;1596;p166"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16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0" i="0" u="none" dirty="0" err="1">
                <a:solidFill>
                  <a:schemeClr val="dk1"/>
                </a:solidFill>
                <a:latin typeface="Calibri"/>
                <a:ea typeface="Calibri"/>
                <a:cs typeface="Calibri"/>
                <a:sym typeface="Calibri"/>
              </a:rPr>
              <a:t>Kontakt</a:t>
            </a:r>
            <a:r>
              <a:rPr lang="en-US" sz="4000" b="0" i="0" u="none" dirty="0">
                <a:solidFill>
                  <a:schemeClr val="dk1"/>
                </a:solidFill>
                <a:latin typeface="Calibri"/>
                <a:ea typeface="Calibri"/>
                <a:cs typeface="Calibri"/>
                <a:sym typeface="Calibri"/>
              </a:rPr>
              <a:t> z </a:t>
            </a:r>
            <a:r>
              <a:rPr lang="en-US" sz="4000" b="0" i="0" u="none" dirty="0" err="1">
                <a:solidFill>
                  <a:schemeClr val="dk1"/>
                </a:solidFill>
                <a:latin typeface="Calibri"/>
                <a:ea typeface="Calibri"/>
                <a:cs typeface="Calibri"/>
                <a:sym typeface="Calibri"/>
              </a:rPr>
              <a:t>klientem</a:t>
            </a:r>
            <a:endParaRPr dirty="0"/>
          </a:p>
        </p:txBody>
      </p:sp>
      <p:sp>
        <p:nvSpPr>
          <p:cNvPr id="1602" name="Google Shape;1602;p167"/>
          <p:cNvSpPr txBox="1">
            <a:spLocks noGrp="1"/>
          </p:cNvSpPr>
          <p:nvPr>
            <p:ph type="body" idx="1"/>
          </p:nvPr>
        </p:nvSpPr>
        <p:spPr>
          <a:xfrm>
            <a:off x="746125" y="1590675"/>
            <a:ext cx="10515600" cy="4351337"/>
          </a:xfrm>
          <a:prstGeom prst="rect">
            <a:avLst/>
          </a:prstGeom>
          <a:noFill/>
          <a:ln>
            <a:noFill/>
          </a:ln>
        </p:spPr>
        <p:txBody>
          <a:bodyPr spcFirstLastPara="1" wrap="square" lIns="91425" tIns="45700" rIns="91425" bIns="45700" anchor="t" anchorCtr="0">
            <a:normAutofit/>
          </a:bodyPr>
          <a:lstStyle/>
          <a:p>
            <a:pPr marL="0" marR="0" lvl="0" indent="0" algn="just" rtl="0">
              <a:lnSpc>
                <a:spcPct val="140000"/>
              </a:lnSpc>
              <a:spcBef>
                <a:spcPts val="0"/>
              </a:spcBef>
              <a:spcAft>
                <a:spcPts val="0"/>
              </a:spcAft>
              <a:buClr>
                <a:schemeClr val="dk1"/>
              </a:buClr>
              <a:buSzPts val="2400"/>
              <a:buFont typeface="Arial"/>
              <a:buNone/>
            </a:pPr>
            <a:r>
              <a:rPr lang="en-US" sz="2400" b="0" i="0" u="none" dirty="0" err="1">
                <a:solidFill>
                  <a:schemeClr val="dk1"/>
                </a:solidFill>
                <a:latin typeface="Calibri"/>
                <a:ea typeface="Calibri"/>
                <a:cs typeface="Calibri"/>
                <a:sym typeface="Calibri"/>
              </a:rPr>
              <a:t>Wielu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sprzedawców</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niechętnie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kontaktuje</a:t>
            </a:r>
            <a:r>
              <a:rPr lang="en-US" sz="2400" b="0" i="0" u="none" dirty="0">
                <a:solidFill>
                  <a:schemeClr val="dk1"/>
                </a:solidFill>
                <a:latin typeface="Calibri"/>
                <a:ea typeface="Calibri"/>
                <a:cs typeface="Calibri"/>
                <a:sym typeface="Calibri"/>
              </a:rPr>
              <a:t> się z </a:t>
            </a:r>
            <a:r>
              <a:rPr lang="en-US" sz="2400" b="0" i="0" u="none" dirty="0" err="1">
                <a:solidFill>
                  <a:schemeClr val="dk1"/>
                </a:solidFill>
                <a:latin typeface="Calibri"/>
                <a:ea typeface="Calibri"/>
                <a:cs typeface="Calibri"/>
                <a:sym typeface="Calibri"/>
              </a:rPr>
              <a:t>klientem</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dokonaniu</a:t>
            </a:r>
            <a:r>
              <a:rPr lang="en-US" sz="2400" b="0" i="0" u="none" dirty="0">
                <a:solidFill>
                  <a:schemeClr val="dk1"/>
                </a:solidFill>
                <a:latin typeface="Calibri"/>
                <a:ea typeface="Calibri"/>
                <a:cs typeface="Calibri"/>
                <a:sym typeface="Calibri"/>
              </a:rPr>
              <a:t> przez </a:t>
            </a:r>
            <a:r>
              <a:rPr lang="en-US" sz="2400" b="0" i="0" u="none" dirty="0" err="1">
                <a:solidFill>
                  <a:schemeClr val="dk1"/>
                </a:solidFill>
                <a:latin typeface="Calibri"/>
                <a:ea typeface="Calibri"/>
                <a:cs typeface="Calibri"/>
                <a:sym typeface="Calibri"/>
              </a:rPr>
              <a:t>niego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zakupu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produktu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lub</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usługi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Opory</a:t>
            </a:r>
            <a:r>
              <a:rPr lang="en-US" sz="2400" b="0" i="0" u="none" dirty="0">
                <a:solidFill>
                  <a:schemeClr val="dk1"/>
                </a:solidFill>
                <a:latin typeface="Calibri"/>
                <a:ea typeface="Calibri"/>
                <a:cs typeface="Calibri"/>
                <a:sym typeface="Calibri"/>
              </a:rPr>
              <a:t> przed </a:t>
            </a:r>
            <a:r>
              <a:rPr lang="en-US" sz="2400" b="0" i="0" u="none" dirty="0" err="1">
                <a:solidFill>
                  <a:schemeClr val="dk1"/>
                </a:solidFill>
                <a:latin typeface="Calibri"/>
                <a:ea typeface="Calibri"/>
                <a:cs typeface="Calibri"/>
                <a:sym typeface="Calibri"/>
              </a:rPr>
              <a:t>wykonaniem</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telefonu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lub</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wysyłaniem</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ankiety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wynikają</a:t>
            </a:r>
            <a:r>
              <a:rPr lang="en-US" sz="2400" b="0" i="0" u="none" dirty="0">
                <a:solidFill>
                  <a:schemeClr val="dk1"/>
                </a:solidFill>
                <a:latin typeface="Calibri"/>
                <a:ea typeface="Calibri"/>
                <a:cs typeface="Calibri"/>
                <a:sym typeface="Calibri"/>
              </a:rPr>
              <a:t> z </a:t>
            </a:r>
            <a:r>
              <a:rPr lang="en-US" sz="2400" b="0" i="0" u="none" dirty="0" err="1">
                <a:solidFill>
                  <a:schemeClr val="dk1"/>
                </a:solidFill>
                <a:latin typeface="Calibri"/>
                <a:ea typeface="Calibri"/>
                <a:cs typeface="Calibri"/>
                <a:sym typeface="Calibri"/>
              </a:rPr>
              <a:t>obawy</a:t>
            </a:r>
            <a:r>
              <a:rPr lang="en-US" sz="2400" b="0" i="0" u="none" dirty="0">
                <a:solidFill>
                  <a:schemeClr val="dk1"/>
                </a:solidFill>
                <a:latin typeface="Calibri"/>
                <a:ea typeface="Calibri"/>
                <a:cs typeface="Calibri"/>
                <a:sym typeface="Calibri"/>
              </a:rPr>
              <a:t> przed:</a:t>
            </a:r>
            <a:endParaRPr dirty="0"/>
          </a:p>
          <a:p>
            <a:pPr marL="0" marR="0" lvl="0" indent="-152400" algn="l" rtl="0">
              <a:lnSpc>
                <a:spcPct val="140000"/>
              </a:lnSpc>
              <a:spcBef>
                <a:spcPts val="1800"/>
              </a:spcBef>
              <a:spcAft>
                <a:spcPts val="0"/>
              </a:spcAft>
              <a:buClr>
                <a:schemeClr val="dk1"/>
              </a:buClr>
              <a:buSzPts val="2400"/>
              <a:buFont typeface="Arial"/>
              <a:buChar char="•"/>
            </a:pPr>
            <a:r>
              <a:rPr lang="pl-PL" sz="2400" dirty="0"/>
              <a:t>u</a:t>
            </a:r>
            <a:r>
              <a:rPr lang="en-US" sz="2400" b="0" i="0" u="none" dirty="0" err="1" smtClean="0">
                <a:solidFill>
                  <a:schemeClr val="dk1"/>
                </a:solidFill>
                <a:latin typeface="Calibri"/>
                <a:ea typeface="Calibri"/>
                <a:cs typeface="Calibri"/>
                <a:sym typeface="Calibri"/>
              </a:rPr>
              <a:t>słyszeniem</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słów</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krytyki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niezadowolenia</a:t>
            </a:r>
            <a:r>
              <a:rPr lang="en-US" sz="2400" b="0" i="0" u="none" dirty="0">
                <a:solidFill>
                  <a:schemeClr val="dk1"/>
                </a:solidFill>
                <a:latin typeface="Calibri"/>
                <a:ea typeface="Calibri"/>
                <a:cs typeface="Calibri"/>
                <a:sym typeface="Calibri"/>
              </a:rPr>
              <a:t> ze </a:t>
            </a:r>
            <a:r>
              <a:rPr lang="en-US" sz="2400" b="0" i="0" u="none" dirty="0" err="1">
                <a:solidFill>
                  <a:schemeClr val="dk1"/>
                </a:solidFill>
                <a:latin typeface="Calibri"/>
                <a:ea typeface="Calibri"/>
                <a:cs typeface="Calibri"/>
                <a:sym typeface="Calibri"/>
              </a:rPr>
              <a:t>strony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klienta</a:t>
            </a:r>
            <a:r>
              <a:rPr lang="en-US" sz="2400" b="0" i="0" u="none" dirty="0">
                <a:solidFill>
                  <a:schemeClr val="dk1"/>
                </a:solidFill>
                <a:latin typeface="Calibri"/>
                <a:ea typeface="Calibri"/>
                <a:cs typeface="Calibri"/>
                <a:sym typeface="Calibri"/>
              </a:rPr>
              <a:t>, </a:t>
            </a:r>
            <a:endParaRPr dirty="0"/>
          </a:p>
          <a:p>
            <a:pPr marL="0" marR="0" lvl="0" indent="-152400" algn="l" rtl="0">
              <a:lnSpc>
                <a:spcPct val="140000"/>
              </a:lnSpc>
              <a:spcBef>
                <a:spcPts val="1000"/>
              </a:spcBef>
              <a:spcAft>
                <a:spcPts val="0"/>
              </a:spcAft>
              <a:buClr>
                <a:schemeClr val="dk1"/>
              </a:buClr>
              <a:buSzPts val="2400"/>
              <a:buFont typeface="Arial"/>
              <a:buChar char="•"/>
            </a:pPr>
            <a:r>
              <a:rPr lang="pl-PL" sz="2400" dirty="0" err="1"/>
              <a:t>w</a:t>
            </a:r>
            <a:r>
              <a:rPr lang="en-US" sz="2400" b="0" i="0" u="none" dirty="0" err="1" smtClean="0">
                <a:solidFill>
                  <a:schemeClr val="dk1"/>
                </a:solidFill>
                <a:latin typeface="Calibri"/>
                <a:ea typeface="Calibri"/>
                <a:cs typeface="Calibri"/>
                <a:sym typeface="Calibri"/>
              </a:rPr>
              <a:t>ciągnięcia</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w </a:t>
            </a:r>
            <a:r>
              <a:rPr lang="en-US" sz="2400" b="0" i="0" u="none" dirty="0" err="1">
                <a:solidFill>
                  <a:schemeClr val="dk1"/>
                </a:solidFill>
                <a:latin typeface="Calibri"/>
                <a:ea typeface="Calibri"/>
                <a:cs typeface="Calibri"/>
                <a:sym typeface="Calibri"/>
              </a:rPr>
              <a:t>długą</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rozmowę</a:t>
            </a:r>
            <a:r>
              <a:rPr lang="en-US" sz="2400" b="0" i="0" u="none" dirty="0">
                <a:solidFill>
                  <a:schemeClr val="dk1"/>
                </a:solidFill>
                <a:latin typeface="Calibri"/>
                <a:ea typeface="Calibri"/>
                <a:cs typeface="Calibri"/>
                <a:sym typeface="Calibri"/>
              </a:rPr>
              <a:t>, w </a:t>
            </a:r>
            <a:r>
              <a:rPr lang="en-US" sz="2400" b="0" i="0" u="none" dirty="0" err="1">
                <a:solidFill>
                  <a:schemeClr val="dk1"/>
                </a:solidFill>
                <a:latin typeface="Calibri"/>
                <a:ea typeface="Calibri"/>
                <a:cs typeface="Calibri"/>
                <a:sym typeface="Calibri"/>
              </a:rPr>
              <a:t>momencie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kiedy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mamy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wiele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innych</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spraw</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głowie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kiedy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mamy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kolejnych</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konsumentów</a:t>
            </a:r>
            <a:r>
              <a:rPr lang="en-US" sz="2400" b="0" i="0" u="none" dirty="0">
                <a:solidFill>
                  <a:schemeClr val="dk1"/>
                </a:solidFill>
                <a:latin typeface="Calibri"/>
                <a:ea typeface="Calibri"/>
                <a:cs typeface="Calibri"/>
                <a:sym typeface="Calibri"/>
              </a:rPr>
              <a:t> do </a:t>
            </a:r>
            <a:r>
              <a:rPr lang="en-US" sz="2400" b="0" i="0" u="none" dirty="0" err="1">
                <a:solidFill>
                  <a:schemeClr val="dk1"/>
                </a:solidFill>
                <a:latin typeface="Calibri"/>
                <a:ea typeface="Calibri"/>
                <a:cs typeface="Calibri"/>
                <a:sym typeface="Calibri"/>
              </a:rPr>
              <a:t>obsłużenia</a:t>
            </a:r>
            <a:r>
              <a:rPr lang="en-US" sz="2400" b="0" i="0" u="none" dirty="0">
                <a:solidFill>
                  <a:schemeClr val="dk1"/>
                </a:solidFill>
                <a:latin typeface="Calibri"/>
                <a:ea typeface="Calibri"/>
                <a:cs typeface="Calibri"/>
                <a:sym typeface="Calibri"/>
              </a:rPr>
              <a:t>,</a:t>
            </a:r>
            <a:endParaRPr dirty="0"/>
          </a:p>
          <a:p>
            <a:pPr marL="0" marR="0" lvl="0" indent="-152400" algn="l" rtl="0">
              <a:lnSpc>
                <a:spcPct val="140000"/>
              </a:lnSpc>
              <a:spcBef>
                <a:spcPts val="1000"/>
              </a:spcBef>
              <a:spcAft>
                <a:spcPts val="0"/>
              </a:spcAft>
              <a:buClr>
                <a:schemeClr val="dk1"/>
              </a:buClr>
              <a:buSzPts val="2400"/>
              <a:buFont typeface="Arial"/>
              <a:buChar char="•"/>
            </a:pPr>
            <a:r>
              <a:rPr lang="pl-PL" sz="2400" dirty="0" err="1"/>
              <a:t>u</a:t>
            </a:r>
            <a:r>
              <a:rPr lang="en-US" sz="2400" b="0" i="0" u="none" dirty="0" err="1" smtClean="0">
                <a:solidFill>
                  <a:schemeClr val="dk1"/>
                </a:solidFill>
                <a:latin typeface="Calibri"/>
                <a:ea typeface="Calibri"/>
                <a:cs typeface="Calibri"/>
                <a:sym typeface="Calibri"/>
              </a:rPr>
              <a:t>słyszeniem</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niewygodnego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pytania</a:t>
            </a:r>
            <a:r>
              <a:rPr lang="en-US" sz="2400" b="0" i="0" u="none" dirty="0">
                <a:solidFill>
                  <a:schemeClr val="dk1"/>
                </a:solidFill>
                <a:latin typeface="Calibri"/>
                <a:ea typeface="Calibri"/>
                <a:cs typeface="Calibri"/>
                <a:sym typeface="Calibri"/>
              </a:rPr>
              <a:t>.</a:t>
            </a:r>
            <a:endParaRPr dirty="0"/>
          </a:p>
          <a:p>
            <a:pPr marL="228600" marR="0" lvl="0" indent="-76200" algn="l" rtl="0">
              <a:lnSpc>
                <a:spcPct val="90000"/>
              </a:lnSpc>
              <a:spcBef>
                <a:spcPts val="18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603" name="Google Shape;1603;p16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604" name="Google Shape;1604;p167"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09" name="Google Shape;1609;p16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chemeClr val="dk1"/>
              </a:buClr>
              <a:buSzPts val="3200"/>
              <a:buFont typeface="Calibri"/>
              <a:buNone/>
            </a:pPr>
            <a:r>
              <a:rPr lang="en-US" sz="3200" b="0" i="0" u="none" dirty="0" err="1">
                <a:solidFill>
                  <a:schemeClr val="dk1"/>
                </a:solidFill>
                <a:latin typeface="Calibri"/>
                <a:ea typeface="Calibri"/>
                <a:cs typeface="Calibri"/>
                <a:sym typeface="Calibri"/>
              </a:rPr>
              <a:t>Kontakt</a:t>
            </a:r>
            <a:r>
              <a:rPr lang="en-US" sz="3200" b="0" i="0" u="none" dirty="0">
                <a:solidFill>
                  <a:schemeClr val="dk1"/>
                </a:solidFill>
                <a:latin typeface="Calibri"/>
                <a:ea typeface="Calibri"/>
                <a:cs typeface="Calibri"/>
                <a:sym typeface="Calibri"/>
              </a:rPr>
              <a:t> z </a:t>
            </a:r>
            <a:r>
              <a:rPr lang="en-US" sz="3200" b="0" i="0" u="none" dirty="0" err="1">
                <a:solidFill>
                  <a:schemeClr val="dk1"/>
                </a:solidFill>
                <a:latin typeface="Calibri"/>
                <a:ea typeface="Calibri"/>
                <a:cs typeface="Calibri"/>
                <a:sym typeface="Calibri"/>
              </a:rPr>
              <a:t>klientem</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po</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kilku</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dniach</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lub</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tygodniach</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daje</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unikalną</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szansę</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na</a:t>
            </a:r>
            <a:r>
              <a:rPr lang="en-US" sz="3200" b="0" i="0" u="none" dirty="0">
                <a:solidFill>
                  <a:schemeClr val="dk1"/>
                </a:solidFill>
                <a:latin typeface="Calibri"/>
                <a:ea typeface="Calibri"/>
                <a:cs typeface="Calibri"/>
                <a:sym typeface="Calibri"/>
              </a:rPr>
              <a:t>: </a:t>
            </a:r>
            <a:endParaRPr dirty="0"/>
          </a:p>
        </p:txBody>
      </p:sp>
      <p:sp>
        <p:nvSpPr>
          <p:cNvPr id="1610" name="Google Shape;1610;p168"/>
          <p:cNvSpPr txBox="1">
            <a:spLocks noGrp="1"/>
          </p:cNvSpPr>
          <p:nvPr>
            <p:ph type="body" idx="1"/>
          </p:nvPr>
        </p:nvSpPr>
        <p:spPr>
          <a:xfrm>
            <a:off x="838200" y="1825625"/>
            <a:ext cx="10412412" cy="40179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2200"/>
              <a:buFont typeface="Noto Sans Symbols"/>
              <a:buChar char="∙"/>
            </a:pPr>
            <a:r>
              <a:rPr lang="pl-PL" sz="2200" b="0" i="0" u="none" dirty="0" smtClean="0">
                <a:solidFill>
                  <a:schemeClr val="dk1"/>
                </a:solidFill>
                <a:latin typeface="Calibri"/>
                <a:ea typeface="Calibri"/>
                <a:cs typeface="Calibri"/>
                <a:sym typeface="Calibri"/>
              </a:rPr>
              <a:t>zebranie informacji dotyczących użytkowania produktu,</a:t>
            </a:r>
            <a:endParaRPr lang="pl-PL" dirty="0" smtClean="0"/>
          </a:p>
          <a:p>
            <a:pPr marL="342900" marR="0" lvl="0" indent="-342900" algn="l" rtl="0">
              <a:lnSpc>
                <a:spcPct val="100000"/>
              </a:lnSpc>
              <a:spcBef>
                <a:spcPts val="1800"/>
              </a:spcBef>
              <a:spcAft>
                <a:spcPts val="0"/>
              </a:spcAft>
              <a:buClr>
                <a:schemeClr val="dk1"/>
              </a:buClr>
              <a:buSzPts val="2200"/>
              <a:buFont typeface="Noto Sans Symbols"/>
              <a:buChar char="∙"/>
            </a:pPr>
            <a:r>
              <a:rPr lang="pl-PL" sz="2200" b="0" i="0" u="none" dirty="0" smtClean="0">
                <a:solidFill>
                  <a:schemeClr val="dk1"/>
                </a:solidFill>
                <a:latin typeface="Calibri"/>
                <a:ea typeface="Calibri"/>
                <a:cs typeface="Calibri"/>
                <a:sym typeface="Calibri"/>
              </a:rPr>
              <a:t>rozpoznanie ewentualnych obiekcji ze strony nabywcy,</a:t>
            </a:r>
            <a:endParaRPr lang="pl-PL" dirty="0" smtClean="0"/>
          </a:p>
          <a:p>
            <a:pPr marL="342900" marR="0" lvl="0" indent="-342900" algn="l" rtl="0">
              <a:lnSpc>
                <a:spcPct val="100000"/>
              </a:lnSpc>
              <a:spcBef>
                <a:spcPts val="1800"/>
              </a:spcBef>
              <a:spcAft>
                <a:spcPts val="0"/>
              </a:spcAft>
              <a:buClr>
                <a:schemeClr val="dk1"/>
              </a:buClr>
              <a:buSzPts val="2200"/>
              <a:buFont typeface="Noto Sans Symbols"/>
              <a:buChar char="∙"/>
            </a:pPr>
            <a:r>
              <a:rPr lang="pl-PL" sz="2200" b="0" i="0" u="none" dirty="0" smtClean="0">
                <a:solidFill>
                  <a:schemeClr val="dk1"/>
                </a:solidFill>
                <a:latin typeface="Calibri"/>
                <a:ea typeface="Calibri"/>
                <a:cs typeface="Calibri"/>
                <a:sym typeface="Calibri"/>
              </a:rPr>
              <a:t>wyjaśnienie jak dany sprzęt obsługiwać,</a:t>
            </a:r>
            <a:endParaRPr lang="pl-PL" dirty="0" smtClean="0"/>
          </a:p>
          <a:p>
            <a:pPr marL="342900" marR="0" lvl="0" indent="-342900" algn="l" rtl="0">
              <a:lnSpc>
                <a:spcPct val="100000"/>
              </a:lnSpc>
              <a:spcBef>
                <a:spcPts val="1800"/>
              </a:spcBef>
              <a:spcAft>
                <a:spcPts val="0"/>
              </a:spcAft>
              <a:buClr>
                <a:schemeClr val="dk1"/>
              </a:buClr>
              <a:buSzPts val="2200"/>
              <a:buFont typeface="Noto Sans Symbols"/>
              <a:buChar char="∙"/>
            </a:pPr>
            <a:r>
              <a:rPr lang="pl-PL" sz="2200" b="0" i="0" u="none" dirty="0" smtClean="0">
                <a:solidFill>
                  <a:schemeClr val="dk1"/>
                </a:solidFill>
                <a:latin typeface="Calibri"/>
                <a:ea typeface="Calibri"/>
                <a:cs typeface="Calibri"/>
                <a:sym typeface="Calibri"/>
              </a:rPr>
              <a:t>zdobycie referencji, prosząc o umieszczenie pozytywnego komentarza na stronie naszego sklepu, czy też innych portalach,</a:t>
            </a:r>
            <a:endParaRPr lang="pl-PL" dirty="0" smtClean="0"/>
          </a:p>
          <a:p>
            <a:pPr marL="342900" marR="0" lvl="0" indent="-342900" algn="l" rtl="0">
              <a:lnSpc>
                <a:spcPct val="100000"/>
              </a:lnSpc>
              <a:spcBef>
                <a:spcPts val="1800"/>
              </a:spcBef>
              <a:spcAft>
                <a:spcPts val="0"/>
              </a:spcAft>
              <a:buClr>
                <a:schemeClr val="dk1"/>
              </a:buClr>
              <a:buSzPts val="2200"/>
              <a:buFont typeface="Noto Sans Symbols"/>
              <a:buChar char="∙"/>
            </a:pPr>
            <a:r>
              <a:rPr lang="pl-PL" sz="2200" b="0" i="0" u="none" dirty="0" smtClean="0">
                <a:solidFill>
                  <a:schemeClr val="dk1"/>
                </a:solidFill>
                <a:latin typeface="Calibri"/>
                <a:ea typeface="Calibri"/>
                <a:cs typeface="Calibri"/>
                <a:sym typeface="Calibri"/>
              </a:rPr>
              <a:t>przekazanie prośby o polecanie wśród znajomych rozmówcy,</a:t>
            </a:r>
            <a:endParaRPr lang="pl-PL" dirty="0" smtClean="0"/>
          </a:p>
          <a:p>
            <a:pPr marL="342900" marR="0" lvl="0" indent="-342900" algn="l" rtl="0">
              <a:lnSpc>
                <a:spcPct val="100000"/>
              </a:lnSpc>
              <a:spcBef>
                <a:spcPts val="1800"/>
              </a:spcBef>
              <a:spcAft>
                <a:spcPts val="0"/>
              </a:spcAft>
              <a:buClr>
                <a:schemeClr val="dk1"/>
              </a:buClr>
              <a:buSzPts val="2200"/>
              <a:buFont typeface="Noto Sans Symbols"/>
              <a:buChar char="∙"/>
            </a:pPr>
            <a:r>
              <a:rPr lang="pl-PL" sz="2200" b="0" i="0" u="none" dirty="0" smtClean="0">
                <a:solidFill>
                  <a:schemeClr val="dk1"/>
                </a:solidFill>
                <a:latin typeface="Calibri"/>
                <a:ea typeface="Calibri"/>
                <a:cs typeface="Calibri"/>
                <a:sym typeface="Calibri"/>
              </a:rPr>
              <a:t>pokazanie sugestii ze strony nabywcy co wato w danym produkcie lub usłudze usprawnić. </a:t>
            </a:r>
            <a:endParaRPr lang="pl-PL" dirty="0"/>
          </a:p>
        </p:txBody>
      </p:sp>
      <p:pic>
        <p:nvPicPr>
          <p:cNvPr id="1611" name="Google Shape;1611;p16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612" name="Google Shape;1612;p168"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Google Shape;1617;p16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chemeClr val="dk1"/>
              </a:buClr>
              <a:buSzPts val="3200"/>
              <a:buFont typeface="Calibri"/>
              <a:buNone/>
            </a:pPr>
            <a:r>
              <a:rPr lang="en-US" sz="3200" i="0" u="none" dirty="0" err="1">
                <a:solidFill>
                  <a:schemeClr val="dk1"/>
                </a:solidFill>
                <a:sym typeface="Calibri"/>
              </a:rPr>
              <a:t>Kontakt</a:t>
            </a:r>
            <a:r>
              <a:rPr lang="en-US" sz="3200" i="0" u="none" dirty="0">
                <a:solidFill>
                  <a:schemeClr val="dk1"/>
                </a:solidFill>
                <a:sym typeface="Calibri"/>
              </a:rPr>
              <a:t> z </a:t>
            </a:r>
            <a:r>
              <a:rPr lang="en-US" sz="3200" i="0" u="none" dirty="0" err="1">
                <a:solidFill>
                  <a:schemeClr val="dk1"/>
                </a:solidFill>
                <a:sym typeface="Calibri"/>
              </a:rPr>
              <a:t>klientem</a:t>
            </a:r>
            <a:r>
              <a:rPr lang="en-US" sz="3200" i="0" u="none" dirty="0">
                <a:solidFill>
                  <a:schemeClr val="dk1"/>
                </a:solidFill>
                <a:sym typeface="Calibri"/>
              </a:rPr>
              <a:t> </a:t>
            </a:r>
            <a:r>
              <a:rPr lang="en-US" sz="3200" i="0" u="none" dirty="0" err="1">
                <a:solidFill>
                  <a:schemeClr val="dk1"/>
                </a:solidFill>
                <a:sym typeface="Calibri"/>
              </a:rPr>
              <a:t>po</a:t>
            </a:r>
            <a:r>
              <a:rPr lang="en-US" sz="3200" i="0" u="none" dirty="0">
                <a:solidFill>
                  <a:schemeClr val="dk1"/>
                </a:solidFill>
                <a:sym typeface="Calibri"/>
              </a:rPr>
              <a:t> </a:t>
            </a:r>
            <a:r>
              <a:rPr lang="en-US" sz="3200" i="0" u="none" dirty="0" err="1">
                <a:solidFill>
                  <a:schemeClr val="dk1"/>
                </a:solidFill>
                <a:sym typeface="Calibri"/>
              </a:rPr>
              <a:t>kilku</a:t>
            </a:r>
            <a:r>
              <a:rPr lang="en-US" sz="3200" i="0" u="none" dirty="0">
                <a:solidFill>
                  <a:schemeClr val="dk1"/>
                </a:solidFill>
                <a:sym typeface="Calibri"/>
              </a:rPr>
              <a:t> </a:t>
            </a:r>
            <a:r>
              <a:rPr lang="en-US" sz="3200" i="0" u="none" dirty="0" err="1">
                <a:solidFill>
                  <a:schemeClr val="dk1"/>
                </a:solidFill>
                <a:sym typeface="Calibri"/>
              </a:rPr>
              <a:t>dniach</a:t>
            </a:r>
            <a:r>
              <a:rPr lang="en-US" sz="3200" i="0" u="none" dirty="0">
                <a:solidFill>
                  <a:schemeClr val="dk1"/>
                </a:solidFill>
                <a:sym typeface="Calibri"/>
              </a:rPr>
              <a:t> </a:t>
            </a:r>
            <a:r>
              <a:rPr lang="en-US" sz="3200" i="0" u="none" dirty="0" err="1">
                <a:solidFill>
                  <a:schemeClr val="dk1"/>
                </a:solidFill>
                <a:sym typeface="Calibri"/>
              </a:rPr>
              <a:t>lub</a:t>
            </a:r>
            <a:r>
              <a:rPr lang="en-US" sz="3200" i="0" u="none" dirty="0">
                <a:solidFill>
                  <a:schemeClr val="dk1"/>
                </a:solidFill>
                <a:sym typeface="Calibri"/>
              </a:rPr>
              <a:t> </a:t>
            </a:r>
            <a:r>
              <a:rPr lang="en-US" sz="3200" i="0" u="none" dirty="0" err="1">
                <a:solidFill>
                  <a:schemeClr val="dk1"/>
                </a:solidFill>
                <a:sym typeface="Calibri"/>
              </a:rPr>
              <a:t>tygodniach</a:t>
            </a:r>
            <a:r>
              <a:rPr lang="en-US" sz="3200" i="0" u="none" dirty="0">
                <a:solidFill>
                  <a:schemeClr val="dk1"/>
                </a:solidFill>
                <a:sym typeface="Calibri"/>
              </a:rPr>
              <a:t> </a:t>
            </a:r>
            <a:r>
              <a:rPr lang="en-US" sz="3200" i="0" u="none" dirty="0" err="1">
                <a:solidFill>
                  <a:schemeClr val="dk1"/>
                </a:solidFill>
                <a:sym typeface="Calibri"/>
              </a:rPr>
              <a:t>daje</a:t>
            </a:r>
            <a:r>
              <a:rPr lang="en-US" sz="3200" i="0" u="none" dirty="0">
                <a:solidFill>
                  <a:schemeClr val="dk1"/>
                </a:solidFill>
                <a:sym typeface="Calibri"/>
              </a:rPr>
              <a:t> </a:t>
            </a:r>
            <a:r>
              <a:rPr lang="en-US" sz="3200" i="0" u="none" dirty="0" err="1">
                <a:solidFill>
                  <a:schemeClr val="dk1"/>
                </a:solidFill>
                <a:sym typeface="Calibri"/>
              </a:rPr>
              <a:t>unikalną</a:t>
            </a:r>
            <a:r>
              <a:rPr lang="en-US" sz="3200" i="0" u="none" dirty="0">
                <a:solidFill>
                  <a:schemeClr val="dk1"/>
                </a:solidFill>
                <a:sym typeface="Calibri"/>
              </a:rPr>
              <a:t> </a:t>
            </a:r>
            <a:r>
              <a:rPr lang="en-US" sz="3200" i="0" u="none" dirty="0" err="1">
                <a:solidFill>
                  <a:schemeClr val="dk1"/>
                </a:solidFill>
                <a:sym typeface="Calibri"/>
              </a:rPr>
              <a:t>szansę</a:t>
            </a:r>
            <a:r>
              <a:rPr lang="en-US" sz="3200" i="0" u="none" dirty="0">
                <a:solidFill>
                  <a:schemeClr val="dk1"/>
                </a:solidFill>
                <a:sym typeface="Calibri"/>
              </a:rPr>
              <a:t> </a:t>
            </a:r>
            <a:r>
              <a:rPr lang="en-US" sz="3200" i="0" u="none" dirty="0" err="1">
                <a:solidFill>
                  <a:schemeClr val="dk1"/>
                </a:solidFill>
                <a:sym typeface="Calibri"/>
              </a:rPr>
              <a:t>na</a:t>
            </a:r>
            <a:r>
              <a:rPr lang="en-US" sz="3200" i="0" u="none" dirty="0">
                <a:solidFill>
                  <a:schemeClr val="dk1"/>
                </a:solidFill>
                <a:sym typeface="Calibri"/>
              </a:rPr>
              <a:t>: </a:t>
            </a:r>
            <a:endParaRPr dirty="0"/>
          </a:p>
        </p:txBody>
      </p:sp>
      <p:sp>
        <p:nvSpPr>
          <p:cNvPr id="1618" name="Google Shape;1618;p169"/>
          <p:cNvSpPr txBox="1">
            <a:spLocks noGrp="1"/>
          </p:cNvSpPr>
          <p:nvPr>
            <p:ph type="body" idx="1"/>
          </p:nvPr>
        </p:nvSpPr>
        <p:spPr>
          <a:xfrm>
            <a:off x="838200" y="1825625"/>
            <a:ext cx="10412412" cy="40179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2200"/>
              <a:buFont typeface="Noto Sans Symbols"/>
              <a:buChar char="∙"/>
            </a:pPr>
            <a:r>
              <a:rPr lang="pl-PL" sz="2200" b="0" i="0" u="none" dirty="0" smtClean="0">
                <a:solidFill>
                  <a:schemeClr val="dk1"/>
                </a:solidFill>
                <a:latin typeface="Calibri"/>
                <a:ea typeface="Calibri"/>
                <a:cs typeface="Calibri"/>
                <a:sym typeface="Calibri"/>
              </a:rPr>
              <a:t>zebranie informacji dotyczących użytkowania produktu,</a:t>
            </a:r>
            <a:endParaRPr lang="pl-PL" dirty="0" smtClean="0"/>
          </a:p>
          <a:p>
            <a:pPr marL="342900" marR="0" lvl="0" indent="-342900" algn="l" rtl="0">
              <a:lnSpc>
                <a:spcPct val="100000"/>
              </a:lnSpc>
              <a:spcBef>
                <a:spcPts val="1800"/>
              </a:spcBef>
              <a:spcAft>
                <a:spcPts val="0"/>
              </a:spcAft>
              <a:buClr>
                <a:schemeClr val="dk1"/>
              </a:buClr>
              <a:buSzPts val="2200"/>
              <a:buFont typeface="Noto Sans Symbols"/>
              <a:buChar char="∙"/>
            </a:pPr>
            <a:r>
              <a:rPr lang="pl-PL" sz="2200" b="0" i="0" u="none" dirty="0" smtClean="0">
                <a:solidFill>
                  <a:schemeClr val="dk1"/>
                </a:solidFill>
                <a:latin typeface="Calibri"/>
                <a:ea typeface="Calibri"/>
                <a:cs typeface="Calibri"/>
                <a:sym typeface="Calibri"/>
              </a:rPr>
              <a:t>rozpoznanie ewentualnych obiekcji ze strony nabywcy,</a:t>
            </a:r>
            <a:endParaRPr lang="pl-PL" dirty="0" smtClean="0"/>
          </a:p>
          <a:p>
            <a:pPr marL="342900" marR="0" lvl="0" indent="-342900" algn="l" rtl="0">
              <a:lnSpc>
                <a:spcPct val="100000"/>
              </a:lnSpc>
              <a:spcBef>
                <a:spcPts val="1800"/>
              </a:spcBef>
              <a:spcAft>
                <a:spcPts val="0"/>
              </a:spcAft>
              <a:buClr>
                <a:schemeClr val="dk1"/>
              </a:buClr>
              <a:buSzPts val="2200"/>
              <a:buFont typeface="Noto Sans Symbols"/>
              <a:buChar char="∙"/>
            </a:pPr>
            <a:r>
              <a:rPr lang="pl-PL" sz="2200" b="0" i="0" u="none" dirty="0" smtClean="0">
                <a:solidFill>
                  <a:schemeClr val="dk1"/>
                </a:solidFill>
                <a:latin typeface="Calibri"/>
                <a:ea typeface="Calibri"/>
                <a:cs typeface="Calibri"/>
                <a:sym typeface="Calibri"/>
              </a:rPr>
              <a:t>wyjaśnienie jak dany sprzęt obsługiwać,</a:t>
            </a:r>
            <a:endParaRPr lang="pl-PL" dirty="0" smtClean="0"/>
          </a:p>
          <a:p>
            <a:pPr marL="342900" marR="0" lvl="0" indent="-342900" algn="l" rtl="0">
              <a:lnSpc>
                <a:spcPct val="100000"/>
              </a:lnSpc>
              <a:spcBef>
                <a:spcPts val="1800"/>
              </a:spcBef>
              <a:spcAft>
                <a:spcPts val="0"/>
              </a:spcAft>
              <a:buClr>
                <a:schemeClr val="dk1"/>
              </a:buClr>
              <a:buSzPts val="2200"/>
              <a:buFont typeface="Noto Sans Symbols"/>
              <a:buChar char="∙"/>
            </a:pPr>
            <a:r>
              <a:rPr lang="pl-PL" sz="2200" b="0" i="0" u="none" dirty="0" smtClean="0">
                <a:solidFill>
                  <a:schemeClr val="dk1"/>
                </a:solidFill>
                <a:latin typeface="Calibri"/>
                <a:ea typeface="Calibri"/>
                <a:cs typeface="Calibri"/>
                <a:sym typeface="Calibri"/>
              </a:rPr>
              <a:t>zdobycie referencji, prosząc o umieszczenie pozytywnego komentarza na stronie naszego sklepu, czy też innych portalach,</a:t>
            </a:r>
            <a:endParaRPr lang="pl-PL" dirty="0" smtClean="0"/>
          </a:p>
          <a:p>
            <a:pPr marL="342900" marR="0" lvl="0" indent="-342900" algn="l" rtl="0">
              <a:lnSpc>
                <a:spcPct val="100000"/>
              </a:lnSpc>
              <a:spcBef>
                <a:spcPts val="1800"/>
              </a:spcBef>
              <a:spcAft>
                <a:spcPts val="0"/>
              </a:spcAft>
              <a:buClr>
                <a:schemeClr val="dk1"/>
              </a:buClr>
              <a:buSzPts val="2200"/>
              <a:buFont typeface="Noto Sans Symbols"/>
              <a:buChar char="∙"/>
            </a:pPr>
            <a:r>
              <a:rPr lang="pl-PL" sz="2200" b="0" i="0" u="none" dirty="0" smtClean="0">
                <a:solidFill>
                  <a:schemeClr val="dk1"/>
                </a:solidFill>
                <a:latin typeface="Calibri"/>
                <a:ea typeface="Calibri"/>
                <a:cs typeface="Calibri"/>
                <a:sym typeface="Calibri"/>
              </a:rPr>
              <a:t>przekazanie prośby o polecanie wśród znajomych rozmówcy,</a:t>
            </a:r>
            <a:endParaRPr lang="pl-PL" dirty="0" smtClean="0"/>
          </a:p>
          <a:p>
            <a:pPr marL="342900" marR="0" lvl="0" indent="-342900" algn="l" rtl="0">
              <a:lnSpc>
                <a:spcPct val="100000"/>
              </a:lnSpc>
              <a:spcBef>
                <a:spcPts val="1800"/>
              </a:spcBef>
              <a:spcAft>
                <a:spcPts val="0"/>
              </a:spcAft>
              <a:buClr>
                <a:schemeClr val="dk1"/>
              </a:buClr>
              <a:buSzPts val="2200"/>
              <a:buFont typeface="Noto Sans Symbols"/>
              <a:buChar char="∙"/>
            </a:pPr>
            <a:r>
              <a:rPr lang="pl-PL" sz="2200" b="0" i="0" u="none" dirty="0" smtClean="0">
                <a:solidFill>
                  <a:schemeClr val="dk1"/>
                </a:solidFill>
                <a:latin typeface="Calibri"/>
                <a:ea typeface="Calibri"/>
                <a:cs typeface="Calibri"/>
                <a:sym typeface="Calibri"/>
              </a:rPr>
              <a:t>pokazanie sugestii ze strony nabywcy co wato w danym produkcie lub usłudze usprawnić. </a:t>
            </a:r>
            <a:endParaRPr lang="pl-PL" dirty="0"/>
          </a:p>
        </p:txBody>
      </p:sp>
      <p:pic>
        <p:nvPicPr>
          <p:cNvPr id="1619" name="Google Shape;1619;p16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620" name="Google Shape;1620;p169"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170"/>
          <p:cNvSpPr txBox="1">
            <a:spLocks noGrp="1"/>
          </p:cNvSpPr>
          <p:nvPr>
            <p:ph type="title"/>
          </p:nvPr>
        </p:nvSpPr>
        <p:spPr>
          <a:xfrm>
            <a:off x="831850" y="1709737"/>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sz="6000" b="0" i="0" u="none">
                <a:solidFill>
                  <a:schemeClr val="dk1"/>
                </a:solidFill>
                <a:latin typeface="Calibri"/>
                <a:ea typeface="Calibri"/>
                <a:cs typeface="Calibri"/>
                <a:sym typeface="Calibri"/>
              </a:rPr>
              <a:t>Moduł 7. Sprzedaż - techniki negocjacyjne i sprzedażowe</a:t>
            </a:r>
            <a:endParaRPr/>
          </a:p>
        </p:txBody>
      </p:sp>
      <p:sp>
        <p:nvSpPr>
          <p:cNvPr id="1626" name="Google Shape;1626;p170"/>
          <p:cNvSpPr txBox="1">
            <a:spLocks noGrp="1"/>
          </p:cNvSpPr>
          <p:nvPr>
            <p:ph type="body" idx="1"/>
          </p:nvPr>
        </p:nvSpPr>
        <p:spPr>
          <a:xfrm>
            <a:off x="831850" y="4589462"/>
            <a:ext cx="10515600" cy="9937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pic>
        <p:nvPicPr>
          <p:cNvPr id="1627" name="Google Shape;1627;p17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628" name="Google Shape;1628;p17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2"/>
        <p:cNvGrpSpPr/>
        <p:nvPr/>
      </p:nvGrpSpPr>
      <p:grpSpPr>
        <a:xfrm>
          <a:off x="0" y="0"/>
          <a:ext cx="0" cy="0"/>
          <a:chOff x="0" y="0"/>
          <a:chExt cx="0" cy="0"/>
        </a:xfrm>
      </p:grpSpPr>
      <p:sp>
        <p:nvSpPr>
          <p:cNvPr id="1633" name="Google Shape;1633;p171"/>
          <p:cNvSpPr txBox="1">
            <a:spLocks noGrp="1"/>
          </p:cNvSpPr>
          <p:nvPr>
            <p:ph type="title"/>
          </p:nvPr>
        </p:nvSpPr>
        <p:spPr>
          <a:xfrm>
            <a:off x="4965700" y="633412"/>
            <a:ext cx="6586537" cy="12874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Negocjacje</a:t>
            </a:r>
            <a:endParaRPr/>
          </a:p>
        </p:txBody>
      </p:sp>
      <p:sp>
        <p:nvSpPr>
          <p:cNvPr id="1634" name="Google Shape;1634;p171"/>
          <p:cNvSpPr txBox="1">
            <a:spLocks noGrp="1"/>
          </p:cNvSpPr>
          <p:nvPr>
            <p:ph type="body" idx="1"/>
          </p:nvPr>
        </p:nvSpPr>
        <p:spPr>
          <a:xfrm>
            <a:off x="4965700" y="2438400"/>
            <a:ext cx="6586537" cy="378618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pl-PL" sz="2000" b="0" i="0" u="none" dirty="0" smtClean="0">
                <a:solidFill>
                  <a:schemeClr val="dk1"/>
                </a:solidFill>
                <a:latin typeface="Calibri"/>
                <a:ea typeface="Calibri"/>
                <a:cs typeface="Calibri"/>
                <a:sym typeface="Calibri"/>
              </a:rPr>
              <a:t>negocjacje – dwustronny proces komunikowania się, którego celem jest osiągnięcie porozumienia w sytuacji spornej,</a:t>
            </a:r>
            <a:endParaRPr lang="pl-PL" dirty="0" smtClean="0"/>
          </a:p>
          <a:p>
            <a:pPr marL="228600" marR="0" lvl="0" indent="-228600" algn="l" rtl="0">
              <a:lnSpc>
                <a:spcPct val="90000"/>
              </a:lnSpc>
              <a:spcBef>
                <a:spcPts val="1000"/>
              </a:spcBef>
              <a:spcAft>
                <a:spcPts val="0"/>
              </a:spcAft>
              <a:buClr>
                <a:schemeClr val="dk1"/>
              </a:buClr>
              <a:buSzPts val="2000"/>
              <a:buFont typeface="Arial"/>
              <a:buChar char="•"/>
            </a:pPr>
            <a:r>
              <a:rPr lang="pl-PL" sz="2000" b="0" i="0" u="none" dirty="0" smtClean="0">
                <a:solidFill>
                  <a:schemeClr val="dk1"/>
                </a:solidFill>
                <a:latin typeface="Calibri"/>
                <a:ea typeface="Calibri"/>
                <a:cs typeface="Calibri"/>
                <a:sym typeface="Calibri"/>
              </a:rPr>
              <a:t>negocjacje polegają na prezentacji stanowisk oraz poszukiwaniu sposobów na rozwiązanie problemu,</a:t>
            </a:r>
            <a:endParaRPr lang="pl-PL" dirty="0" smtClean="0"/>
          </a:p>
          <a:p>
            <a:pPr marL="228600" marR="0" lvl="0" indent="-228600" algn="l" rtl="0">
              <a:lnSpc>
                <a:spcPct val="90000"/>
              </a:lnSpc>
              <a:spcBef>
                <a:spcPts val="1000"/>
              </a:spcBef>
              <a:spcAft>
                <a:spcPts val="0"/>
              </a:spcAft>
              <a:buClr>
                <a:schemeClr val="dk1"/>
              </a:buClr>
              <a:buSzPts val="2000"/>
              <a:buFont typeface="Arial"/>
              <a:buChar char="•"/>
            </a:pPr>
            <a:r>
              <a:rPr lang="pl-PL" sz="2000" b="0" i="0" u="none" dirty="0" smtClean="0">
                <a:solidFill>
                  <a:schemeClr val="dk1"/>
                </a:solidFill>
                <a:latin typeface="Calibri"/>
                <a:ea typeface="Calibri"/>
                <a:cs typeface="Calibri"/>
                <a:sym typeface="Calibri"/>
              </a:rPr>
              <a:t>warunkiem przystąpienia do negocjacji jest chęć obydwu storn do uzyskania porozumienia.</a:t>
            </a:r>
            <a:endParaRPr lang="pl-PL" dirty="0"/>
          </a:p>
        </p:txBody>
      </p:sp>
      <p:pic>
        <p:nvPicPr>
          <p:cNvPr id="1635" name="Google Shape;1635;p171" descr="Kawałek układanki uzupełniający lukę"/>
          <p:cNvPicPr preferRelativeResize="0"/>
          <p:nvPr/>
        </p:nvPicPr>
        <p:blipFill rotWithShape="1">
          <a:blip r:embed="rId3">
            <a:alphaModFix/>
          </a:blip>
          <a:srcRect l="11579" r="37724"/>
          <a:stretch/>
        </p:blipFill>
        <p:spPr>
          <a:xfrm>
            <a:off x="0" y="0"/>
            <a:ext cx="4635500" cy="6858000"/>
          </a:xfrm>
          <a:prstGeom prst="rect">
            <a:avLst/>
          </a:prstGeom>
          <a:noFill/>
          <a:ln>
            <a:noFill/>
          </a:ln>
        </p:spPr>
      </p:pic>
      <p:cxnSp>
        <p:nvCxnSpPr>
          <p:cNvPr id="1636" name="Google Shape;1636;p171" descr="&quot;&quot;"/>
          <p:cNvCxnSpPr/>
          <p:nvPr/>
        </p:nvCxnSpPr>
        <p:spPr>
          <a:xfrm>
            <a:off x="5081587" y="2114550"/>
            <a:ext cx="6308725" cy="0"/>
          </a:xfrm>
          <a:prstGeom prst="straightConnector1">
            <a:avLst/>
          </a:prstGeom>
          <a:noFill/>
          <a:ln w="19050" cap="flat" cmpd="sng">
            <a:solidFill>
              <a:schemeClr val="accent1"/>
            </a:solidFill>
            <a:prstDash val="solid"/>
            <a:miter lim="800000"/>
            <a:headEnd type="none" w="med" len="med"/>
            <a:tailEnd type="none" w="med" len="med"/>
          </a:ln>
        </p:spPr>
      </p:cxnSp>
      <p:pic>
        <p:nvPicPr>
          <p:cNvPr id="1637" name="Google Shape;1637;p171"/>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638" name="Google Shape;1638;p171"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7"/>
          <p:cNvSpPr txBox="1">
            <a:spLocks noGrp="1"/>
          </p:cNvSpPr>
          <p:nvPr>
            <p:ph type="title"/>
          </p:nvPr>
        </p:nvSpPr>
        <p:spPr>
          <a:xfrm>
            <a:off x="838200" y="6318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pl-PL" sz="4000" b="0" i="0" u="none" dirty="0" smtClean="0">
                <a:solidFill>
                  <a:schemeClr val="dk1"/>
                </a:solidFill>
                <a:latin typeface="Calibri"/>
                <a:ea typeface="Calibri"/>
                <a:cs typeface="Calibri"/>
                <a:sym typeface="Calibri"/>
              </a:rPr>
              <a:t>Najczęstsze przyczyny niepowodzenia w biznesie</a:t>
            </a:r>
            <a:endParaRPr lang="pl-PL" dirty="0"/>
          </a:p>
        </p:txBody>
      </p:sp>
      <p:sp>
        <p:nvSpPr>
          <p:cNvPr id="362" name="Google Shape;362;p17"/>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63" name="Google Shape;363;p1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364" name="Google Shape;364;p17"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
        <p:nvSpPr>
          <p:cNvPr id="8" name="Symbol zastępczy zawartości 2">
            <a:extLst>
              <a:ext uri="{FF2B5EF4-FFF2-40B4-BE49-F238E27FC236}">
                <a16:creationId xmlns:a16="http://schemas.microsoft.com/office/drawing/2014/main" id="{32504BC2-64FC-4284-B715-952105699368}"/>
              </a:ext>
            </a:extLst>
          </p:cNvPr>
          <p:cNvSpPr txBox="1">
            <a:spLocks/>
          </p:cNvSpPr>
          <p:nvPr/>
        </p:nvSpPr>
        <p:spPr>
          <a:xfrm>
            <a:off x="838200" y="2057400"/>
            <a:ext cx="10515600" cy="38717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150000"/>
              </a:lnSpc>
              <a:buFont typeface="Arial"/>
              <a:buNone/>
            </a:pPr>
            <a:r>
              <a:rPr lang="pl-PL" altLang="pl-PL" sz="2000" b="1" dirty="0" smtClean="0"/>
              <a:t>8</a:t>
            </a:r>
            <a:r>
              <a:rPr lang="pl-PL" altLang="pl-PL" sz="2400" dirty="0" smtClean="0"/>
              <a:t>. </a:t>
            </a:r>
            <a:r>
              <a:rPr lang="pl-PL" altLang="pl-PL" sz="2400" b="1" dirty="0" smtClean="0"/>
              <a:t>Brak inwestycji w rozwój swój i swojego zespołu </a:t>
            </a:r>
            <a:r>
              <a:rPr lang="pl-PL" altLang="pl-PL" sz="2400" dirty="0" smtClean="0"/>
              <a:t>– </a:t>
            </a:r>
            <a:r>
              <a:rPr lang="pl-PL" altLang="pl-PL" sz="2400" dirty="0"/>
              <a:t>b</a:t>
            </a:r>
            <a:r>
              <a:rPr lang="pl-PL" sz="2400" dirty="0" smtClean="0"/>
              <a:t>rak szkoleń pracowniczych, brak możliwości rozwoju, poznawania nowych rozwiązań czy produktów dostępnych na rynku. Takie i podobne czynniki składają się na brak motywacji do dbania o markę i rozwój firmy.</a:t>
            </a:r>
            <a:endParaRPr lang="pl-PL" sz="2400"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2"/>
        <p:cNvGrpSpPr/>
        <p:nvPr/>
      </p:nvGrpSpPr>
      <p:grpSpPr>
        <a:xfrm>
          <a:off x="0" y="0"/>
          <a:ext cx="0" cy="0"/>
          <a:chOff x="0" y="0"/>
          <a:chExt cx="0" cy="0"/>
        </a:xfrm>
      </p:grpSpPr>
      <p:sp>
        <p:nvSpPr>
          <p:cNvPr id="1643" name="Google Shape;1643;p172" descr="&quot;&quot;"/>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44" name="Google Shape;1644;p172"/>
          <p:cNvSpPr txBox="1">
            <a:spLocks noGrp="1"/>
          </p:cNvSpPr>
          <p:nvPr>
            <p:ph type="title"/>
          </p:nvPr>
        </p:nvSpPr>
        <p:spPr>
          <a:xfrm>
            <a:off x="6513512" y="365125"/>
            <a:ext cx="4840287" cy="18065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Negocjacje to:</a:t>
            </a:r>
            <a:endParaRPr/>
          </a:p>
        </p:txBody>
      </p:sp>
      <p:pic>
        <p:nvPicPr>
          <p:cNvPr id="1645" name="Google Shape;1645;p172" descr="Kawałek układanki uzupełniający lukę"/>
          <p:cNvPicPr preferRelativeResize="0"/>
          <p:nvPr/>
        </p:nvPicPr>
        <p:blipFill rotWithShape="1">
          <a:blip r:embed="rId3">
            <a:alphaModFix/>
          </a:blip>
          <a:srcRect l="5381" r="27726"/>
          <a:stretch/>
        </p:blipFill>
        <p:spPr>
          <a:xfrm>
            <a:off x="20" y="10"/>
            <a:ext cx="6116549" cy="6857990"/>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646" name="Google Shape;1646;p172"/>
          <p:cNvSpPr txBox="1">
            <a:spLocks noGrp="1"/>
          </p:cNvSpPr>
          <p:nvPr>
            <p:ph type="body" idx="1"/>
          </p:nvPr>
        </p:nvSpPr>
        <p:spPr>
          <a:xfrm>
            <a:off x="5849937" y="2044700"/>
            <a:ext cx="5503862" cy="41322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dirty="0" err="1">
                <a:solidFill>
                  <a:schemeClr val="dk1"/>
                </a:solidFill>
                <a:latin typeface="Calibri"/>
                <a:ea typeface="Calibri"/>
                <a:cs typeface="Calibri"/>
                <a:sym typeface="Calibri"/>
              </a:rPr>
              <a:t>proces</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wzajemnego</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poszukiwania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rozwiązania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satysfakcjonującego</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wszystkie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zaangażowane</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strony</a:t>
            </a:r>
            <a:r>
              <a:rPr lang="pl-PL" dirty="0"/>
              <a:t>,</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dirty="0" err="1">
                <a:solidFill>
                  <a:schemeClr val="dk1"/>
                </a:solidFill>
                <a:latin typeface="Calibri"/>
                <a:ea typeface="Calibri"/>
                <a:cs typeface="Calibri"/>
                <a:sym typeface="Calibri"/>
              </a:rPr>
              <a:t>sposób</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dążenia</a:t>
            </a:r>
            <a:r>
              <a:rPr lang="en-US" sz="2800" b="0" i="0" u="none" dirty="0">
                <a:solidFill>
                  <a:schemeClr val="dk1"/>
                </a:solidFill>
                <a:latin typeface="Calibri"/>
                <a:ea typeface="Calibri"/>
                <a:cs typeface="Calibri"/>
                <a:sym typeface="Calibri"/>
              </a:rPr>
              <a:t> do </a:t>
            </a:r>
            <a:r>
              <a:rPr lang="en-US" sz="2800" b="0" i="0" u="none" dirty="0" err="1">
                <a:solidFill>
                  <a:schemeClr val="dk1"/>
                </a:solidFill>
                <a:latin typeface="Calibri"/>
                <a:ea typeface="Calibri"/>
                <a:cs typeface="Calibri"/>
                <a:sym typeface="Calibri"/>
              </a:rPr>
              <a:t>realizacji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swoich</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interesów</a:t>
            </a:r>
            <a:r>
              <a:rPr lang="pl-PL" dirty="0"/>
              <a:t>,</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dirty="0" err="1">
                <a:solidFill>
                  <a:schemeClr val="dk1"/>
                </a:solidFill>
                <a:latin typeface="Calibri"/>
                <a:ea typeface="Calibri"/>
                <a:cs typeface="Calibri"/>
                <a:sym typeface="Calibri"/>
              </a:rPr>
              <a:t>złożony</a:t>
            </a:r>
            <a:r>
              <a:rPr lang="en-US" sz="2800" b="0" i="0" u="none" dirty="0">
                <a:solidFill>
                  <a:schemeClr val="dk1"/>
                </a:solidFill>
                <a:latin typeface="Calibri"/>
                <a:ea typeface="Calibri"/>
                <a:cs typeface="Calibri"/>
                <a:sym typeface="Calibri"/>
              </a:rPr>
              <a:t> i </a:t>
            </a:r>
            <a:r>
              <a:rPr lang="en-US" sz="2800" b="0" i="0" u="none" dirty="0" err="1">
                <a:solidFill>
                  <a:schemeClr val="dk1"/>
                </a:solidFill>
                <a:latin typeface="Calibri"/>
                <a:ea typeface="Calibri"/>
                <a:cs typeface="Calibri"/>
                <a:sym typeface="Calibri"/>
              </a:rPr>
              <a:t>skomplikowany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proces</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komunikacji</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interpersonalnej</a:t>
            </a:r>
            <a:r>
              <a:rPr lang="pl-PL" sz="2800" b="0" i="0" u="none" dirty="0" smtClean="0">
                <a:solidFill>
                  <a:schemeClr val="dk1"/>
                </a:solidFill>
                <a:latin typeface="Calibri"/>
                <a:ea typeface="Calibri"/>
                <a:cs typeface="Calibri"/>
                <a:sym typeface="Calibri"/>
              </a:rPr>
              <a:t>.</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647" name="Google Shape;1647;p172"/>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648" name="Google Shape;1648;p172"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pic>
        <p:nvPicPr>
          <p:cNvPr id="1649" name="Google Shape;1649;p172"/>
          <p:cNvPicPr preferRelativeResize="0"/>
          <p:nvPr/>
        </p:nvPicPr>
        <p:blipFill rotWithShape="1">
          <a:blip r:embed="rId4">
            <a:alphaModFix/>
          </a:blip>
          <a:srcRect/>
          <a:stretch/>
        </p:blipFill>
        <p:spPr>
          <a:xfrm>
            <a:off x="255587" y="5999162"/>
            <a:ext cx="11985625" cy="992187"/>
          </a:xfrm>
          <a:prstGeom prst="rect">
            <a:avLst/>
          </a:prstGeom>
          <a:noFill/>
          <a:ln>
            <a:noFill/>
          </a:ln>
        </p:spPr>
      </p:pic>
      <p:pic>
        <p:nvPicPr>
          <p:cNvPr id="1650" name="Google Shape;1650;p172" descr="Obraz zawierający tekst&#10;&#10;Opis wygenerowany automatycznie"/>
          <p:cNvPicPr preferRelativeResize="0"/>
          <p:nvPr/>
        </p:nvPicPr>
        <p:blipFill rotWithShape="1">
          <a:blip r:embed="rId5">
            <a:alphaModFix/>
          </a:blip>
          <a:srcRect/>
          <a:stretch/>
        </p:blipFill>
        <p:spPr>
          <a:xfrm>
            <a:off x="4875212" y="60721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17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Negocjacje to:</a:t>
            </a:r>
            <a:endParaRPr/>
          </a:p>
        </p:txBody>
      </p:sp>
      <p:sp>
        <p:nvSpPr>
          <p:cNvPr id="1656" name="Google Shape;1656;p173"/>
          <p:cNvSpPr txBox="1">
            <a:spLocks noGrp="1"/>
          </p:cNvSpPr>
          <p:nvPr>
            <p:ph type="body" idx="1"/>
          </p:nvPr>
        </p:nvSpPr>
        <p:spPr>
          <a:xfrm>
            <a:off x="5892800" y="1690687"/>
            <a:ext cx="5461000" cy="4486275"/>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dirty="0">
                <a:solidFill>
                  <a:schemeClr val="dk1"/>
                </a:solidFill>
                <a:latin typeface="Calibri"/>
                <a:ea typeface="Calibri"/>
                <a:cs typeface="Calibri"/>
                <a:sym typeface="Calibri"/>
              </a:rPr>
              <a:t>to </a:t>
            </a:r>
            <a:r>
              <a:rPr lang="en-US" sz="2800" b="0" i="0" u="none" dirty="0" err="1">
                <a:solidFill>
                  <a:schemeClr val="dk1"/>
                </a:solidFill>
                <a:latin typeface="Calibri"/>
                <a:ea typeface="Calibri"/>
                <a:cs typeface="Calibri"/>
                <a:sym typeface="Calibri"/>
              </a:rPr>
              <a:t>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walka</a:t>
            </a:r>
            <a:r>
              <a:rPr lang="en-US" sz="2800" b="0" i="0" u="none" dirty="0">
                <a:solidFill>
                  <a:schemeClr val="dk1"/>
                </a:solidFill>
                <a:latin typeface="Calibri"/>
                <a:ea typeface="Calibri"/>
                <a:cs typeface="Calibri"/>
                <a:sym typeface="Calibri"/>
              </a:rPr>
              <a:t>, w </a:t>
            </a:r>
            <a:r>
              <a:rPr lang="en-US" sz="2800" b="0" i="0" u="none" dirty="0" err="1">
                <a:solidFill>
                  <a:schemeClr val="dk1"/>
                </a:solidFill>
                <a:latin typeface="Calibri"/>
                <a:ea typeface="Calibri"/>
                <a:cs typeface="Calibri"/>
                <a:sym typeface="Calibri"/>
              </a:rPr>
              <a:t>której</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trzeba</a:t>
            </a:r>
            <a:r>
              <a:rPr lang="en-US" sz="2800" b="0" i="0" u="none" dirty="0">
                <a:solidFill>
                  <a:schemeClr val="dk1"/>
                </a:solidFill>
                <a:latin typeface="Calibri"/>
                <a:ea typeface="Calibri"/>
                <a:cs typeface="Calibri"/>
                <a:sym typeface="Calibri"/>
              </a:rPr>
              <a:t> odnieść </a:t>
            </a:r>
            <a:r>
              <a:rPr lang="en-US" sz="2800" b="0" i="0" u="none" dirty="0" err="1">
                <a:solidFill>
                  <a:schemeClr val="dk1"/>
                </a:solidFill>
                <a:latin typeface="Calibri"/>
                <a:ea typeface="Calibri"/>
                <a:cs typeface="Calibri"/>
                <a:sym typeface="Calibri"/>
              </a:rPr>
              <a:t>jednoznaczne</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zwycięstwo</a:t>
            </a:r>
            <a:r>
              <a:rPr lang="pl-PL" dirty="0"/>
              <a:t>,</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dirty="0" err="1">
                <a:solidFill>
                  <a:schemeClr val="dk1"/>
                </a:solidFill>
                <a:latin typeface="Calibri"/>
                <a:ea typeface="Calibri"/>
                <a:cs typeface="Calibri"/>
                <a:sym typeface="Calibri"/>
              </a:rPr>
              <a:t>sposób</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ustalenia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tego</a:t>
            </a:r>
            <a:r>
              <a:rPr lang="en-US" sz="2800" b="0" i="0" u="none" dirty="0">
                <a:solidFill>
                  <a:schemeClr val="dk1"/>
                </a:solidFill>
                <a:latin typeface="Calibri"/>
                <a:ea typeface="Calibri"/>
                <a:cs typeface="Calibri"/>
                <a:sym typeface="Calibri"/>
              </a:rPr>
              <a:t>, co ma się </a:t>
            </a:r>
            <a:r>
              <a:rPr lang="en-US" sz="2800" b="0" i="0" u="none" dirty="0" err="1">
                <a:solidFill>
                  <a:schemeClr val="dk1"/>
                </a:solidFill>
                <a:latin typeface="Calibri"/>
                <a:ea typeface="Calibri"/>
                <a:cs typeface="Calibri"/>
                <a:sym typeface="Calibri"/>
              </a:rPr>
              <a:t>stać</a:t>
            </a:r>
            <a:r>
              <a:rPr lang="en-US" sz="2800" b="0" i="0" u="none" dirty="0">
                <a:solidFill>
                  <a:schemeClr val="dk1"/>
                </a:solidFill>
                <a:latin typeface="Calibri"/>
                <a:ea typeface="Calibri"/>
                <a:cs typeface="Calibri"/>
                <a:sym typeface="Calibri"/>
              </a:rPr>
              <a:t> w </a:t>
            </a:r>
            <a:r>
              <a:rPr lang="en-US" sz="2800" b="0" i="0" u="none" dirty="0" err="1" smtClean="0">
                <a:solidFill>
                  <a:schemeClr val="dk1"/>
                </a:solidFill>
                <a:latin typeface="Calibri"/>
                <a:ea typeface="Calibri"/>
                <a:cs typeface="Calibri"/>
                <a:sym typeface="Calibri"/>
              </a:rPr>
              <a:t>przyszłości</a:t>
            </a:r>
            <a:r>
              <a:rPr lang="pl-PL" sz="2800" b="0" i="0" u="none" dirty="0" smtClean="0">
                <a:solidFill>
                  <a:schemeClr val="dk1"/>
                </a:solidFill>
                <a:latin typeface="Calibri"/>
                <a:ea typeface="Calibri"/>
                <a:cs typeface="Calibri"/>
                <a:sym typeface="Calibri"/>
              </a:rPr>
              <a:t>,</a:t>
            </a:r>
            <a:endParaRPr dirty="0"/>
          </a:p>
          <a:p>
            <a:pPr marL="228600" marR="0" lvl="0" indent="-228600" algn="l" rtl="0">
              <a:lnSpc>
                <a:spcPct val="90000"/>
              </a:lnSpc>
              <a:spcBef>
                <a:spcPts val="1000"/>
              </a:spcBef>
              <a:spcAft>
                <a:spcPts val="0"/>
              </a:spcAft>
              <a:buClr>
                <a:schemeClr val="dk1"/>
              </a:buClr>
              <a:buSzPts val="2800"/>
              <a:buFont typeface="Arial"/>
              <a:buChar char="•"/>
            </a:pPr>
            <a:r>
              <a:rPr lang="en-US" sz="2800" b="0" i="0" u="none" dirty="0">
                <a:solidFill>
                  <a:schemeClr val="dk1"/>
                </a:solidFill>
                <a:latin typeface="Calibri"/>
                <a:ea typeface="Calibri"/>
                <a:cs typeface="Calibri"/>
                <a:sym typeface="Calibri"/>
              </a:rPr>
              <a:t>to </a:t>
            </a:r>
            <a:r>
              <a:rPr lang="en-US" sz="2800" b="0" i="0" u="none" dirty="0" err="1">
                <a:solidFill>
                  <a:schemeClr val="dk1"/>
                </a:solidFill>
                <a:latin typeface="Calibri"/>
                <a:ea typeface="Calibri"/>
                <a:cs typeface="Calibri"/>
                <a:sym typeface="Calibri"/>
              </a:rPr>
              <a:t>proces</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ustalania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wspólnego</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stanowiska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kończący</a:t>
            </a:r>
            <a:r>
              <a:rPr lang="en-US" sz="2800" b="0" i="0" u="none" dirty="0">
                <a:solidFill>
                  <a:schemeClr val="dk1"/>
                </a:solidFill>
                <a:latin typeface="Calibri"/>
                <a:ea typeface="Calibri"/>
                <a:cs typeface="Calibri"/>
                <a:sym typeface="Calibri"/>
              </a:rPr>
              <a:t> się </a:t>
            </a:r>
            <a:r>
              <a:rPr lang="en-US" sz="2800" b="0" i="0" u="none" dirty="0" err="1">
                <a:solidFill>
                  <a:schemeClr val="dk1"/>
                </a:solidFill>
                <a:latin typeface="Calibri"/>
                <a:ea typeface="Calibri"/>
                <a:cs typeface="Calibri"/>
                <a:sym typeface="Calibri"/>
              </a:rPr>
              <a:t>kompromisem</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lub</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podjęciem</a:t>
            </a:r>
            <a:r>
              <a:rPr lang="en-US" sz="2800" b="0" i="0" u="none" dirty="0">
                <a:solidFill>
                  <a:schemeClr val="dk1"/>
                </a:solidFill>
                <a:latin typeface="Calibri"/>
                <a:ea typeface="Calibri"/>
                <a:cs typeface="Calibri"/>
                <a:sym typeface="Calibri"/>
              </a:rPr>
              <a:t> </a:t>
            </a:r>
            <a:r>
              <a:rPr lang="en-US" sz="2800" b="0" i="0" u="none" dirty="0" err="1" smtClean="0">
                <a:solidFill>
                  <a:schemeClr val="dk1"/>
                </a:solidFill>
                <a:latin typeface="Calibri"/>
                <a:ea typeface="Calibri"/>
                <a:cs typeface="Calibri"/>
                <a:sym typeface="Calibri"/>
              </a:rPr>
              <a:t>współpracy</a:t>
            </a:r>
            <a:r>
              <a:rPr lang="pl-PL" sz="2800" b="0" i="0" u="none" dirty="0" smtClean="0">
                <a:solidFill>
                  <a:schemeClr val="dk1"/>
                </a:solidFill>
                <a:latin typeface="Calibri"/>
                <a:ea typeface="Calibri"/>
                <a:cs typeface="Calibri"/>
                <a:sym typeface="Calibri"/>
              </a:rPr>
              <a:t>.</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657" name="Google Shape;1657;p173" descr="Kawałek układanki uzupełniający lukę"/>
          <p:cNvPicPr preferRelativeResize="0"/>
          <p:nvPr/>
        </p:nvPicPr>
        <p:blipFill rotWithShape="1">
          <a:blip r:embed="rId3">
            <a:alphaModFix/>
          </a:blip>
          <a:srcRect l="5381" r="27726"/>
          <a:stretch/>
        </p:blipFill>
        <p:spPr>
          <a:xfrm>
            <a:off x="25400" y="0"/>
            <a:ext cx="6116549" cy="6857990"/>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658" name="Google Shape;1658;p173"/>
          <p:cNvSpPr txBox="1"/>
          <p:nvPr/>
        </p:nvSpPr>
        <p:spPr>
          <a:xfrm>
            <a:off x="6513512" y="365125"/>
            <a:ext cx="4840287" cy="180657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Negocjacje to:</a:t>
            </a:r>
            <a:endParaRPr/>
          </a:p>
        </p:txBody>
      </p:sp>
      <p:pic>
        <p:nvPicPr>
          <p:cNvPr id="1659" name="Google Shape;1659;p173"/>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660" name="Google Shape;1660;p173"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4"/>
        <p:cNvGrpSpPr/>
        <p:nvPr/>
      </p:nvGrpSpPr>
      <p:grpSpPr>
        <a:xfrm>
          <a:off x="0" y="0"/>
          <a:ext cx="0" cy="0"/>
          <a:chOff x="0" y="0"/>
          <a:chExt cx="0" cy="0"/>
        </a:xfrm>
      </p:grpSpPr>
      <p:sp>
        <p:nvSpPr>
          <p:cNvPr id="1665" name="Google Shape;1665;p174"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66" name="Google Shape;1666;p174" descr="&quot;&quot;"/>
          <p:cNvSpPr/>
          <p:nvPr/>
        </p:nvSpPr>
        <p:spPr>
          <a:xfrm flipH="1">
            <a:off x="8577262" y="3335337"/>
            <a:ext cx="3290887" cy="32004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67" name="Google Shape;1667;p174" descr="&quot;&quot;"/>
          <p:cNvSpPr/>
          <p:nvPr/>
        </p:nvSpPr>
        <p:spPr>
          <a:xfrm>
            <a:off x="641350" y="623887"/>
            <a:ext cx="10906125" cy="5607050"/>
          </a:xfrm>
          <a:prstGeom prst="rect">
            <a:avLst/>
          </a:prstGeom>
          <a:noFill/>
          <a:ln w="19050" cap="flat"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68" name="Google Shape;1668;p174"/>
          <p:cNvSpPr txBox="1">
            <a:spLocks noGrp="1"/>
          </p:cNvSpPr>
          <p:nvPr>
            <p:ph type="title"/>
          </p:nvPr>
        </p:nvSpPr>
        <p:spPr>
          <a:xfrm>
            <a:off x="1285875" y="1050925"/>
            <a:ext cx="9709227" cy="16176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Calibri"/>
              <a:buNone/>
            </a:pPr>
            <a:r>
              <a:rPr lang="en-US" sz="7200" b="0" i="0" u="none" dirty="0" err="1">
                <a:solidFill>
                  <a:schemeClr val="dk1"/>
                </a:solidFill>
                <a:latin typeface="Calibri"/>
                <a:ea typeface="Calibri"/>
                <a:cs typeface="Calibri"/>
                <a:sym typeface="Calibri"/>
              </a:rPr>
              <a:t>Kiedy</a:t>
            </a:r>
            <a:r>
              <a:rPr lang="en-US" sz="7200" b="0" i="0" u="none" dirty="0">
                <a:solidFill>
                  <a:schemeClr val="dk1"/>
                </a:solidFill>
                <a:latin typeface="Calibri"/>
                <a:ea typeface="Calibri"/>
                <a:cs typeface="Calibri"/>
                <a:sym typeface="Calibri"/>
              </a:rPr>
              <a:t> </a:t>
            </a:r>
            <a:r>
              <a:rPr lang="en-US" sz="7200" b="0" i="0" u="none" dirty="0" err="1">
                <a:solidFill>
                  <a:schemeClr val="dk1"/>
                </a:solidFill>
                <a:latin typeface="Calibri"/>
                <a:ea typeface="Calibri"/>
                <a:cs typeface="Calibri"/>
                <a:sym typeface="Calibri"/>
              </a:rPr>
              <a:t>negocjujemy</a:t>
            </a:r>
            <a:r>
              <a:rPr lang="en-US" sz="7200" b="0" i="0" u="none" dirty="0">
                <a:solidFill>
                  <a:schemeClr val="dk1"/>
                </a:solidFill>
                <a:latin typeface="Calibri"/>
                <a:ea typeface="Calibri"/>
                <a:cs typeface="Calibri"/>
                <a:sym typeface="Calibri"/>
              </a:rPr>
              <a:t>?</a:t>
            </a:r>
            <a:endParaRPr dirty="0"/>
          </a:p>
        </p:txBody>
      </p:sp>
      <p:sp>
        <p:nvSpPr>
          <p:cNvPr id="1669" name="Google Shape;1669;p174"/>
          <p:cNvSpPr txBox="1">
            <a:spLocks noGrp="1"/>
          </p:cNvSpPr>
          <p:nvPr>
            <p:ph type="body" idx="1"/>
          </p:nvPr>
        </p:nvSpPr>
        <p:spPr>
          <a:xfrm>
            <a:off x="1285875" y="2970212"/>
            <a:ext cx="8074025" cy="28003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pl-PL" sz="2400" b="0" i="0" u="none" dirty="0" smtClean="0">
                <a:solidFill>
                  <a:schemeClr val="dk1"/>
                </a:solidFill>
                <a:latin typeface="Arial"/>
                <a:ea typeface="Arial"/>
                <a:cs typeface="Arial"/>
                <a:sym typeface="Arial"/>
              </a:rPr>
              <a:t>wtedy, gdy mamy obszar wspólnych interesów i chcemy osiągnąć porozumienie,</a:t>
            </a:r>
            <a:endParaRPr lang="pl-PL" dirty="0" smtClean="0"/>
          </a:p>
          <a:p>
            <a:pPr marL="228600" marR="0" lvl="0" indent="-228600" algn="l" rtl="0">
              <a:lnSpc>
                <a:spcPct val="90000"/>
              </a:lnSpc>
              <a:spcBef>
                <a:spcPts val="1000"/>
              </a:spcBef>
              <a:spcAft>
                <a:spcPts val="0"/>
              </a:spcAft>
              <a:buClr>
                <a:schemeClr val="dk1"/>
              </a:buClr>
              <a:buSzPts val="2400"/>
              <a:buFont typeface="Arial"/>
              <a:buChar char="•"/>
            </a:pPr>
            <a:r>
              <a:rPr lang="pl-PL" sz="2400" b="0" i="0" u="none" dirty="0" smtClean="0">
                <a:solidFill>
                  <a:schemeClr val="dk1"/>
                </a:solidFill>
                <a:latin typeface="Arial"/>
                <a:ea typeface="Arial"/>
                <a:cs typeface="Arial"/>
                <a:sym typeface="Arial"/>
              </a:rPr>
              <a:t>wtedy, gdy oczekiwany wynik negocjacji uzasadnia czas i wysiłek, który jest niezbędny do ich przeprowadzenia,</a:t>
            </a:r>
            <a:endParaRPr lang="pl-PL" dirty="0" smtClean="0"/>
          </a:p>
          <a:p>
            <a:pPr marL="228600" marR="0" lvl="0" indent="-228600" algn="l" rtl="0">
              <a:lnSpc>
                <a:spcPct val="90000"/>
              </a:lnSpc>
              <a:spcBef>
                <a:spcPts val="1000"/>
              </a:spcBef>
              <a:spcAft>
                <a:spcPts val="0"/>
              </a:spcAft>
              <a:buClr>
                <a:schemeClr val="dk1"/>
              </a:buClr>
              <a:buSzPts val="2400"/>
              <a:buFont typeface="Arial"/>
              <a:buChar char="•"/>
            </a:pPr>
            <a:r>
              <a:rPr lang="pl-PL" sz="2400" b="0" i="0" u="none" dirty="0" smtClean="0">
                <a:solidFill>
                  <a:schemeClr val="dk1"/>
                </a:solidFill>
                <a:latin typeface="Arial"/>
                <a:ea typeface="Arial"/>
                <a:cs typeface="Arial"/>
                <a:sym typeface="Arial"/>
              </a:rPr>
              <a:t>kiedy osoby, które mają przystąpić do negocjacji mają upoważnienia do podjęcia ostatecznej decyzji.</a:t>
            </a:r>
            <a:endParaRPr lang="pl-PL" sz="2400" b="0" i="0" u="none" dirty="0" smtClean="0">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670" name="Google Shape;1670;p17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671" name="Google Shape;1671;p174"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5"/>
        <p:cNvGrpSpPr/>
        <p:nvPr/>
      </p:nvGrpSpPr>
      <p:grpSpPr>
        <a:xfrm>
          <a:off x="0" y="0"/>
          <a:ext cx="0" cy="0"/>
          <a:chOff x="0" y="0"/>
          <a:chExt cx="0" cy="0"/>
        </a:xfrm>
      </p:grpSpPr>
      <p:sp>
        <p:nvSpPr>
          <p:cNvPr id="1676" name="Google Shape;1676;p175"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77" name="Google Shape;1677;p175" descr="&quot;&quot;"/>
          <p:cNvSpPr/>
          <p:nvPr/>
        </p:nvSpPr>
        <p:spPr>
          <a:xfrm flipH="1">
            <a:off x="8577262" y="3335337"/>
            <a:ext cx="3290887" cy="32004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78" name="Google Shape;1678;p175" descr="&quot;&quot;"/>
          <p:cNvSpPr/>
          <p:nvPr/>
        </p:nvSpPr>
        <p:spPr>
          <a:xfrm>
            <a:off x="641350" y="623887"/>
            <a:ext cx="10906125" cy="5607050"/>
          </a:xfrm>
          <a:prstGeom prst="rect">
            <a:avLst/>
          </a:prstGeom>
          <a:noFill/>
          <a:ln w="19050" cap="flat"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79" name="Google Shape;1679;p175"/>
          <p:cNvSpPr txBox="1">
            <a:spLocks noGrp="1"/>
          </p:cNvSpPr>
          <p:nvPr>
            <p:ph type="title"/>
          </p:nvPr>
        </p:nvSpPr>
        <p:spPr>
          <a:xfrm>
            <a:off x="1285875" y="1050925"/>
            <a:ext cx="9854193" cy="16176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000"/>
              <a:buFont typeface="Calibri"/>
              <a:buNone/>
            </a:pPr>
            <a:r>
              <a:rPr lang="en-US" sz="5000" b="0" i="0" u="none" dirty="0" err="1">
                <a:solidFill>
                  <a:schemeClr val="dk1"/>
                </a:solidFill>
                <a:latin typeface="Calibri"/>
                <a:ea typeface="Calibri"/>
                <a:cs typeface="Calibri"/>
                <a:sym typeface="Calibri"/>
              </a:rPr>
              <a:t>Rozróżniamy</a:t>
            </a:r>
            <a:r>
              <a:rPr lang="en-US" sz="5000" b="0" i="0" u="none" dirty="0">
                <a:solidFill>
                  <a:schemeClr val="dk1"/>
                </a:solidFill>
                <a:latin typeface="Calibri"/>
                <a:ea typeface="Calibri"/>
                <a:cs typeface="Calibri"/>
                <a:sym typeface="Calibri"/>
              </a:rPr>
              <a:t> </a:t>
            </a:r>
            <a:r>
              <a:rPr lang="en-US" sz="5000" b="0" i="0" u="none" dirty="0" err="1">
                <a:solidFill>
                  <a:schemeClr val="dk1"/>
                </a:solidFill>
                <a:latin typeface="Calibri"/>
                <a:ea typeface="Calibri"/>
                <a:cs typeface="Calibri"/>
                <a:sym typeface="Calibri"/>
              </a:rPr>
              <a:t>trzy</a:t>
            </a:r>
            <a:r>
              <a:rPr lang="en-US" sz="5000" b="0" i="0" u="none" dirty="0">
                <a:solidFill>
                  <a:schemeClr val="dk1"/>
                </a:solidFill>
                <a:latin typeface="Calibri"/>
                <a:ea typeface="Calibri"/>
                <a:cs typeface="Calibri"/>
                <a:sym typeface="Calibri"/>
              </a:rPr>
              <a:t> </a:t>
            </a:r>
            <a:r>
              <a:rPr lang="en-US" sz="5000" b="0" i="0" u="none" dirty="0" err="1">
                <a:solidFill>
                  <a:schemeClr val="dk1"/>
                </a:solidFill>
                <a:latin typeface="Calibri"/>
                <a:ea typeface="Calibri"/>
                <a:cs typeface="Calibri"/>
                <a:sym typeface="Calibri"/>
              </a:rPr>
              <a:t>podstawowe</a:t>
            </a:r>
            <a:r>
              <a:rPr lang="en-US" sz="5000" b="0" i="0" u="none" dirty="0">
                <a:solidFill>
                  <a:schemeClr val="dk1"/>
                </a:solidFill>
                <a:latin typeface="Calibri"/>
                <a:ea typeface="Calibri"/>
                <a:cs typeface="Calibri"/>
                <a:sym typeface="Calibri"/>
              </a:rPr>
              <a:t> </a:t>
            </a:r>
            <a:r>
              <a:rPr lang="en-US" sz="5000" b="0" i="0" u="none" dirty="0" err="1">
                <a:solidFill>
                  <a:schemeClr val="dk1"/>
                </a:solidFill>
                <a:latin typeface="Calibri"/>
                <a:ea typeface="Calibri"/>
                <a:cs typeface="Calibri"/>
                <a:sym typeface="Calibri"/>
              </a:rPr>
              <a:t>rodzaje</a:t>
            </a:r>
            <a:r>
              <a:rPr lang="en-US" sz="5000" b="0" i="0" u="none" dirty="0">
                <a:solidFill>
                  <a:schemeClr val="dk1"/>
                </a:solidFill>
                <a:latin typeface="Calibri"/>
                <a:ea typeface="Calibri"/>
                <a:cs typeface="Calibri"/>
                <a:sym typeface="Calibri"/>
              </a:rPr>
              <a:t> </a:t>
            </a:r>
            <a:r>
              <a:rPr lang="en-US" sz="5000" b="0" i="0" u="none" dirty="0" err="1">
                <a:solidFill>
                  <a:schemeClr val="dk1"/>
                </a:solidFill>
                <a:latin typeface="Calibri"/>
                <a:ea typeface="Calibri"/>
                <a:cs typeface="Calibri"/>
                <a:sym typeface="Calibri"/>
              </a:rPr>
              <a:t>negocjacji</a:t>
            </a:r>
            <a:endParaRPr dirty="0"/>
          </a:p>
        </p:txBody>
      </p:sp>
      <p:sp>
        <p:nvSpPr>
          <p:cNvPr id="1680" name="Google Shape;1680;p175"/>
          <p:cNvSpPr txBox="1">
            <a:spLocks noGrp="1"/>
          </p:cNvSpPr>
          <p:nvPr>
            <p:ph type="body" idx="1"/>
          </p:nvPr>
        </p:nvSpPr>
        <p:spPr>
          <a:xfrm>
            <a:off x="1285875" y="3427412"/>
            <a:ext cx="8074025" cy="280035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400"/>
              <a:buFont typeface="Calibri"/>
              <a:buAutoNum type="arabicPeriod"/>
            </a:pPr>
            <a:r>
              <a:rPr lang="en-US" sz="2400" b="0" i="0" u="none" dirty="0" err="1">
                <a:solidFill>
                  <a:schemeClr val="dk1"/>
                </a:solidFill>
                <a:latin typeface="Calibri"/>
                <a:ea typeface="Calibri"/>
                <a:cs typeface="Calibri"/>
                <a:sym typeface="Calibri"/>
              </a:rPr>
              <a:t>Negocjacje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zwyczajne</a:t>
            </a:r>
            <a:r>
              <a:rPr lang="en-US" sz="2400" b="0" i="0" u="none" dirty="0">
                <a:solidFill>
                  <a:schemeClr val="dk1"/>
                </a:solidFill>
                <a:latin typeface="Calibri"/>
                <a:ea typeface="Calibri"/>
                <a:cs typeface="Calibri"/>
                <a:sym typeface="Calibri"/>
              </a:rPr>
              <a:t> </a:t>
            </a:r>
            <a:endParaRPr dirty="0"/>
          </a:p>
          <a:p>
            <a:pPr marL="228600" marR="0" lvl="0" indent="-228600" algn="l" rtl="0">
              <a:lnSpc>
                <a:spcPct val="90000"/>
              </a:lnSpc>
              <a:spcBef>
                <a:spcPts val="1000"/>
              </a:spcBef>
              <a:spcAft>
                <a:spcPts val="0"/>
              </a:spcAft>
              <a:buClr>
                <a:schemeClr val="dk1"/>
              </a:buClr>
              <a:buSzPts val="2400"/>
              <a:buFont typeface="Calibri"/>
              <a:buAutoNum type="arabicPeriod"/>
            </a:pPr>
            <a:r>
              <a:rPr lang="en-US" sz="2400" b="0" i="0" u="none" dirty="0" err="1">
                <a:solidFill>
                  <a:schemeClr val="dk1"/>
                </a:solidFill>
                <a:latin typeface="Calibri"/>
                <a:ea typeface="Calibri"/>
                <a:cs typeface="Calibri"/>
                <a:sym typeface="Calibri"/>
              </a:rPr>
              <a:t>Negocjacje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handlowe</a:t>
            </a:r>
            <a:r>
              <a:rPr lang="en-US" sz="2400" b="0" i="0" u="none" dirty="0">
                <a:solidFill>
                  <a:schemeClr val="dk1"/>
                </a:solidFill>
                <a:latin typeface="Calibri"/>
                <a:ea typeface="Calibri"/>
                <a:cs typeface="Calibri"/>
                <a:sym typeface="Calibri"/>
              </a:rPr>
              <a:t> </a:t>
            </a:r>
            <a:endParaRPr dirty="0"/>
          </a:p>
          <a:p>
            <a:pPr marL="228600" marR="0" lvl="0" indent="-228600" algn="l" rtl="0">
              <a:lnSpc>
                <a:spcPct val="90000"/>
              </a:lnSpc>
              <a:spcBef>
                <a:spcPts val="1000"/>
              </a:spcBef>
              <a:spcAft>
                <a:spcPts val="0"/>
              </a:spcAft>
              <a:buClr>
                <a:schemeClr val="dk1"/>
              </a:buClr>
              <a:buSzPts val="2400"/>
              <a:buFont typeface="Calibri"/>
              <a:buAutoNum type="arabicPeriod"/>
            </a:pPr>
            <a:r>
              <a:rPr lang="en-US" sz="2400" b="0" i="0" u="none" dirty="0" err="1">
                <a:solidFill>
                  <a:schemeClr val="dk1"/>
                </a:solidFill>
                <a:latin typeface="Calibri"/>
                <a:ea typeface="Calibri"/>
                <a:cs typeface="Calibri"/>
                <a:sym typeface="Calibri"/>
              </a:rPr>
              <a:t>Negocjacje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prawne</a:t>
            </a:r>
            <a:r>
              <a:rPr lang="en-US" sz="2400" b="0" i="0" u="none" dirty="0">
                <a:solidFill>
                  <a:schemeClr val="dk1"/>
                </a:solidFill>
                <a:latin typeface="Calibri"/>
                <a:ea typeface="Calibri"/>
                <a:cs typeface="Calibri"/>
                <a:sym typeface="Calibri"/>
              </a:rPr>
              <a:t> </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681" name="Google Shape;1681;p17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682" name="Google Shape;1682;p175"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6"/>
        <p:cNvGrpSpPr/>
        <p:nvPr/>
      </p:nvGrpSpPr>
      <p:grpSpPr>
        <a:xfrm>
          <a:off x="0" y="0"/>
          <a:ext cx="0" cy="0"/>
          <a:chOff x="0" y="0"/>
          <a:chExt cx="0" cy="0"/>
        </a:xfrm>
      </p:grpSpPr>
      <p:sp>
        <p:nvSpPr>
          <p:cNvPr id="1687" name="Google Shape;1687;p176"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88" name="Google Shape;1688;p176" descr="&quot;&quot;"/>
          <p:cNvSpPr/>
          <p:nvPr/>
        </p:nvSpPr>
        <p:spPr>
          <a:xfrm flipH="1">
            <a:off x="8577262" y="3335337"/>
            <a:ext cx="3290887" cy="32004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89" name="Google Shape;1689;p176" descr="&quot;&quot;"/>
          <p:cNvSpPr/>
          <p:nvPr/>
        </p:nvSpPr>
        <p:spPr>
          <a:xfrm>
            <a:off x="641350" y="623887"/>
            <a:ext cx="10906125" cy="5607050"/>
          </a:xfrm>
          <a:prstGeom prst="rect">
            <a:avLst/>
          </a:prstGeom>
          <a:noFill/>
          <a:ln w="19050" cap="flat"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90" name="Google Shape;1690;p176"/>
          <p:cNvSpPr txBox="1">
            <a:spLocks noGrp="1"/>
          </p:cNvSpPr>
          <p:nvPr>
            <p:ph type="title"/>
          </p:nvPr>
        </p:nvSpPr>
        <p:spPr>
          <a:xfrm>
            <a:off x="1285875" y="1050925"/>
            <a:ext cx="9709227" cy="16176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000"/>
              <a:buFont typeface="Calibri"/>
              <a:buNone/>
            </a:pPr>
            <a:r>
              <a:rPr lang="en-US" sz="5000" b="0" i="0" u="none" dirty="0" err="1">
                <a:solidFill>
                  <a:schemeClr val="dk1"/>
                </a:solidFill>
                <a:latin typeface="Calibri"/>
                <a:ea typeface="Calibri"/>
                <a:cs typeface="Calibri"/>
                <a:sym typeface="Calibri"/>
              </a:rPr>
              <a:t>Rozróżniamy</a:t>
            </a:r>
            <a:r>
              <a:rPr lang="en-US" sz="5000" b="0" i="0" u="none" dirty="0">
                <a:solidFill>
                  <a:schemeClr val="dk1"/>
                </a:solidFill>
                <a:latin typeface="Calibri"/>
                <a:ea typeface="Calibri"/>
                <a:cs typeface="Calibri"/>
                <a:sym typeface="Calibri"/>
              </a:rPr>
              <a:t> </a:t>
            </a:r>
            <a:r>
              <a:rPr lang="en-US" sz="5000" b="0" i="0" u="none" dirty="0" err="1">
                <a:solidFill>
                  <a:schemeClr val="dk1"/>
                </a:solidFill>
                <a:latin typeface="Calibri"/>
                <a:ea typeface="Calibri"/>
                <a:cs typeface="Calibri"/>
                <a:sym typeface="Calibri"/>
              </a:rPr>
              <a:t>trzy</a:t>
            </a:r>
            <a:r>
              <a:rPr lang="en-US" sz="5000" b="0" i="0" u="none" dirty="0">
                <a:solidFill>
                  <a:schemeClr val="dk1"/>
                </a:solidFill>
                <a:latin typeface="Calibri"/>
                <a:ea typeface="Calibri"/>
                <a:cs typeface="Calibri"/>
                <a:sym typeface="Calibri"/>
              </a:rPr>
              <a:t> </a:t>
            </a:r>
            <a:r>
              <a:rPr lang="en-US" sz="5000" b="0" i="0" u="none" dirty="0" err="1">
                <a:solidFill>
                  <a:schemeClr val="dk1"/>
                </a:solidFill>
                <a:latin typeface="Calibri"/>
                <a:ea typeface="Calibri"/>
                <a:cs typeface="Calibri"/>
                <a:sym typeface="Calibri"/>
              </a:rPr>
              <a:t>podstawowe</a:t>
            </a:r>
            <a:r>
              <a:rPr lang="en-US" sz="5000" b="0" i="0" u="none" dirty="0">
                <a:solidFill>
                  <a:schemeClr val="dk1"/>
                </a:solidFill>
                <a:latin typeface="Calibri"/>
                <a:ea typeface="Calibri"/>
                <a:cs typeface="Calibri"/>
                <a:sym typeface="Calibri"/>
              </a:rPr>
              <a:t> </a:t>
            </a:r>
            <a:r>
              <a:rPr lang="en-US" sz="5000" b="0" i="0" u="none" dirty="0" err="1">
                <a:solidFill>
                  <a:schemeClr val="dk1"/>
                </a:solidFill>
                <a:latin typeface="Calibri"/>
                <a:ea typeface="Calibri"/>
                <a:cs typeface="Calibri"/>
                <a:sym typeface="Calibri"/>
              </a:rPr>
              <a:t>rodzaje</a:t>
            </a:r>
            <a:r>
              <a:rPr lang="en-US" sz="5000" b="0" i="0" u="none" dirty="0">
                <a:solidFill>
                  <a:schemeClr val="dk1"/>
                </a:solidFill>
                <a:latin typeface="Calibri"/>
                <a:ea typeface="Calibri"/>
                <a:cs typeface="Calibri"/>
                <a:sym typeface="Calibri"/>
              </a:rPr>
              <a:t> </a:t>
            </a:r>
            <a:r>
              <a:rPr lang="en-US" sz="5000" b="0" i="0" u="none" dirty="0" err="1">
                <a:solidFill>
                  <a:schemeClr val="dk1"/>
                </a:solidFill>
                <a:latin typeface="Calibri"/>
                <a:ea typeface="Calibri"/>
                <a:cs typeface="Calibri"/>
                <a:sym typeface="Calibri"/>
              </a:rPr>
              <a:t>negocjacji</a:t>
            </a:r>
            <a:endParaRPr dirty="0"/>
          </a:p>
        </p:txBody>
      </p:sp>
      <p:sp>
        <p:nvSpPr>
          <p:cNvPr id="1691" name="Google Shape;1691;p176"/>
          <p:cNvSpPr txBox="1">
            <a:spLocks noGrp="1"/>
          </p:cNvSpPr>
          <p:nvPr>
            <p:ph type="body" idx="1"/>
          </p:nvPr>
        </p:nvSpPr>
        <p:spPr>
          <a:xfrm>
            <a:off x="1285875" y="2970212"/>
            <a:ext cx="8074025" cy="28003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Calibri"/>
              <a:buAutoNum type="arabicPeriod"/>
            </a:pPr>
            <a:r>
              <a:rPr lang="en-US" sz="2000" b="0" i="0" u="none" dirty="0" err="1">
                <a:solidFill>
                  <a:schemeClr val="dk1"/>
                </a:solidFill>
                <a:latin typeface="Calibri"/>
                <a:ea typeface="Calibri"/>
                <a:cs typeface="Calibri"/>
                <a:sym typeface="Calibri"/>
              </a:rPr>
              <a:t>Negocjacje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zwyczajne</a:t>
            </a:r>
            <a:r>
              <a:rPr lang="en-US" sz="2000" b="0" i="0" u="none" dirty="0">
                <a:solidFill>
                  <a:schemeClr val="dk1"/>
                </a:solidFill>
                <a:latin typeface="Calibri"/>
                <a:ea typeface="Calibri"/>
                <a:cs typeface="Calibri"/>
                <a:sym typeface="Calibri"/>
              </a:rPr>
              <a:t> – </a:t>
            </a:r>
            <a:r>
              <a:rPr lang="en-US" sz="2000" b="0" i="0" u="none" dirty="0" err="1">
                <a:solidFill>
                  <a:schemeClr val="dk1"/>
                </a:solidFill>
                <a:latin typeface="Calibri"/>
                <a:ea typeface="Calibri"/>
                <a:cs typeface="Calibri"/>
                <a:sym typeface="Calibri"/>
              </a:rPr>
              <a:t>dotyczą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problemów</a:t>
            </a:r>
            <a:r>
              <a:rPr lang="en-US" sz="2000" b="0" i="0" u="none" dirty="0">
                <a:solidFill>
                  <a:schemeClr val="dk1"/>
                </a:solidFill>
                <a:latin typeface="Calibri"/>
                <a:ea typeface="Calibri"/>
                <a:cs typeface="Calibri"/>
                <a:sym typeface="Calibri"/>
              </a:rPr>
              <a:t> i </a:t>
            </a:r>
            <a:r>
              <a:rPr lang="en-US" sz="2000" b="0" i="0" u="none" dirty="0" err="1">
                <a:solidFill>
                  <a:schemeClr val="dk1"/>
                </a:solidFill>
                <a:latin typeface="Calibri"/>
                <a:ea typeface="Calibri"/>
                <a:cs typeface="Calibri"/>
                <a:sym typeface="Calibri"/>
              </a:rPr>
              <a:t>ustalenia</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istotnych</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elementów</a:t>
            </a:r>
            <a:r>
              <a:rPr lang="en-US" sz="2000" b="0" i="0" u="none" dirty="0">
                <a:solidFill>
                  <a:schemeClr val="dk1"/>
                </a:solidFill>
                <a:latin typeface="Calibri"/>
                <a:ea typeface="Calibri"/>
                <a:cs typeface="Calibri"/>
                <a:sym typeface="Calibri"/>
              </a:rPr>
              <a:t> w </a:t>
            </a:r>
            <a:r>
              <a:rPr lang="en-US" sz="2000" b="0" i="0" u="none" dirty="0" err="1">
                <a:solidFill>
                  <a:schemeClr val="dk1"/>
                </a:solidFill>
                <a:latin typeface="Calibri"/>
                <a:ea typeface="Calibri"/>
                <a:cs typeface="Calibri"/>
                <a:sym typeface="Calibri"/>
              </a:rPr>
              <a:t>relacji</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między</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ludźmi</a:t>
            </a:r>
            <a:r>
              <a:rPr lang="en-US" sz="2000" b="0" i="0" u="none" dirty="0">
                <a:solidFill>
                  <a:schemeClr val="dk1"/>
                </a:solidFill>
                <a:latin typeface="Calibri"/>
                <a:ea typeface="Calibri"/>
                <a:cs typeface="Calibri"/>
                <a:sym typeface="Calibri"/>
              </a:rPr>
              <a:t>, np.: </a:t>
            </a:r>
            <a:r>
              <a:rPr lang="en-US" sz="2000" b="0" i="0" u="none" dirty="0" err="1">
                <a:solidFill>
                  <a:schemeClr val="dk1"/>
                </a:solidFill>
                <a:latin typeface="Calibri"/>
                <a:ea typeface="Calibri"/>
                <a:cs typeface="Calibri"/>
                <a:sym typeface="Calibri"/>
              </a:rPr>
              <a:t>podział</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obowiązków</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wprowadzenia</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zasad</a:t>
            </a:r>
            <a:r>
              <a:rPr lang="en-US" sz="2000" b="0" i="0" u="none" dirty="0">
                <a:solidFill>
                  <a:schemeClr val="dk1"/>
                </a:solidFill>
                <a:latin typeface="Calibri"/>
                <a:ea typeface="Calibri"/>
                <a:cs typeface="Calibri"/>
                <a:sym typeface="Calibri"/>
              </a:rPr>
              <a:t> i </a:t>
            </a:r>
            <a:r>
              <a:rPr lang="en-US" sz="2000" b="0" i="0" u="none" dirty="0" err="1" smtClean="0">
                <a:solidFill>
                  <a:schemeClr val="dk1"/>
                </a:solidFill>
                <a:latin typeface="Calibri"/>
                <a:ea typeface="Calibri"/>
                <a:cs typeface="Calibri"/>
                <a:sym typeface="Calibri"/>
              </a:rPr>
              <a:t>ustaleń</a:t>
            </a:r>
            <a:r>
              <a:rPr lang="pl-PL" sz="2000" b="0" i="0" u="none" dirty="0" smtClean="0">
                <a:solidFill>
                  <a:schemeClr val="dk1"/>
                </a:solidFill>
                <a:latin typeface="Calibri"/>
                <a:ea typeface="Calibri"/>
                <a:cs typeface="Calibri"/>
                <a:sym typeface="Calibri"/>
              </a:rPr>
              <a:t>.</a:t>
            </a:r>
            <a:r>
              <a:rPr lang="en-US" sz="2000" b="0" i="0" u="none" dirty="0" smtClean="0">
                <a:solidFill>
                  <a:schemeClr val="dk1"/>
                </a:solidFill>
                <a:latin typeface="Calibri"/>
                <a:ea typeface="Calibri"/>
                <a:cs typeface="Calibri"/>
                <a:sym typeface="Calibri"/>
              </a:rPr>
              <a:t> </a:t>
            </a:r>
            <a:endParaRPr dirty="0"/>
          </a:p>
          <a:p>
            <a:pPr marL="228600" marR="0" lvl="0" indent="-228600" algn="l" rtl="0">
              <a:lnSpc>
                <a:spcPct val="90000"/>
              </a:lnSpc>
              <a:spcBef>
                <a:spcPts val="1000"/>
              </a:spcBef>
              <a:spcAft>
                <a:spcPts val="0"/>
              </a:spcAft>
              <a:buClr>
                <a:schemeClr val="dk1"/>
              </a:buClr>
              <a:buSzPts val="2000"/>
              <a:buFont typeface="Calibri"/>
              <a:buAutoNum type="arabicPeriod"/>
            </a:pPr>
            <a:r>
              <a:rPr lang="en-US" sz="2000" b="0" i="0" u="none" dirty="0" err="1">
                <a:solidFill>
                  <a:schemeClr val="dk1"/>
                </a:solidFill>
                <a:latin typeface="Calibri"/>
                <a:ea typeface="Calibri"/>
                <a:cs typeface="Calibri"/>
                <a:sym typeface="Calibri"/>
              </a:rPr>
              <a:t>Negocjacje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handlowe</a:t>
            </a:r>
            <a:r>
              <a:rPr lang="en-US" sz="2000" b="0" i="0" u="none" dirty="0">
                <a:solidFill>
                  <a:schemeClr val="dk1"/>
                </a:solidFill>
                <a:latin typeface="Calibri"/>
                <a:ea typeface="Calibri"/>
                <a:cs typeface="Calibri"/>
                <a:sym typeface="Calibri"/>
              </a:rPr>
              <a:t> – </a:t>
            </a:r>
            <a:r>
              <a:rPr lang="en-US" sz="2000" b="0" i="0" u="none" dirty="0" err="1">
                <a:solidFill>
                  <a:schemeClr val="dk1"/>
                </a:solidFill>
                <a:latin typeface="Calibri"/>
                <a:ea typeface="Calibri"/>
                <a:cs typeface="Calibri"/>
                <a:sym typeface="Calibri"/>
              </a:rPr>
              <a:t>odbywają</a:t>
            </a:r>
            <a:r>
              <a:rPr lang="en-US" sz="2000" b="0" i="0" u="none" dirty="0">
                <a:solidFill>
                  <a:schemeClr val="dk1"/>
                </a:solidFill>
                <a:latin typeface="Calibri"/>
                <a:ea typeface="Calibri"/>
                <a:cs typeface="Calibri"/>
                <a:sym typeface="Calibri"/>
              </a:rPr>
              <a:t> się </a:t>
            </a:r>
            <a:r>
              <a:rPr lang="en-US" sz="2000" b="0" i="0" u="none" dirty="0" err="1">
                <a:solidFill>
                  <a:schemeClr val="dk1"/>
                </a:solidFill>
                <a:latin typeface="Calibri"/>
                <a:ea typeface="Calibri"/>
                <a:cs typeface="Calibri"/>
                <a:sym typeface="Calibri"/>
              </a:rPr>
              <a:t>zwykle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między</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daną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organizacją</a:t>
            </a:r>
            <a:r>
              <a:rPr lang="en-US" sz="2000" b="0" i="0" u="none" dirty="0">
                <a:solidFill>
                  <a:schemeClr val="dk1"/>
                </a:solidFill>
                <a:latin typeface="Calibri"/>
                <a:ea typeface="Calibri"/>
                <a:cs typeface="Calibri"/>
                <a:sym typeface="Calibri"/>
              </a:rPr>
              <a:t> a </a:t>
            </a:r>
            <a:r>
              <a:rPr lang="en-US" sz="2000" b="0" i="0" u="none" dirty="0" err="1">
                <a:solidFill>
                  <a:schemeClr val="dk1"/>
                </a:solidFill>
                <a:latin typeface="Calibri"/>
                <a:ea typeface="Calibri"/>
                <a:cs typeface="Calibri"/>
                <a:sym typeface="Calibri"/>
              </a:rPr>
              <a:t>stroną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zewnętrzną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ich</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głównym</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czynnikiem</a:t>
            </a:r>
            <a:r>
              <a:rPr lang="en-US" sz="2000" b="0" i="0" u="none" dirty="0">
                <a:solidFill>
                  <a:schemeClr val="dk1"/>
                </a:solidFill>
                <a:latin typeface="Calibri"/>
                <a:ea typeface="Calibri"/>
                <a:cs typeface="Calibri"/>
                <a:sym typeface="Calibri"/>
              </a:rPr>
              <a:t> jest </a:t>
            </a:r>
            <a:r>
              <a:rPr lang="en-US" sz="2000" b="0" i="0" u="none" dirty="0" err="1">
                <a:solidFill>
                  <a:schemeClr val="dk1"/>
                </a:solidFill>
                <a:latin typeface="Calibri"/>
                <a:ea typeface="Calibri"/>
                <a:cs typeface="Calibri"/>
                <a:sym typeface="Calibri"/>
              </a:rPr>
              <a:t>korzyść</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finansowa</a:t>
            </a:r>
            <a:r>
              <a:rPr lang="en-US" sz="2000" b="0" i="0" u="none" dirty="0">
                <a:solidFill>
                  <a:schemeClr val="dk1"/>
                </a:solidFill>
                <a:latin typeface="Calibri"/>
                <a:ea typeface="Calibri"/>
                <a:cs typeface="Calibri"/>
                <a:sym typeface="Calibri"/>
              </a:rPr>
              <a:t>, np.: </a:t>
            </a:r>
            <a:r>
              <a:rPr lang="en-US" sz="2000" b="0" i="0" u="none" dirty="0" err="1">
                <a:solidFill>
                  <a:schemeClr val="dk1"/>
                </a:solidFill>
                <a:latin typeface="Calibri"/>
                <a:ea typeface="Calibri"/>
                <a:cs typeface="Calibri"/>
                <a:sym typeface="Calibri"/>
              </a:rPr>
              <a:t>zdobycie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kontraktu</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lub</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klienta</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opracowanie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harmonogramu</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dostaw</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towarów</a:t>
            </a:r>
            <a:r>
              <a:rPr lang="en-US" sz="2000" b="0" i="0" u="none" dirty="0">
                <a:solidFill>
                  <a:schemeClr val="dk1"/>
                </a:solidFill>
                <a:latin typeface="Calibri"/>
                <a:ea typeface="Calibri"/>
                <a:cs typeface="Calibri"/>
                <a:sym typeface="Calibri"/>
              </a:rPr>
              <a:t> i </a:t>
            </a:r>
            <a:r>
              <a:rPr lang="en-US" sz="2000" b="0" i="0" u="none" dirty="0" err="1">
                <a:solidFill>
                  <a:schemeClr val="dk1"/>
                </a:solidFill>
                <a:latin typeface="Calibri"/>
                <a:ea typeface="Calibri"/>
                <a:cs typeface="Calibri"/>
                <a:sym typeface="Calibri"/>
              </a:rPr>
              <a:t>usług</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uzgodnienie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dotyczące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jakości</a:t>
            </a:r>
            <a:r>
              <a:rPr lang="en-US" sz="2000" b="0" i="0" u="none" dirty="0">
                <a:solidFill>
                  <a:schemeClr val="dk1"/>
                </a:solidFill>
                <a:latin typeface="Calibri"/>
                <a:ea typeface="Calibri"/>
                <a:cs typeface="Calibri"/>
                <a:sym typeface="Calibri"/>
              </a:rPr>
              <a:t> i </a:t>
            </a:r>
            <a:r>
              <a:rPr lang="en-US" sz="2000" b="0" i="0" u="none" dirty="0" err="1">
                <a:solidFill>
                  <a:schemeClr val="dk1"/>
                </a:solidFill>
                <a:latin typeface="Calibri"/>
                <a:ea typeface="Calibri"/>
                <a:cs typeface="Calibri"/>
                <a:sym typeface="Calibri"/>
              </a:rPr>
              <a:t>ceny</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produktu</a:t>
            </a:r>
            <a:r>
              <a:rPr lang="en-US" sz="2000" b="0" i="0" u="none" dirty="0">
                <a:solidFill>
                  <a:schemeClr val="dk1"/>
                </a:solidFill>
                <a:latin typeface="Calibri"/>
                <a:ea typeface="Calibri"/>
                <a:cs typeface="Calibri"/>
                <a:sym typeface="Calibri"/>
              </a:rPr>
              <a:t>.</a:t>
            </a:r>
            <a:endParaRPr dirty="0"/>
          </a:p>
          <a:p>
            <a:pPr marL="228600" marR="0" lvl="0" indent="-228600" algn="l" rtl="0">
              <a:lnSpc>
                <a:spcPct val="90000"/>
              </a:lnSpc>
              <a:spcBef>
                <a:spcPts val="1000"/>
              </a:spcBef>
              <a:spcAft>
                <a:spcPts val="0"/>
              </a:spcAft>
              <a:buClr>
                <a:schemeClr val="dk1"/>
              </a:buClr>
              <a:buSzPts val="2000"/>
              <a:buFont typeface="Calibri"/>
              <a:buAutoNum type="arabicPeriod"/>
            </a:pPr>
            <a:r>
              <a:rPr lang="en-US" sz="2000" b="0" i="0" u="none" dirty="0" err="1">
                <a:solidFill>
                  <a:schemeClr val="dk1"/>
                </a:solidFill>
                <a:latin typeface="Calibri"/>
                <a:ea typeface="Calibri"/>
                <a:cs typeface="Calibri"/>
                <a:sym typeface="Calibri"/>
              </a:rPr>
              <a:t>Negocjacje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prawne</a:t>
            </a:r>
            <a:r>
              <a:rPr lang="en-US" sz="2000" b="0" i="0" u="none" dirty="0">
                <a:solidFill>
                  <a:schemeClr val="dk1"/>
                </a:solidFill>
                <a:latin typeface="Calibri"/>
                <a:ea typeface="Calibri"/>
                <a:cs typeface="Calibri"/>
                <a:sym typeface="Calibri"/>
              </a:rPr>
              <a:t> – </a:t>
            </a:r>
            <a:r>
              <a:rPr lang="en-US" sz="2000" b="0" i="0" u="none" dirty="0" err="1">
                <a:solidFill>
                  <a:schemeClr val="dk1"/>
                </a:solidFill>
                <a:latin typeface="Calibri"/>
                <a:ea typeface="Calibri"/>
                <a:cs typeface="Calibri"/>
                <a:sym typeface="Calibri"/>
              </a:rPr>
              <a:t>są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zwykle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oficjalne</a:t>
            </a:r>
            <a:r>
              <a:rPr lang="en-US" sz="2000" b="0" i="0" u="none" dirty="0">
                <a:solidFill>
                  <a:schemeClr val="dk1"/>
                </a:solidFill>
                <a:latin typeface="Calibri"/>
                <a:ea typeface="Calibri"/>
                <a:cs typeface="Calibri"/>
                <a:sym typeface="Calibri"/>
              </a:rPr>
              <a:t> i </a:t>
            </a:r>
            <a:r>
              <a:rPr lang="en-US" sz="2000" b="0" i="0" u="none" dirty="0" err="1">
                <a:solidFill>
                  <a:schemeClr val="dk1"/>
                </a:solidFill>
                <a:latin typeface="Calibri"/>
                <a:ea typeface="Calibri"/>
                <a:cs typeface="Calibri"/>
                <a:sym typeface="Calibri"/>
              </a:rPr>
              <a:t>prawnie</a:t>
            </a:r>
            <a:r>
              <a:rPr lang="en-US" sz="2000" b="0" i="0" u="none" dirty="0">
                <a:solidFill>
                  <a:schemeClr val="dk1"/>
                </a:solidFill>
                <a:latin typeface="Calibri"/>
                <a:ea typeface="Calibri"/>
                <a:cs typeface="Calibri"/>
                <a:sym typeface="Calibri"/>
              </a:rPr>
              <a:t> </a:t>
            </a:r>
            <a:r>
              <a:rPr lang="en-US" sz="2000" b="0" i="0" u="none" dirty="0" err="1" smtClean="0">
                <a:solidFill>
                  <a:schemeClr val="dk1"/>
                </a:solidFill>
                <a:latin typeface="Calibri"/>
                <a:ea typeface="Calibri"/>
                <a:cs typeface="Calibri"/>
                <a:sym typeface="Calibri"/>
              </a:rPr>
              <a:t>wiążące</a:t>
            </a:r>
            <a:r>
              <a:rPr lang="pl-PL" sz="2000" b="0" i="0" u="none" dirty="0" smtClean="0">
                <a:solidFill>
                  <a:schemeClr val="dk1"/>
                </a:solidFill>
                <a:latin typeface="Calibri"/>
                <a:ea typeface="Calibri"/>
                <a:cs typeface="Calibri"/>
                <a:sym typeface="Calibri"/>
              </a:rPr>
              <a:t>.</a:t>
            </a:r>
            <a:endParaRPr dirty="0"/>
          </a:p>
        </p:txBody>
      </p:sp>
      <p:pic>
        <p:nvPicPr>
          <p:cNvPr id="1692" name="Google Shape;1692;p17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693" name="Google Shape;1693;p176"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7"/>
        <p:cNvGrpSpPr/>
        <p:nvPr/>
      </p:nvGrpSpPr>
      <p:grpSpPr>
        <a:xfrm>
          <a:off x="0" y="0"/>
          <a:ext cx="0" cy="0"/>
          <a:chOff x="0" y="0"/>
          <a:chExt cx="0" cy="0"/>
        </a:xfrm>
      </p:grpSpPr>
      <p:sp>
        <p:nvSpPr>
          <p:cNvPr id="1698" name="Google Shape;1698;p177" descr="&quot;&quot;"/>
          <p:cNvSpPr/>
          <p:nvPr/>
        </p:nvSpPr>
        <p:spPr>
          <a:xfrm>
            <a:off x="0" y="0"/>
            <a:ext cx="4059237"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99" name="Google Shape;1699;p177"/>
          <p:cNvSpPr txBox="1">
            <a:spLocks noGrp="1"/>
          </p:cNvSpPr>
          <p:nvPr>
            <p:ph type="title"/>
          </p:nvPr>
        </p:nvSpPr>
        <p:spPr>
          <a:xfrm>
            <a:off x="838200" y="1412875"/>
            <a:ext cx="2898775" cy="43640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4000"/>
              <a:buFont typeface="Calibri"/>
              <a:buNone/>
            </a:pPr>
            <a:r>
              <a:rPr lang="en-US" sz="4000" b="1" i="0" u="none">
                <a:solidFill>
                  <a:srgbClr val="FFFFFF"/>
                </a:solidFill>
                <a:latin typeface="Calibri"/>
                <a:ea typeface="Calibri"/>
                <a:cs typeface="Calibri"/>
                <a:sym typeface="Calibri"/>
              </a:rPr>
              <a:t>Modele negocjacji</a:t>
            </a:r>
            <a:endParaRPr/>
          </a:p>
        </p:txBody>
      </p:sp>
      <p:sp>
        <p:nvSpPr>
          <p:cNvPr id="1700" name="Google Shape;1700;p177"/>
          <p:cNvSpPr txBox="1">
            <a:spLocks noGrp="1"/>
          </p:cNvSpPr>
          <p:nvPr>
            <p:ph type="body" idx="1"/>
          </p:nvPr>
        </p:nvSpPr>
        <p:spPr>
          <a:xfrm>
            <a:off x="4381500" y="1412875"/>
            <a:ext cx="3427412" cy="4364037"/>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chemeClr val="dk1"/>
              </a:buClr>
              <a:buSzPts val="2000"/>
              <a:buFont typeface="Arial"/>
              <a:buChar char="•"/>
            </a:pPr>
            <a:r>
              <a:rPr lang="en-US" sz="2000" b="1" i="0" u="none" dirty="0">
                <a:solidFill>
                  <a:schemeClr val="dk1"/>
                </a:solidFill>
                <a:latin typeface="Calibri"/>
                <a:ea typeface="Calibri"/>
                <a:cs typeface="Calibri"/>
                <a:sym typeface="Calibri"/>
              </a:rPr>
              <a:t>Model </a:t>
            </a:r>
            <a:r>
              <a:rPr lang="en-US" sz="2000" b="1" i="0" u="none" dirty="0" err="1">
                <a:solidFill>
                  <a:schemeClr val="dk1"/>
                </a:solidFill>
                <a:latin typeface="Calibri"/>
                <a:ea typeface="Calibri"/>
                <a:cs typeface="Calibri"/>
                <a:sym typeface="Calibri"/>
              </a:rPr>
              <a:t>twardy</a:t>
            </a:r>
            <a:endParaRPr dirty="0"/>
          </a:p>
          <a:p>
            <a:pPr marL="228600" marR="0" lvl="0" indent="-228600" algn="ctr" rtl="0">
              <a:lnSpc>
                <a:spcPct val="90000"/>
              </a:lnSpc>
              <a:spcBef>
                <a:spcPts val="1000"/>
              </a:spcBef>
              <a:spcAft>
                <a:spcPts val="0"/>
              </a:spcAft>
              <a:buClr>
                <a:schemeClr val="dk1"/>
              </a:buClr>
              <a:buSzPts val="2000"/>
              <a:buFont typeface="Arial"/>
              <a:buNone/>
            </a:pPr>
            <a:r>
              <a:rPr lang="en-US" sz="2000" b="1" i="0" u="none" dirty="0">
                <a:solidFill>
                  <a:schemeClr val="dk1"/>
                </a:solidFill>
                <a:latin typeface="Calibri"/>
                <a:ea typeface="Calibri"/>
                <a:cs typeface="Calibri"/>
                <a:sym typeface="Calibri"/>
              </a:rPr>
              <a:t>(</a:t>
            </a:r>
            <a:r>
              <a:rPr lang="en-US" sz="2000" b="1" i="0" u="none" dirty="0" err="1">
                <a:solidFill>
                  <a:schemeClr val="dk1"/>
                </a:solidFill>
                <a:latin typeface="Calibri"/>
                <a:ea typeface="Calibri"/>
                <a:cs typeface="Calibri"/>
                <a:sym typeface="Calibri"/>
              </a:rPr>
              <a:t>Negocjacje</a:t>
            </a:r>
            <a:r>
              <a:rPr lang="en-US" sz="2000" b="1" i="0" u="none" dirty="0">
                <a:solidFill>
                  <a:schemeClr val="dk1"/>
                </a:solidFill>
                <a:latin typeface="Calibri"/>
                <a:ea typeface="Calibri"/>
                <a:cs typeface="Calibri"/>
                <a:sym typeface="Calibri"/>
              </a:rPr>
              <a:t> </a:t>
            </a:r>
            <a:r>
              <a:rPr lang="en-US" sz="2000" b="1" i="0" u="none" dirty="0" err="1">
                <a:solidFill>
                  <a:schemeClr val="dk1"/>
                </a:solidFill>
                <a:latin typeface="Calibri"/>
                <a:ea typeface="Calibri"/>
                <a:cs typeface="Calibri"/>
                <a:sym typeface="Calibri"/>
              </a:rPr>
              <a:t>pozycyjne</a:t>
            </a:r>
            <a:r>
              <a:rPr lang="en-US" sz="2000" b="1" i="0" u="none" dirty="0" smtClean="0">
                <a:solidFill>
                  <a:schemeClr val="dk1"/>
                </a:solidFill>
                <a:latin typeface="Calibri"/>
                <a:ea typeface="Calibri"/>
                <a:cs typeface="Calibri"/>
                <a:sym typeface="Calibri"/>
              </a:rPr>
              <a:t>)</a:t>
            </a:r>
            <a:endParaRPr lang="pl-PL" sz="2000" b="1" i="0" u="none" dirty="0" smtClean="0">
              <a:solidFill>
                <a:schemeClr val="dk1"/>
              </a:solidFill>
              <a:latin typeface="Calibri"/>
              <a:ea typeface="Calibri"/>
              <a:cs typeface="Calibri"/>
              <a:sym typeface="Calibri"/>
            </a:endParaRPr>
          </a:p>
          <a:p>
            <a:pPr marL="228600" marR="0" lvl="0" indent="-228600" algn="ctr" rtl="0">
              <a:lnSpc>
                <a:spcPct val="90000"/>
              </a:lnSpc>
              <a:spcBef>
                <a:spcPts val="1000"/>
              </a:spcBef>
              <a:spcAft>
                <a:spcPts val="0"/>
              </a:spcAft>
              <a:buClr>
                <a:schemeClr val="dk1"/>
              </a:buClr>
              <a:buSzPts val="2000"/>
              <a:buFont typeface="Arial"/>
              <a:buNone/>
            </a:pPr>
            <a:endParaRPr dirty="0"/>
          </a:p>
          <a:p>
            <a:pPr marL="228600" marR="0" lvl="0" indent="-228600" algn="ctr" rtl="0">
              <a:lnSpc>
                <a:spcPct val="90000"/>
              </a:lnSpc>
              <a:spcBef>
                <a:spcPts val="1000"/>
              </a:spcBef>
              <a:spcAft>
                <a:spcPts val="0"/>
              </a:spcAft>
              <a:buClr>
                <a:schemeClr val="dk1"/>
              </a:buClr>
              <a:buSzPts val="2000"/>
              <a:buFont typeface="Arial"/>
              <a:buNone/>
            </a:pPr>
            <a:r>
              <a:rPr lang="en-US" sz="2000" b="0" i="0" u="none" dirty="0" err="1">
                <a:solidFill>
                  <a:schemeClr val="dk1"/>
                </a:solidFill>
                <a:latin typeface="Arial"/>
                <a:ea typeface="Arial"/>
                <a:cs typeface="Arial"/>
                <a:sym typeface="Arial"/>
              </a:rPr>
              <a:t>Negocjacje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oparte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na</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dążeniu</a:t>
            </a:r>
            <a:r>
              <a:rPr lang="en-US" sz="2000" b="0" i="0" u="none" dirty="0">
                <a:solidFill>
                  <a:schemeClr val="dk1"/>
                </a:solidFill>
                <a:latin typeface="Arial"/>
                <a:ea typeface="Arial"/>
                <a:cs typeface="Arial"/>
                <a:sym typeface="Arial"/>
              </a:rPr>
              <a:t> do </a:t>
            </a:r>
            <a:r>
              <a:rPr lang="en-US" sz="2000" b="0" i="0" u="none" dirty="0" err="1">
                <a:solidFill>
                  <a:schemeClr val="dk1"/>
                </a:solidFill>
                <a:latin typeface="Arial"/>
                <a:ea typeface="Arial"/>
                <a:cs typeface="Arial"/>
                <a:sym typeface="Arial"/>
              </a:rPr>
              <a:t>nierównego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podziału</a:t>
            </a:r>
            <a:r>
              <a:rPr lang="en-US" sz="2000" b="0" i="0" u="none" dirty="0">
                <a:solidFill>
                  <a:schemeClr val="dk1"/>
                </a:solidFill>
                <a:latin typeface="Arial"/>
                <a:ea typeface="Arial"/>
                <a:cs typeface="Arial"/>
                <a:sym typeface="Arial"/>
              </a:rPr>
              <a:t> - </a:t>
            </a:r>
            <a:r>
              <a:rPr lang="en-US" sz="2000" b="0" i="0" u="none" dirty="0" err="1">
                <a:solidFill>
                  <a:schemeClr val="dk1"/>
                </a:solidFill>
                <a:latin typeface="Arial"/>
                <a:ea typeface="Arial"/>
                <a:cs typeface="Arial"/>
                <a:sym typeface="Arial"/>
              </a:rPr>
              <a:t>jedna</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za</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stron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zyskuje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tyle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ile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traci</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druga-celem</a:t>
            </a:r>
            <a:r>
              <a:rPr lang="en-US" sz="2000" b="0" i="0" u="none" dirty="0">
                <a:solidFill>
                  <a:schemeClr val="dk1"/>
                </a:solidFill>
                <a:latin typeface="Arial"/>
                <a:ea typeface="Arial"/>
                <a:cs typeface="Arial"/>
                <a:sym typeface="Arial"/>
              </a:rPr>
              <a:t> jest </a:t>
            </a:r>
            <a:r>
              <a:rPr lang="en-US" sz="2000" b="0" i="0" u="none" dirty="0" err="1">
                <a:solidFill>
                  <a:schemeClr val="dk1"/>
                </a:solidFill>
                <a:latin typeface="Arial"/>
                <a:ea typeface="Arial"/>
                <a:cs typeface="Arial"/>
                <a:sym typeface="Arial"/>
              </a:rPr>
              <a:t>uzyskać</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jak</a:t>
            </a:r>
            <a:r>
              <a:rPr lang="en-US" sz="2000" b="0" i="0" u="none" dirty="0">
                <a:solidFill>
                  <a:schemeClr val="dk1"/>
                </a:solidFill>
                <a:latin typeface="Arial"/>
                <a:ea typeface="Arial"/>
                <a:cs typeface="Arial"/>
                <a:sym typeface="Arial"/>
              </a:rPr>
              <a:t> </a:t>
            </a:r>
            <a:r>
              <a:rPr lang="en-US" sz="2000" b="0" i="0" u="none" dirty="0" err="1" smtClean="0">
                <a:solidFill>
                  <a:schemeClr val="dk1"/>
                </a:solidFill>
                <a:latin typeface="Arial"/>
                <a:ea typeface="Arial"/>
                <a:cs typeface="Arial"/>
                <a:sym typeface="Arial"/>
              </a:rPr>
              <a:t>najwięcej</a:t>
            </a:r>
            <a:r>
              <a:rPr lang="pl-PL" sz="2000" b="0" i="0" u="none" dirty="0" smtClean="0">
                <a:solidFill>
                  <a:schemeClr val="dk1"/>
                </a:solidFill>
                <a:latin typeface="Arial"/>
                <a:ea typeface="Arial"/>
                <a:cs typeface="Arial"/>
                <a:sym typeface="Arial"/>
              </a:rPr>
              <a:t>.</a:t>
            </a:r>
            <a:endParaRPr dirty="0"/>
          </a:p>
        </p:txBody>
      </p:sp>
      <p:cxnSp>
        <p:nvCxnSpPr>
          <p:cNvPr id="1701" name="Google Shape;1701;p177" descr="&quot;&quot;"/>
          <p:cNvCxnSpPr/>
          <p:nvPr/>
        </p:nvCxnSpPr>
        <p:spPr>
          <a:xfrm>
            <a:off x="8129587" y="1412875"/>
            <a:ext cx="0" cy="3657600"/>
          </a:xfrm>
          <a:prstGeom prst="straightConnector1">
            <a:avLst/>
          </a:prstGeom>
          <a:noFill/>
          <a:ln w="12700" cap="flat" cmpd="sng">
            <a:solidFill>
              <a:srgbClr val="7F7F7F"/>
            </a:solidFill>
            <a:prstDash val="solid"/>
            <a:miter lim="800000"/>
            <a:headEnd type="none" w="med" len="med"/>
            <a:tailEnd type="none" w="med" len="med"/>
          </a:ln>
        </p:spPr>
      </p:cxnSp>
      <p:sp>
        <p:nvSpPr>
          <p:cNvPr id="1702" name="Google Shape;1702;p177"/>
          <p:cNvSpPr txBox="1">
            <a:spLocks noGrp="1"/>
          </p:cNvSpPr>
          <p:nvPr>
            <p:ph type="body" idx="2"/>
          </p:nvPr>
        </p:nvSpPr>
        <p:spPr>
          <a:xfrm>
            <a:off x="8451850" y="1412875"/>
            <a:ext cx="3197225" cy="4364037"/>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90000"/>
              </a:lnSpc>
              <a:spcBef>
                <a:spcPts val="0"/>
              </a:spcBef>
              <a:spcAft>
                <a:spcPts val="0"/>
              </a:spcAft>
              <a:buClr>
                <a:schemeClr val="dk1"/>
              </a:buClr>
              <a:buSzPts val="2000"/>
              <a:buFont typeface="Arial"/>
              <a:buChar char="•"/>
            </a:pPr>
            <a:r>
              <a:rPr lang="en-US" sz="2000" b="1" i="0" u="none" dirty="0">
                <a:solidFill>
                  <a:schemeClr val="dk1"/>
                </a:solidFill>
                <a:latin typeface="Calibri"/>
                <a:ea typeface="Calibri"/>
                <a:cs typeface="Calibri"/>
                <a:sym typeface="Calibri"/>
              </a:rPr>
              <a:t>Model </a:t>
            </a:r>
            <a:r>
              <a:rPr lang="en-US" sz="2000" b="1" i="0" u="none" dirty="0" err="1">
                <a:solidFill>
                  <a:schemeClr val="dk1"/>
                </a:solidFill>
                <a:latin typeface="Calibri"/>
                <a:ea typeface="Calibri"/>
                <a:cs typeface="Calibri"/>
                <a:sym typeface="Calibri"/>
              </a:rPr>
              <a:t>rzeczowy</a:t>
            </a:r>
            <a:endParaRPr dirty="0"/>
          </a:p>
          <a:p>
            <a:pPr marL="228600" marR="0" lvl="0" indent="-228600" algn="ctr" rtl="0">
              <a:lnSpc>
                <a:spcPct val="90000"/>
              </a:lnSpc>
              <a:spcBef>
                <a:spcPts val="1000"/>
              </a:spcBef>
              <a:spcAft>
                <a:spcPts val="0"/>
              </a:spcAft>
              <a:buClr>
                <a:schemeClr val="dk1"/>
              </a:buClr>
              <a:buSzPts val="2000"/>
              <a:buFont typeface="Arial"/>
              <a:buNone/>
            </a:pPr>
            <a:r>
              <a:rPr lang="en-US" sz="2000" b="1" i="0" u="none" dirty="0">
                <a:solidFill>
                  <a:schemeClr val="dk1"/>
                </a:solidFill>
                <a:latin typeface="Calibri"/>
                <a:ea typeface="Calibri"/>
                <a:cs typeface="Calibri"/>
                <a:sym typeface="Calibri"/>
              </a:rPr>
              <a:t>(</a:t>
            </a:r>
            <a:r>
              <a:rPr lang="en-US" sz="2000" b="1" i="0" u="none" dirty="0" err="1">
                <a:solidFill>
                  <a:schemeClr val="dk1"/>
                </a:solidFill>
                <a:latin typeface="Calibri"/>
                <a:ea typeface="Calibri"/>
                <a:cs typeface="Calibri"/>
                <a:sym typeface="Calibri"/>
              </a:rPr>
              <a:t>negocjacje</a:t>
            </a:r>
            <a:r>
              <a:rPr lang="en-US" sz="2000" b="1" i="0" u="none" dirty="0">
                <a:solidFill>
                  <a:schemeClr val="dk1"/>
                </a:solidFill>
                <a:latin typeface="Calibri"/>
                <a:ea typeface="Calibri"/>
                <a:cs typeface="Calibri"/>
                <a:sym typeface="Calibri"/>
              </a:rPr>
              <a:t> </a:t>
            </a:r>
            <a:r>
              <a:rPr lang="en-US" sz="2000" b="1" i="0" u="none" dirty="0" err="1" smtClean="0">
                <a:solidFill>
                  <a:schemeClr val="dk1"/>
                </a:solidFill>
                <a:latin typeface="Calibri"/>
                <a:ea typeface="Calibri"/>
                <a:cs typeface="Calibri"/>
                <a:sym typeface="Calibri"/>
              </a:rPr>
              <a:t>problemowe</a:t>
            </a:r>
            <a:r>
              <a:rPr lang="en-US" sz="2000" b="1" i="0" u="none" dirty="0" smtClean="0">
                <a:solidFill>
                  <a:schemeClr val="dk1"/>
                </a:solidFill>
                <a:latin typeface="Calibri"/>
                <a:ea typeface="Calibri"/>
                <a:cs typeface="Calibri"/>
                <a:sym typeface="Calibri"/>
              </a:rPr>
              <a:t>)</a:t>
            </a:r>
            <a:endParaRPr lang="pl-PL" sz="2000" b="1" i="0" u="none" dirty="0" smtClean="0">
              <a:solidFill>
                <a:schemeClr val="dk1"/>
              </a:solidFill>
              <a:latin typeface="Calibri"/>
              <a:ea typeface="Calibri"/>
              <a:cs typeface="Calibri"/>
              <a:sym typeface="Calibri"/>
            </a:endParaRPr>
          </a:p>
          <a:p>
            <a:pPr marL="228600" marR="0" lvl="0" indent="-228600" algn="ctr" rtl="0">
              <a:lnSpc>
                <a:spcPct val="90000"/>
              </a:lnSpc>
              <a:spcBef>
                <a:spcPts val="1000"/>
              </a:spcBef>
              <a:spcAft>
                <a:spcPts val="0"/>
              </a:spcAft>
              <a:buClr>
                <a:schemeClr val="dk1"/>
              </a:buClr>
              <a:buSzPts val="2000"/>
              <a:buFont typeface="Arial"/>
              <a:buNone/>
            </a:pPr>
            <a:endParaRPr dirty="0"/>
          </a:p>
          <a:p>
            <a:pPr marL="228600" marR="0" lvl="0" indent="-228600" algn="ctr" rtl="0">
              <a:lnSpc>
                <a:spcPct val="90000"/>
              </a:lnSpc>
              <a:spcBef>
                <a:spcPts val="1000"/>
              </a:spcBef>
              <a:spcAft>
                <a:spcPts val="0"/>
              </a:spcAft>
              <a:buClr>
                <a:schemeClr val="dk1"/>
              </a:buClr>
              <a:buSzPts val="2000"/>
              <a:buFont typeface="Arial"/>
              <a:buNone/>
            </a:pPr>
            <a:r>
              <a:rPr lang="en-US" sz="2000" b="0" i="0" u="none" dirty="0" err="1" smtClean="0">
                <a:solidFill>
                  <a:schemeClr val="dk1"/>
                </a:solidFill>
                <a:latin typeface="Arial"/>
                <a:ea typeface="Arial"/>
                <a:cs typeface="Arial"/>
                <a:sym typeface="Arial"/>
              </a:rPr>
              <a:t>Negocjacje</a:t>
            </a:r>
            <a:r>
              <a:rPr lang="pl-PL" sz="2000" dirty="0">
                <a:latin typeface="Arial"/>
                <a:ea typeface="Arial"/>
                <a:cs typeface="Arial"/>
                <a:sym typeface="Arial"/>
              </a:rPr>
              <a:t> </a:t>
            </a:r>
            <a:r>
              <a:rPr lang="en-US" sz="2000" b="0" i="0" u="none" dirty="0" err="1" smtClean="0">
                <a:solidFill>
                  <a:schemeClr val="dk1"/>
                </a:solidFill>
                <a:latin typeface="Arial"/>
                <a:ea typeface="Arial"/>
                <a:cs typeface="Arial"/>
                <a:sym typeface="Arial"/>
              </a:rPr>
              <a:t>problemowe</a:t>
            </a:r>
            <a:r>
              <a:rPr lang="en-US" sz="2000" b="0" i="0" u="none" dirty="0" smtClean="0">
                <a:solidFill>
                  <a:schemeClr val="dk1"/>
                </a:solidFill>
                <a:latin typeface="Arial"/>
                <a:ea typeface="Arial"/>
                <a:cs typeface="Arial"/>
                <a:sym typeface="Arial"/>
              </a:rPr>
              <a:t>/</a:t>
            </a:r>
            <a:r>
              <a:rPr lang="en-US" sz="2000" b="0" i="0" u="none" dirty="0" err="1" smtClean="0">
                <a:solidFill>
                  <a:schemeClr val="dk1"/>
                </a:solidFill>
                <a:latin typeface="Arial"/>
                <a:ea typeface="Arial"/>
                <a:cs typeface="Arial"/>
                <a:sym typeface="Arial"/>
              </a:rPr>
              <a:t>rzeczowe</a:t>
            </a:r>
            <a:r>
              <a:rPr lang="en-US" sz="2000" b="0" i="0" u="none" dirty="0" smtClean="0">
                <a:solidFill>
                  <a:schemeClr val="dk1"/>
                </a:solidFill>
                <a:latin typeface="Arial"/>
                <a:ea typeface="Arial"/>
                <a:cs typeface="Arial"/>
                <a:sym typeface="Arial"/>
              </a:rPr>
              <a:t> </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strategia</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wspólnego</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poszukiwania</a:t>
            </a:r>
            <a:r>
              <a:rPr lang="en-US" sz="2000" b="0" i="0" u="none" dirty="0">
                <a:solidFill>
                  <a:schemeClr val="dk1"/>
                </a:solidFill>
                <a:latin typeface="Arial"/>
                <a:ea typeface="Arial"/>
                <a:cs typeface="Arial"/>
                <a:sym typeface="Arial"/>
              </a:rPr>
              <a:t> </a:t>
            </a:r>
            <a:r>
              <a:rPr lang="en-US" sz="2000" b="0" i="0" u="none" dirty="0" err="1" smtClean="0">
                <a:solidFill>
                  <a:schemeClr val="dk1"/>
                </a:solidFill>
                <a:latin typeface="Arial"/>
                <a:ea typeface="Arial"/>
                <a:cs typeface="Arial"/>
                <a:sym typeface="Arial"/>
              </a:rPr>
              <a:t>rozwiązań</a:t>
            </a:r>
            <a:r>
              <a:rPr lang="pl-PL" sz="2000" b="0" i="0" u="none" dirty="0" smtClean="0">
                <a:solidFill>
                  <a:schemeClr val="dk1"/>
                </a:solidFill>
                <a:latin typeface="Arial"/>
                <a:ea typeface="Arial"/>
                <a:cs typeface="Arial"/>
                <a:sym typeface="Arial"/>
              </a:rPr>
              <a:t>.</a:t>
            </a:r>
            <a:r>
              <a:rPr lang="en-US" sz="2000" b="0" i="0" u="none" dirty="0" smtClean="0">
                <a:solidFill>
                  <a:schemeClr val="dk1"/>
                </a:solidFill>
                <a:latin typeface="Arial"/>
                <a:ea typeface="Arial"/>
                <a:cs typeface="Arial"/>
                <a:sym typeface="Arial"/>
              </a:rPr>
              <a:t> </a:t>
            </a:r>
            <a:endParaRPr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6"/>
        <p:cNvGrpSpPr/>
        <p:nvPr/>
      </p:nvGrpSpPr>
      <p:grpSpPr>
        <a:xfrm>
          <a:off x="0" y="0"/>
          <a:ext cx="0" cy="0"/>
          <a:chOff x="0" y="0"/>
          <a:chExt cx="0" cy="0"/>
        </a:xfrm>
      </p:grpSpPr>
      <p:sp>
        <p:nvSpPr>
          <p:cNvPr id="1707" name="Google Shape;1707;p178" descr="&quot;&quot;"/>
          <p:cNvSpPr/>
          <p:nvPr/>
        </p:nvSpPr>
        <p:spPr>
          <a:xfrm>
            <a:off x="0" y="0"/>
            <a:ext cx="4059237"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08" name="Google Shape;1708;p178"/>
          <p:cNvSpPr txBox="1">
            <a:spLocks noGrp="1"/>
          </p:cNvSpPr>
          <p:nvPr>
            <p:ph type="title"/>
          </p:nvPr>
        </p:nvSpPr>
        <p:spPr>
          <a:xfrm>
            <a:off x="838200" y="1412875"/>
            <a:ext cx="2898775" cy="43640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3400"/>
              <a:buFont typeface="Arial"/>
              <a:buNone/>
            </a:pPr>
            <a:r>
              <a:rPr lang="en-US" sz="3400" b="0" i="0" u="none">
                <a:solidFill>
                  <a:srgbClr val="FFFFFF"/>
                </a:solidFill>
                <a:latin typeface="Arial"/>
                <a:ea typeface="Arial"/>
                <a:cs typeface="Arial"/>
                <a:sym typeface="Arial"/>
              </a:rPr>
              <a:t>Zastosowanie różnych typów negocjacji</a:t>
            </a:r>
            <a:endParaRPr/>
          </a:p>
        </p:txBody>
      </p:sp>
      <p:sp>
        <p:nvSpPr>
          <p:cNvPr id="1709" name="Google Shape;1709;p178"/>
          <p:cNvSpPr txBox="1">
            <a:spLocks noGrp="1"/>
          </p:cNvSpPr>
          <p:nvPr>
            <p:ph type="body" idx="1"/>
          </p:nvPr>
        </p:nvSpPr>
        <p:spPr>
          <a:xfrm>
            <a:off x="4381500" y="1412875"/>
            <a:ext cx="3427412" cy="43640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dirty="0" err="1">
                <a:solidFill>
                  <a:schemeClr val="dk1"/>
                </a:solidFill>
                <a:latin typeface="Arial"/>
                <a:ea typeface="Arial"/>
                <a:cs typeface="Arial"/>
                <a:sym typeface="Arial"/>
              </a:rPr>
              <a:t>Negocjacje</a:t>
            </a:r>
            <a:r>
              <a:rPr lang="en-US" sz="2000" b="1" i="0" u="none" dirty="0">
                <a:solidFill>
                  <a:schemeClr val="dk1"/>
                </a:solidFill>
                <a:latin typeface="Arial"/>
                <a:ea typeface="Arial"/>
                <a:cs typeface="Arial"/>
                <a:sym typeface="Arial"/>
              </a:rPr>
              <a:t> </a:t>
            </a:r>
            <a:r>
              <a:rPr lang="en-US" sz="2000" b="1" i="0" u="none" dirty="0" err="1">
                <a:solidFill>
                  <a:schemeClr val="dk1"/>
                </a:solidFill>
                <a:latin typeface="Arial"/>
                <a:ea typeface="Arial"/>
                <a:cs typeface="Arial"/>
                <a:sym typeface="Arial"/>
              </a:rPr>
              <a:t>pozycyjne</a:t>
            </a:r>
            <a:endParaRPr dirty="0"/>
          </a:p>
          <a:p>
            <a:pPr marL="0" marR="0" lvl="0" indent="-127000" algn="ctr" rtl="0">
              <a:lnSpc>
                <a:spcPct val="90000"/>
              </a:lnSpc>
              <a:spcBef>
                <a:spcPts val="1000"/>
              </a:spcBef>
              <a:spcAft>
                <a:spcPts val="0"/>
              </a:spcAft>
              <a:buClr>
                <a:schemeClr val="dk1"/>
              </a:buClr>
              <a:buSzPts val="2000"/>
              <a:buFont typeface="Arial"/>
              <a:buChar char="•"/>
            </a:pPr>
            <a:r>
              <a:rPr lang="pl-PL" sz="2000" b="0" i="0" u="none" dirty="0" smtClean="0">
                <a:solidFill>
                  <a:schemeClr val="dk1"/>
                </a:solidFill>
                <a:latin typeface="Arial"/>
                <a:ea typeface="Arial"/>
                <a:cs typeface="Arial"/>
                <a:sym typeface="Arial"/>
              </a:rPr>
              <a:t>interesy stron wykluczają się,</a:t>
            </a:r>
            <a:endParaRPr lang="pl-PL" dirty="0" smtClean="0"/>
          </a:p>
          <a:p>
            <a:pPr marL="0" marR="0" lvl="0" indent="-127000" algn="ctr" rtl="0">
              <a:lnSpc>
                <a:spcPct val="90000"/>
              </a:lnSpc>
              <a:spcBef>
                <a:spcPts val="1000"/>
              </a:spcBef>
              <a:spcAft>
                <a:spcPts val="0"/>
              </a:spcAft>
              <a:buClr>
                <a:schemeClr val="dk1"/>
              </a:buClr>
              <a:buSzPts val="2000"/>
              <a:buFont typeface="Arial"/>
              <a:buChar char="•"/>
            </a:pPr>
            <a:r>
              <a:rPr lang="pl-PL" sz="2000" b="0" i="0" u="none" dirty="0" smtClean="0">
                <a:solidFill>
                  <a:schemeClr val="dk1"/>
                </a:solidFill>
                <a:latin typeface="Arial"/>
                <a:ea typeface="Arial"/>
                <a:cs typeface="Arial"/>
                <a:sym typeface="Arial"/>
              </a:rPr>
              <a:t>strony chcą przejąć większość negocjowanych kwestii,</a:t>
            </a:r>
            <a:endParaRPr lang="pl-PL" dirty="0" smtClean="0"/>
          </a:p>
          <a:p>
            <a:pPr marL="0" marR="0" lvl="0" indent="-127000" algn="ctr" rtl="0">
              <a:lnSpc>
                <a:spcPct val="90000"/>
              </a:lnSpc>
              <a:spcBef>
                <a:spcPts val="1000"/>
              </a:spcBef>
              <a:spcAft>
                <a:spcPts val="0"/>
              </a:spcAft>
              <a:buClr>
                <a:schemeClr val="dk1"/>
              </a:buClr>
              <a:buSzPts val="2000"/>
              <a:buFont typeface="Arial"/>
              <a:buChar char="•"/>
            </a:pPr>
            <a:r>
              <a:rPr lang="pl-PL" sz="2000" b="0" i="0" u="none" dirty="0" smtClean="0">
                <a:solidFill>
                  <a:schemeClr val="dk1"/>
                </a:solidFill>
                <a:latin typeface="Arial"/>
                <a:ea typeface="Arial"/>
                <a:cs typeface="Arial"/>
                <a:sym typeface="Arial"/>
              </a:rPr>
              <a:t>ustępstwo jest oznaką niepowodzenia jednej ze strony i oznaką wygranej dla drugiej,</a:t>
            </a:r>
            <a:endParaRPr lang="pl-PL" dirty="0" smtClean="0"/>
          </a:p>
          <a:p>
            <a:pPr marL="0" marR="0" lvl="0" indent="-127000" algn="ctr" rtl="0">
              <a:lnSpc>
                <a:spcPct val="90000"/>
              </a:lnSpc>
              <a:spcBef>
                <a:spcPts val="1000"/>
              </a:spcBef>
              <a:spcAft>
                <a:spcPts val="0"/>
              </a:spcAft>
              <a:buClr>
                <a:schemeClr val="dk1"/>
              </a:buClr>
              <a:buSzPts val="2000"/>
              <a:buFont typeface="Arial"/>
              <a:buChar char="•"/>
            </a:pPr>
            <a:r>
              <a:rPr lang="pl-PL" sz="2000" b="0" i="0" u="none" dirty="0" smtClean="0">
                <a:solidFill>
                  <a:schemeClr val="dk1"/>
                </a:solidFill>
                <a:latin typeface="Arial"/>
                <a:ea typeface="Arial"/>
                <a:cs typeface="Arial"/>
                <a:sym typeface="Arial"/>
              </a:rPr>
              <a:t>wygrana jest ważniejsza niż obecne lub przyszłe relacje między stronami. </a:t>
            </a:r>
            <a:endParaRPr lang="pl-PL" dirty="0"/>
          </a:p>
        </p:txBody>
      </p:sp>
      <p:cxnSp>
        <p:nvCxnSpPr>
          <p:cNvPr id="1710" name="Google Shape;1710;p178" descr="&quot;&quot;"/>
          <p:cNvCxnSpPr/>
          <p:nvPr/>
        </p:nvCxnSpPr>
        <p:spPr>
          <a:xfrm>
            <a:off x="8129587" y="1412875"/>
            <a:ext cx="0" cy="3657600"/>
          </a:xfrm>
          <a:prstGeom prst="straightConnector1">
            <a:avLst/>
          </a:prstGeom>
          <a:noFill/>
          <a:ln w="12700" cap="flat" cmpd="sng">
            <a:solidFill>
              <a:srgbClr val="7F7F7F"/>
            </a:solidFill>
            <a:prstDash val="solid"/>
            <a:miter lim="800000"/>
            <a:headEnd type="none" w="med" len="med"/>
            <a:tailEnd type="none" w="med" len="med"/>
          </a:ln>
        </p:spPr>
      </p:cxnSp>
      <p:sp>
        <p:nvSpPr>
          <p:cNvPr id="1711" name="Google Shape;1711;p178"/>
          <p:cNvSpPr txBox="1">
            <a:spLocks noGrp="1"/>
          </p:cNvSpPr>
          <p:nvPr>
            <p:ph type="body" idx="2"/>
          </p:nvPr>
        </p:nvSpPr>
        <p:spPr>
          <a:xfrm>
            <a:off x="8451850" y="1412875"/>
            <a:ext cx="3197225" cy="43640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dirty="0" err="1">
                <a:solidFill>
                  <a:schemeClr val="dk1"/>
                </a:solidFill>
                <a:latin typeface="Arial"/>
                <a:ea typeface="Arial"/>
                <a:cs typeface="Arial"/>
                <a:sym typeface="Arial"/>
              </a:rPr>
              <a:t>Negocjacje</a:t>
            </a:r>
            <a:r>
              <a:rPr lang="en-US" sz="2000" b="1" i="0" u="none" dirty="0">
                <a:solidFill>
                  <a:schemeClr val="dk1"/>
                </a:solidFill>
                <a:latin typeface="Arial"/>
                <a:ea typeface="Arial"/>
                <a:cs typeface="Arial"/>
                <a:sym typeface="Arial"/>
              </a:rPr>
              <a:t> </a:t>
            </a:r>
            <a:r>
              <a:rPr lang="en-US" sz="2000" b="1" i="0" u="none" dirty="0" err="1" smtClean="0">
                <a:solidFill>
                  <a:schemeClr val="dk1"/>
                </a:solidFill>
                <a:latin typeface="Arial"/>
                <a:ea typeface="Arial"/>
                <a:cs typeface="Arial"/>
                <a:sym typeface="Arial"/>
              </a:rPr>
              <a:t>problemowe</a:t>
            </a:r>
            <a:endParaRPr lang="pl-PL" sz="2000" b="1" i="0" u="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2000"/>
              <a:buFont typeface="Arial"/>
              <a:buNone/>
            </a:pPr>
            <a:endParaRPr dirty="0"/>
          </a:p>
          <a:p>
            <a:pPr marL="0" marR="0" lvl="0" indent="-127000" algn="ctr" rtl="0">
              <a:lnSpc>
                <a:spcPct val="90000"/>
              </a:lnSpc>
              <a:spcBef>
                <a:spcPts val="1000"/>
              </a:spcBef>
              <a:spcAft>
                <a:spcPts val="0"/>
              </a:spcAft>
              <a:buClr>
                <a:schemeClr val="dk1"/>
              </a:buClr>
              <a:buSzPts val="2000"/>
              <a:buFont typeface="Arial"/>
              <a:buChar char="•"/>
            </a:pPr>
            <a:r>
              <a:rPr lang="pl-PL" sz="2000" dirty="0" err="1">
                <a:latin typeface="Arial"/>
                <a:ea typeface="Arial"/>
                <a:cs typeface="Arial"/>
                <a:sym typeface="Arial"/>
              </a:rPr>
              <a:t>i</a:t>
            </a:r>
            <a:r>
              <a:rPr lang="en-US" sz="2000" b="0" i="0" u="none" dirty="0" err="1" smtClean="0">
                <a:solidFill>
                  <a:schemeClr val="dk1"/>
                </a:solidFill>
                <a:latin typeface="Arial"/>
                <a:ea typeface="Arial"/>
                <a:cs typeface="Arial"/>
                <a:sym typeface="Arial"/>
              </a:rPr>
              <a:t>nteresy</a:t>
            </a:r>
            <a:r>
              <a:rPr lang="en-US" sz="2000" b="0" i="0" u="none" dirty="0" smtClean="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stron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są</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wzajemnie</a:t>
            </a:r>
            <a:r>
              <a:rPr lang="en-US" sz="2000" b="0" i="0" u="none" dirty="0">
                <a:solidFill>
                  <a:schemeClr val="dk1"/>
                </a:solidFill>
                <a:latin typeface="Arial"/>
                <a:ea typeface="Arial"/>
                <a:cs typeface="Arial"/>
                <a:sym typeface="Arial"/>
              </a:rPr>
              <a:t> </a:t>
            </a:r>
            <a:r>
              <a:rPr lang="en-US" sz="2000" b="0" i="0" u="none" dirty="0" err="1" smtClean="0">
                <a:solidFill>
                  <a:schemeClr val="dk1"/>
                </a:solidFill>
                <a:latin typeface="Arial"/>
                <a:ea typeface="Arial"/>
                <a:cs typeface="Arial"/>
                <a:sym typeface="Arial"/>
              </a:rPr>
              <a:t>zależne</a:t>
            </a:r>
            <a:r>
              <a:rPr lang="pl-PL" sz="2000" b="0" i="0" u="none" dirty="0" smtClean="0">
                <a:solidFill>
                  <a:schemeClr val="dk1"/>
                </a:solidFill>
                <a:latin typeface="Arial"/>
                <a:ea typeface="Arial"/>
                <a:cs typeface="Arial"/>
                <a:sym typeface="Arial"/>
              </a:rPr>
              <a:t>,</a:t>
            </a:r>
            <a:endParaRPr dirty="0"/>
          </a:p>
          <a:p>
            <a:pPr marL="0" marR="0" lvl="0" indent="-127000" algn="ctr" rtl="0">
              <a:lnSpc>
                <a:spcPct val="90000"/>
              </a:lnSpc>
              <a:spcBef>
                <a:spcPts val="1000"/>
              </a:spcBef>
              <a:spcAft>
                <a:spcPts val="0"/>
              </a:spcAft>
              <a:buClr>
                <a:schemeClr val="dk1"/>
              </a:buClr>
              <a:buSzPts val="2000"/>
              <a:buFont typeface="Arial"/>
              <a:buChar char="•"/>
            </a:pPr>
            <a:r>
              <a:rPr lang="pl-PL" sz="2000" dirty="0" err="1">
                <a:latin typeface="Arial"/>
                <a:ea typeface="Arial"/>
                <a:cs typeface="Arial"/>
                <a:sym typeface="Arial"/>
              </a:rPr>
              <a:t>w</a:t>
            </a:r>
            <a:r>
              <a:rPr lang="en-US" sz="2000" b="0" i="0" u="none" dirty="0" err="1" smtClean="0">
                <a:solidFill>
                  <a:schemeClr val="dk1"/>
                </a:solidFill>
                <a:latin typeface="Arial"/>
                <a:ea typeface="Arial"/>
                <a:cs typeface="Arial"/>
                <a:sym typeface="Arial"/>
              </a:rPr>
              <a:t>ynik</a:t>
            </a:r>
            <a:r>
              <a:rPr lang="en-US" sz="2000" b="0" i="0" u="none" dirty="0" smtClean="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negocjacji</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powinien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być</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satysfakcjonujący</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dla</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obu</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stron</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gdyż</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strony</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będą</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zależne</a:t>
            </a:r>
            <a:r>
              <a:rPr lang="en-US" sz="2000" b="0" i="0" u="none" dirty="0">
                <a:solidFill>
                  <a:schemeClr val="dk1"/>
                </a:solidFill>
                <a:latin typeface="Arial"/>
                <a:ea typeface="Arial"/>
                <a:cs typeface="Arial"/>
                <a:sym typeface="Arial"/>
              </a:rPr>
              <a:t> od </a:t>
            </a:r>
            <a:r>
              <a:rPr lang="en-US" sz="2000" b="0" i="0" u="none" dirty="0" err="1">
                <a:solidFill>
                  <a:schemeClr val="dk1"/>
                </a:solidFill>
                <a:latin typeface="Arial"/>
                <a:ea typeface="Arial"/>
                <a:cs typeface="Arial"/>
                <a:sym typeface="Arial"/>
              </a:rPr>
              <a:t>siebie</a:t>
            </a:r>
            <a:r>
              <a:rPr lang="en-US" sz="2000" b="0" i="0" u="none" dirty="0">
                <a:solidFill>
                  <a:schemeClr val="dk1"/>
                </a:solidFill>
                <a:latin typeface="Arial"/>
                <a:ea typeface="Arial"/>
                <a:cs typeface="Arial"/>
                <a:sym typeface="Arial"/>
              </a:rPr>
              <a:t> </a:t>
            </a:r>
            <a:r>
              <a:rPr lang="en-US" sz="2000" b="0" i="0" u="none" dirty="0" err="1">
                <a:solidFill>
                  <a:schemeClr val="dk1"/>
                </a:solidFill>
                <a:latin typeface="Arial"/>
                <a:ea typeface="Arial"/>
                <a:cs typeface="Arial"/>
                <a:sym typeface="Arial"/>
              </a:rPr>
              <a:t>jeszcze</a:t>
            </a:r>
            <a:r>
              <a:rPr lang="en-US" sz="2000" b="0" i="0" u="none" dirty="0">
                <a:solidFill>
                  <a:schemeClr val="dk1"/>
                </a:solidFill>
                <a:latin typeface="Arial"/>
                <a:ea typeface="Arial"/>
                <a:cs typeface="Arial"/>
                <a:sym typeface="Arial"/>
              </a:rPr>
              <a:t> w </a:t>
            </a:r>
            <a:r>
              <a:rPr lang="en-US" sz="2000" b="0" i="0" u="none" dirty="0" err="1" smtClean="0">
                <a:solidFill>
                  <a:schemeClr val="dk1"/>
                </a:solidFill>
                <a:latin typeface="Arial"/>
                <a:ea typeface="Arial"/>
                <a:cs typeface="Arial"/>
                <a:sym typeface="Arial"/>
              </a:rPr>
              <a:t>przyszłości</a:t>
            </a:r>
            <a:r>
              <a:rPr lang="pl-PL" sz="2000" b="0" i="0" u="none" dirty="0" smtClean="0">
                <a:solidFill>
                  <a:schemeClr val="dk1"/>
                </a:solidFill>
                <a:latin typeface="Arial"/>
                <a:ea typeface="Arial"/>
                <a:cs typeface="Arial"/>
                <a:sym typeface="Arial"/>
              </a:rPr>
              <a:t>.</a:t>
            </a:r>
            <a:endParaRPr dirty="0"/>
          </a:p>
          <a:p>
            <a:pPr marL="228600" marR="0" lvl="0" indent="-101600" algn="ctr" rtl="0">
              <a:lnSpc>
                <a:spcPct val="90000"/>
              </a:lnSpc>
              <a:spcBef>
                <a:spcPts val="100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p:txBody>
      </p:sp>
      <p:pic>
        <p:nvPicPr>
          <p:cNvPr id="1712" name="Google Shape;1712;p17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713" name="Google Shape;1713;p178"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179"/>
          <p:cNvSpPr txBox="1">
            <a:spLocks noGrp="1"/>
          </p:cNvSpPr>
          <p:nvPr>
            <p:ph type="title"/>
          </p:nvPr>
        </p:nvSpPr>
        <p:spPr>
          <a:xfrm>
            <a:off x="831850" y="1709737"/>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sz="6000" b="0" i="0" u="none">
                <a:solidFill>
                  <a:schemeClr val="dk1"/>
                </a:solidFill>
                <a:latin typeface="Calibri"/>
                <a:ea typeface="Calibri"/>
                <a:cs typeface="Calibri"/>
                <a:sym typeface="Calibri"/>
              </a:rPr>
              <a:t>Strategie w negocjacjach i techniki negocjacyjne</a:t>
            </a:r>
            <a:endParaRPr/>
          </a:p>
        </p:txBody>
      </p:sp>
      <p:sp>
        <p:nvSpPr>
          <p:cNvPr id="1719" name="Google Shape;1719;p179"/>
          <p:cNvSpPr txBox="1">
            <a:spLocks noGrp="1"/>
          </p:cNvSpPr>
          <p:nvPr>
            <p:ph type="body" idx="1"/>
          </p:nvPr>
        </p:nvSpPr>
        <p:spPr>
          <a:xfrm>
            <a:off x="831850" y="4589462"/>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pic>
        <p:nvPicPr>
          <p:cNvPr id="1720" name="Google Shape;1720;p17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721" name="Google Shape;1721;p179"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18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Strategia</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unikania</a:t>
            </a:r>
            <a:endParaRPr dirty="0"/>
          </a:p>
        </p:txBody>
      </p:sp>
      <p:sp>
        <p:nvSpPr>
          <p:cNvPr id="1727" name="Google Shape;1727;p18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algn="just"/>
            <a:r>
              <a:rPr lang="pl-PL" sz="2400" dirty="0" smtClean="0"/>
              <a:t>stosując </a:t>
            </a:r>
            <a:r>
              <a:rPr lang="pl-PL" sz="2400" dirty="0"/>
              <a:t>technikę unikania negocjator dąży do przeciągania niewygodnych dla siebie kwestii. Postawa charakteryzuje się odwlekaniem. Strategia unikania  może nie tylko opóźnić cały proces, ale doprowadzić do zerwania rozmów negocjacyjnych.</a:t>
            </a:r>
          </a:p>
          <a:p>
            <a:pPr algn="just"/>
            <a:r>
              <a:rPr lang="pl-PL" sz="2400" dirty="0"/>
              <a:t>t</a:t>
            </a:r>
            <a:r>
              <a:rPr lang="pl-PL" sz="2400" dirty="0" smtClean="0"/>
              <a:t>echnika </a:t>
            </a:r>
            <a:r>
              <a:rPr lang="pl-PL" sz="2400" dirty="0"/>
              <a:t>negocjacyjna oparta o strategię unikania to </a:t>
            </a:r>
            <a:r>
              <a:rPr lang="pl-PL" sz="2400" b="1" dirty="0"/>
              <a:t>o</a:t>
            </a:r>
            <a:r>
              <a:rPr lang="pl-PL" sz="2400" b="1" dirty="0" smtClean="0"/>
              <a:t>późnienia </a:t>
            </a:r>
            <a:r>
              <a:rPr lang="pl-PL" sz="2400" b="1" dirty="0"/>
              <a:t>czasowe</a:t>
            </a:r>
            <a:r>
              <a:rPr lang="pl-PL" sz="2400" dirty="0"/>
              <a:t>, czyli Celowe przeciągnie rozmów po to, aby ominąć trudne kwestie i przeczekać zły nastrój osoby przekonywanej lub stworzyć późniejszą presję czasu. </a:t>
            </a:r>
          </a:p>
          <a:p>
            <a:pPr marL="228600" marR="0" lvl="0" indent="-76200" algn="just"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728" name="Google Shape;1728;p18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729" name="Google Shape;1729;p18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18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Strategia</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uległości</a:t>
            </a:r>
            <a:endParaRPr dirty="0"/>
          </a:p>
        </p:txBody>
      </p:sp>
      <p:sp>
        <p:nvSpPr>
          <p:cNvPr id="1735" name="Google Shape;1735;p18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algn="just"/>
            <a:r>
              <a:rPr lang="pl-PL" sz="2400" dirty="0"/>
              <a:t>u</a:t>
            </a:r>
            <a:r>
              <a:rPr lang="pl-PL" sz="2400" dirty="0" smtClean="0"/>
              <a:t>ległość </a:t>
            </a:r>
            <a:r>
              <a:rPr lang="pl-PL" sz="2400" dirty="0"/>
              <a:t>niesie ryzyko dużych strat. Taka postawa pozwala drugiej stronie na kierowanie negocjacjami w taki sposób, żeby wynieść z nich jak najwięcej korzyści dla siebie. Doświadczeni negocjatorzy potrafią jednak wykorzystać strategię uległości do wywarcia wpływu na stronę przeciwną. Negocjator mocno podkreśla, że poświęca  niektóre swoje interesy na rzecz partnera. Często jest to zachowanie celowe, aby wywrzeć na drugiej stronie wrażenie osoby, która dużo robi dla drugiej strony. Przekładem techniki opartej na strategii uległości, jest </a:t>
            </a:r>
            <a:r>
              <a:rPr lang="pl-PL" sz="2400" i="1" dirty="0"/>
              <a:t>„ciężkie”  </a:t>
            </a:r>
            <a:r>
              <a:rPr lang="pl-PL" sz="2400" dirty="0"/>
              <a:t>ustępstwo. </a:t>
            </a:r>
          </a:p>
        </p:txBody>
      </p:sp>
      <p:pic>
        <p:nvPicPr>
          <p:cNvPr id="1736" name="Google Shape;1736;p18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737" name="Google Shape;1737;p18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18"/>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r>
              <a:rPr lang="en-US" sz="4000" b="0" i="0" u="none" strike="noStrike" cap="none" dirty="0">
                <a:solidFill>
                  <a:schemeClr val="dk1"/>
                </a:solidFill>
                <a:latin typeface="Calibri"/>
                <a:ea typeface="Calibri"/>
                <a:cs typeface="Calibri"/>
                <a:sym typeface="Calibri"/>
              </a:rPr>
              <a:t>Rozwijanie się przez niepowodzenia</a:t>
            </a:r>
            <a:endParaRPr sz="4000" b="0" i="0" u="none" strike="noStrike" cap="none" dirty="0">
              <a:solidFill>
                <a:schemeClr val="dk1"/>
              </a:solidFill>
              <a:latin typeface="Calibri"/>
              <a:ea typeface="Calibri"/>
              <a:cs typeface="Calibri"/>
              <a:sym typeface="Calibri"/>
            </a:endParaRPr>
          </a:p>
        </p:txBody>
      </p:sp>
      <p:sp>
        <p:nvSpPr>
          <p:cNvPr id="370" name="Google Shape;370;p1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0" indent="0" algn="just">
              <a:lnSpc>
                <a:spcPct val="150000"/>
              </a:lnSpc>
              <a:buNone/>
            </a:pPr>
            <a:r>
              <a:rPr lang="pl-PL" sz="2400" dirty="0"/>
              <a:t>Niepowodzenia i porażki są nieodzowną częścią sukcesu oraz rozwoju osobistego i zawodowego. Skoro patrzymy na nie jak na okazję do nauki, to znaczy, że udało nam się zmienić nasze przekonania, a co za tym idzie, nabyliśmy nowych kompetencji umysłowych oraz zmieniliśmy sposób bycia. Na pewno wymaga to wiele wysiłku, ale taką postawę należy pielęgnować, gdyż umiejętność przeżywania porażek sprawia, że jesteśmy silniejsi i bardziej zmotywowani.</a:t>
            </a:r>
            <a:endParaRPr lang="pl-PL"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71" name="Google Shape;371;p18"/>
          <p:cNvSpPr txBox="1"/>
          <p:nvPr/>
        </p:nvSpPr>
        <p:spPr>
          <a:xfrm>
            <a:off x="0" y="5761037"/>
            <a:ext cx="12192000" cy="109696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72" name="Google Shape;372;p1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373" name="Google Shape;373;p18" descr="Obraz zawierający tekst&#10;&#10;Opis wygenerowany automatycznie"/>
          <p:cNvPicPr preferRelativeResize="0"/>
          <p:nvPr/>
        </p:nvPicPr>
        <p:blipFill rotWithShape="1">
          <a:blip r:embed="rId4">
            <a:alphaModFix/>
          </a:blip>
          <a:srcRect/>
          <a:stretch/>
        </p:blipFill>
        <p:spPr>
          <a:xfrm>
            <a:off x="4722812" y="59118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18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Strategia</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rywalizacji</a:t>
            </a:r>
            <a:endParaRPr dirty="0"/>
          </a:p>
        </p:txBody>
      </p:sp>
      <p:sp>
        <p:nvSpPr>
          <p:cNvPr id="1743" name="Google Shape;1743;p18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algn="just">
              <a:lnSpc>
                <a:spcPct val="150000"/>
              </a:lnSpc>
            </a:pPr>
            <a:r>
              <a:rPr lang="pl-PL" sz="2400" dirty="0"/>
              <a:t>t</a:t>
            </a:r>
            <a:r>
              <a:rPr lang="pl-PL" sz="2400" dirty="0" smtClean="0"/>
              <a:t>a </a:t>
            </a:r>
            <a:r>
              <a:rPr lang="pl-PL" sz="2400" dirty="0"/>
              <a:t>strategia to próba wywierania wpływu na rozmówcy. Nie jest to skuteczna technika w negocjacjach problemowych, bo łatwo może zniechęcić drugą stronę do dalszych rozmów i </a:t>
            </a:r>
            <a:r>
              <a:rPr lang="pl-PL" sz="2400" dirty="0" smtClean="0"/>
              <a:t>współpracy,</a:t>
            </a:r>
            <a:endParaRPr lang="pl-PL" sz="2400" dirty="0"/>
          </a:p>
          <a:p>
            <a:pPr algn="just">
              <a:lnSpc>
                <a:spcPct val="150000"/>
              </a:lnSpc>
            </a:pPr>
            <a:r>
              <a:rPr lang="pl-PL" sz="2400" dirty="0"/>
              <a:t>s</a:t>
            </a:r>
            <a:r>
              <a:rPr lang="pl-PL" sz="2400" dirty="0" smtClean="0"/>
              <a:t>trategia </a:t>
            </a:r>
            <a:r>
              <a:rPr lang="pl-PL" sz="2400" dirty="0"/>
              <a:t>rywalizacji może się sprawdzić w negocjacjach pozycyjnych. Przykładem może być </a:t>
            </a:r>
            <a:r>
              <a:rPr lang="pl-PL" sz="2400" b="1" dirty="0"/>
              <a:t>zamknięcie zastraszające</a:t>
            </a:r>
            <a:r>
              <a:rPr lang="pl-PL" sz="2400" dirty="0"/>
              <a:t> tj. podkreślenie strat jakie może ponieść druga strona.</a:t>
            </a:r>
          </a:p>
        </p:txBody>
      </p:sp>
      <p:pic>
        <p:nvPicPr>
          <p:cNvPr id="1744" name="Google Shape;1744;p18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745" name="Google Shape;1745;p182"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8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Strategia</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dążenia</a:t>
            </a:r>
            <a:r>
              <a:rPr lang="en-US" sz="4400" b="0" i="0" u="none" dirty="0">
                <a:solidFill>
                  <a:schemeClr val="dk1"/>
                </a:solidFill>
                <a:latin typeface="Calibri"/>
                <a:ea typeface="Calibri"/>
                <a:cs typeface="Calibri"/>
                <a:sym typeface="Calibri"/>
              </a:rPr>
              <a:t> do </a:t>
            </a:r>
            <a:r>
              <a:rPr lang="en-US" sz="4400" b="0" i="0" u="none" dirty="0" err="1">
                <a:solidFill>
                  <a:schemeClr val="dk1"/>
                </a:solidFill>
                <a:latin typeface="Calibri"/>
                <a:ea typeface="Calibri"/>
                <a:cs typeface="Calibri"/>
                <a:sym typeface="Calibri"/>
              </a:rPr>
              <a:t>współpracy</a:t>
            </a:r>
            <a:endParaRPr dirty="0"/>
          </a:p>
        </p:txBody>
      </p:sp>
      <p:sp>
        <p:nvSpPr>
          <p:cNvPr id="1751" name="Google Shape;1751;p18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algn="just">
              <a:lnSpc>
                <a:spcPct val="150000"/>
              </a:lnSpc>
            </a:pPr>
            <a:r>
              <a:rPr lang="pl-PL" sz="2400" dirty="0"/>
              <a:t>m</a:t>
            </a:r>
            <a:r>
              <a:rPr lang="pl-PL" sz="2400" dirty="0" smtClean="0"/>
              <a:t>odel </a:t>
            </a:r>
            <a:r>
              <a:rPr lang="pl-PL" sz="2400" dirty="0"/>
              <a:t>oparty o wzajemny szacunek do interesów obu stron. W tym modelu uwzględnia się zdanie drugiej strony i uzgadnia wspólne punkty. W tej strategii ważne jest prowadzenie merytorycznych rozmów, a efektem może być kompromis. </a:t>
            </a:r>
          </a:p>
          <a:p>
            <a:pPr marL="0" marR="0" lvl="0" indent="0" algn="just" rtl="0">
              <a:lnSpc>
                <a:spcPct val="150000"/>
              </a:lnSpc>
              <a:spcBef>
                <a:spcPts val="1000"/>
              </a:spcBef>
              <a:spcAft>
                <a:spcPts val="0"/>
              </a:spcAft>
              <a:buClr>
                <a:srgbClr val="000000"/>
              </a:buClr>
              <a:buSzPts val="2400"/>
              <a:buFont typeface="Arial"/>
              <a:buNone/>
            </a:pPr>
            <a:r>
              <a:rPr lang="en-US" sz="2400" b="0" i="0" u="none" dirty="0">
                <a:solidFill>
                  <a:srgbClr val="000000"/>
                </a:solidFill>
                <a:latin typeface="Calibri"/>
                <a:ea typeface="Calibri"/>
                <a:cs typeface="Calibri"/>
                <a:sym typeface="Calibri"/>
              </a:rPr>
              <a:t>	</a:t>
            </a:r>
            <a:endParaRPr dirty="0"/>
          </a:p>
          <a:p>
            <a:pPr marL="0" marR="0" lvl="0" indent="0" algn="just" rtl="0">
              <a:lnSpc>
                <a:spcPct val="15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a:p>
            <a:pPr marL="228600" marR="0" lvl="0" indent="-76200" algn="just"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752" name="Google Shape;1752;p18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753" name="Google Shape;1753;p183"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sp>
        <p:nvSpPr>
          <p:cNvPr id="1758" name="Google Shape;1758;p18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Strategia</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polegająca</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na</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kompromisie</a:t>
            </a:r>
            <a:endParaRPr dirty="0"/>
          </a:p>
        </p:txBody>
      </p:sp>
      <p:sp>
        <p:nvSpPr>
          <p:cNvPr id="1759" name="Google Shape;1759;p18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a:lnSpc>
                <a:spcPct val="150000"/>
              </a:lnSpc>
            </a:pPr>
            <a:r>
              <a:rPr lang="pl-PL" sz="2400" dirty="0"/>
              <a:t>k</a:t>
            </a:r>
            <a:r>
              <a:rPr lang="pl-PL" sz="2400" dirty="0" smtClean="0"/>
              <a:t>ompromis </a:t>
            </a:r>
            <a:r>
              <a:rPr lang="pl-PL" sz="2400" dirty="0"/>
              <a:t>opiera się na zachowaniu równowagi zysków i strat. Negocjacje polegają na tym, że obie strony idą na ustępstwa. Ważne jest by efekt rozmów był satysfakcjonujący dla obu stron, czyli ani mniejsza, ani większa dla </a:t>
            </a:r>
            <a:r>
              <a:rPr lang="pl-PL" sz="2400" dirty="0" smtClean="0"/>
              <a:t>nikogo.</a:t>
            </a:r>
            <a:endParaRPr lang="pl-PL" sz="2400" dirty="0"/>
          </a:p>
          <a:p>
            <a:pPr marL="0" marR="0" lvl="0" indent="0" algn="l" rtl="0">
              <a:lnSpc>
                <a:spcPct val="150000"/>
              </a:lnSpc>
              <a:spcBef>
                <a:spcPts val="1000"/>
              </a:spcBef>
              <a:spcAft>
                <a:spcPts val="0"/>
              </a:spcAft>
              <a:buClr>
                <a:schemeClr val="dk1"/>
              </a:buClr>
              <a:buSzPts val="2600"/>
              <a:buFont typeface="Arial"/>
              <a:buNone/>
            </a:pPr>
            <a:r>
              <a:rPr lang="en-US" sz="2600" b="0" i="0" u="none" dirty="0">
                <a:solidFill>
                  <a:schemeClr val="dk1"/>
                </a:solidFill>
                <a:latin typeface="Calibri"/>
                <a:ea typeface="Calibri"/>
                <a:cs typeface="Calibri"/>
                <a:sym typeface="Calibri"/>
              </a:rPr>
              <a:t>	</a:t>
            </a:r>
            <a:endParaRPr dirty="0"/>
          </a:p>
          <a:p>
            <a:pPr marL="228600" marR="0" lvl="0" indent="-63500" algn="l" rtl="0">
              <a:lnSpc>
                <a:spcPct val="90000"/>
              </a:lnSpc>
              <a:spcBef>
                <a:spcPts val="1000"/>
              </a:spcBef>
              <a:spcAft>
                <a:spcPts val="0"/>
              </a:spcAft>
              <a:buClr>
                <a:schemeClr val="dk1"/>
              </a:buClr>
              <a:buSzPts val="2600"/>
              <a:buFont typeface="Arial"/>
              <a:buNone/>
            </a:pPr>
            <a:endParaRPr sz="2600" b="0" i="0" u="none" dirty="0">
              <a:solidFill>
                <a:schemeClr val="dk1"/>
              </a:solidFill>
              <a:latin typeface="Calibri"/>
              <a:ea typeface="Calibri"/>
              <a:cs typeface="Calibri"/>
              <a:sym typeface="Calibri"/>
            </a:endParaRPr>
          </a:p>
        </p:txBody>
      </p:sp>
      <p:pic>
        <p:nvPicPr>
          <p:cNvPr id="1760" name="Google Shape;1760;p18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761" name="Google Shape;1761;p184"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1766" name="Google Shape;1766;p185"/>
          <p:cNvSpPr txBox="1">
            <a:spLocks noGrp="1"/>
          </p:cNvSpPr>
          <p:nvPr>
            <p:ph type="title"/>
          </p:nvPr>
        </p:nvSpPr>
        <p:spPr>
          <a:xfrm>
            <a:off x="831850" y="1709737"/>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sz="6000" b="0" i="0" u="none">
                <a:solidFill>
                  <a:schemeClr val="dk1"/>
                </a:solidFill>
                <a:latin typeface="Calibri"/>
                <a:ea typeface="Calibri"/>
                <a:cs typeface="Calibri"/>
                <a:sym typeface="Calibri"/>
              </a:rPr>
              <a:t>Pozostałe techniki negocjacyjne</a:t>
            </a:r>
            <a:endParaRPr/>
          </a:p>
        </p:txBody>
      </p:sp>
      <p:sp>
        <p:nvSpPr>
          <p:cNvPr id="1767" name="Google Shape;1767;p185"/>
          <p:cNvSpPr txBox="1">
            <a:spLocks noGrp="1"/>
          </p:cNvSpPr>
          <p:nvPr>
            <p:ph type="body" idx="1"/>
          </p:nvPr>
        </p:nvSpPr>
        <p:spPr>
          <a:xfrm>
            <a:off x="831850" y="4589462"/>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pic>
        <p:nvPicPr>
          <p:cNvPr id="1768" name="Google Shape;1768;p18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769" name="Google Shape;1769;p185"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18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1775" name="Google Shape;1775;p18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100000"/>
              </a:lnSpc>
              <a:spcBef>
                <a:spcPts val="0"/>
              </a:spcBef>
              <a:spcAft>
                <a:spcPts val="0"/>
              </a:spcAft>
              <a:buClr>
                <a:schemeClr val="dk1"/>
              </a:buClr>
              <a:buSzPts val="2600"/>
              <a:buFont typeface="Arial"/>
              <a:buChar char="•"/>
            </a:pPr>
            <a:r>
              <a:rPr lang="pl-PL" sz="2600" b="1" dirty="0" err="1"/>
              <a:t>s</a:t>
            </a:r>
            <a:r>
              <a:rPr lang="en-US" sz="2600" b="1" i="0" u="none" dirty="0" err="1" smtClean="0">
                <a:solidFill>
                  <a:schemeClr val="dk1"/>
                </a:solidFill>
                <a:latin typeface="Calibri"/>
                <a:ea typeface="Calibri"/>
                <a:cs typeface="Calibri"/>
                <a:sym typeface="Calibri"/>
              </a:rPr>
              <a:t>topa</a:t>
            </a:r>
            <a:r>
              <a:rPr lang="en-US" sz="2600" b="1" i="0" u="none" dirty="0" smtClean="0">
                <a:solidFill>
                  <a:schemeClr val="dk1"/>
                </a:solidFill>
                <a:latin typeface="Calibri"/>
                <a:ea typeface="Calibri"/>
                <a:cs typeface="Calibri"/>
                <a:sym typeface="Calibri"/>
              </a:rPr>
              <a:t> </a:t>
            </a:r>
            <a:r>
              <a:rPr lang="en-US" sz="2600" b="1" i="0" u="none" dirty="0">
                <a:solidFill>
                  <a:schemeClr val="dk1"/>
                </a:solidFill>
                <a:latin typeface="Calibri"/>
                <a:ea typeface="Calibri"/>
                <a:cs typeface="Calibri"/>
                <a:sym typeface="Calibri"/>
              </a:rPr>
              <a:t>w </a:t>
            </a:r>
            <a:r>
              <a:rPr lang="en-US" sz="2600" b="1" i="0" u="none" dirty="0" err="1">
                <a:solidFill>
                  <a:schemeClr val="dk1"/>
                </a:solidFill>
                <a:latin typeface="Calibri"/>
                <a:ea typeface="Calibri"/>
                <a:cs typeface="Calibri"/>
                <a:sym typeface="Calibri"/>
              </a:rPr>
              <a:t>drzwiach</a:t>
            </a:r>
            <a:r>
              <a:rPr lang="en-US" sz="2600" b="1" i="0" u="none" dirty="0">
                <a:solidFill>
                  <a:schemeClr val="dk1"/>
                </a:solidFill>
                <a:latin typeface="Calibri"/>
                <a:ea typeface="Calibri"/>
                <a:cs typeface="Calibri"/>
                <a:sym typeface="Calibri"/>
              </a:rPr>
              <a:t> </a:t>
            </a:r>
            <a:r>
              <a:rPr lang="en-US" sz="2600" b="0" i="0" u="none" dirty="0">
                <a:solidFill>
                  <a:schemeClr val="dk1"/>
                </a:solidFill>
                <a:latin typeface="Calibri"/>
                <a:ea typeface="Calibri"/>
                <a:cs typeface="Calibri"/>
                <a:sym typeface="Calibri"/>
              </a:rPr>
              <a:t>- </a:t>
            </a:r>
            <a:r>
              <a:rPr lang="pl-PL" sz="2600" dirty="0" err="1"/>
              <a:t>s</a:t>
            </a:r>
            <a:r>
              <a:rPr lang="en-US" sz="2600" b="0" i="0" u="none" dirty="0" err="1" smtClean="0">
                <a:solidFill>
                  <a:schemeClr val="dk1"/>
                </a:solidFill>
                <a:latin typeface="Calibri"/>
                <a:ea typeface="Calibri"/>
                <a:cs typeface="Calibri"/>
                <a:sym typeface="Calibri"/>
              </a:rPr>
              <a:t>kłonienie</a:t>
            </a:r>
            <a:r>
              <a:rPr lang="en-US" sz="2600" b="0" i="0" u="none" dirty="0" smtClean="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kogoś</a:t>
            </a:r>
            <a:r>
              <a:rPr lang="en-US" sz="2600" b="0" i="0" u="none" dirty="0">
                <a:solidFill>
                  <a:schemeClr val="dk1"/>
                </a:solidFill>
                <a:latin typeface="Calibri"/>
                <a:ea typeface="Calibri"/>
                <a:cs typeface="Calibri"/>
                <a:sym typeface="Calibri"/>
              </a:rPr>
              <a:t> do </a:t>
            </a:r>
            <a:r>
              <a:rPr lang="en-US" sz="2600" b="0" i="0" u="none" dirty="0" err="1">
                <a:solidFill>
                  <a:schemeClr val="dk1"/>
                </a:solidFill>
                <a:latin typeface="Calibri"/>
                <a:ea typeface="Calibri"/>
                <a:cs typeface="Calibri"/>
                <a:sym typeface="Calibri"/>
              </a:rPr>
              <a:t>jednego</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drobnego</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ustępstwa</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zwiększa</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szansę</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zgody</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na</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kolejne</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dużo</a:t>
            </a:r>
            <a:r>
              <a:rPr lang="en-US" sz="2600" b="0" i="0" u="none" dirty="0">
                <a:solidFill>
                  <a:schemeClr val="dk1"/>
                </a:solidFill>
                <a:latin typeface="Calibri"/>
                <a:ea typeface="Calibri"/>
                <a:cs typeface="Calibri"/>
                <a:sym typeface="Calibri"/>
              </a:rPr>
              <a:t> </a:t>
            </a:r>
            <a:r>
              <a:rPr lang="en-US" sz="2600" b="0" i="0" u="none" dirty="0" err="1" smtClean="0">
                <a:solidFill>
                  <a:schemeClr val="dk1"/>
                </a:solidFill>
                <a:latin typeface="Calibri"/>
                <a:ea typeface="Calibri"/>
                <a:cs typeface="Calibri"/>
                <a:sym typeface="Calibri"/>
              </a:rPr>
              <a:t>większe</a:t>
            </a:r>
            <a:r>
              <a:rPr lang="pl-PL" sz="2600" b="0" i="0" u="none" dirty="0" smtClean="0">
                <a:solidFill>
                  <a:schemeClr val="dk1"/>
                </a:solidFill>
                <a:latin typeface="Calibri"/>
                <a:ea typeface="Calibri"/>
                <a:cs typeface="Calibri"/>
                <a:sym typeface="Calibri"/>
              </a:rPr>
              <a:t>,</a:t>
            </a:r>
            <a:endParaRPr dirty="0"/>
          </a:p>
          <a:p>
            <a:pPr marL="228600" marR="0" lvl="0" indent="-228600" algn="just" rtl="0">
              <a:lnSpc>
                <a:spcPct val="100000"/>
              </a:lnSpc>
              <a:spcBef>
                <a:spcPts val="1000"/>
              </a:spcBef>
              <a:spcAft>
                <a:spcPts val="0"/>
              </a:spcAft>
              <a:buClr>
                <a:schemeClr val="dk1"/>
              </a:buClr>
              <a:buSzPts val="2600"/>
              <a:buFont typeface="Arial"/>
              <a:buChar char="•"/>
            </a:pPr>
            <a:r>
              <a:rPr lang="pl-PL" sz="2600" b="1" dirty="0"/>
              <a:t>n</a:t>
            </a:r>
            <a:r>
              <a:rPr lang="en-US" sz="2600" b="1" i="0" u="none" dirty="0" smtClean="0">
                <a:solidFill>
                  <a:schemeClr val="dk1"/>
                </a:solidFill>
                <a:latin typeface="Calibri"/>
                <a:ea typeface="Calibri"/>
                <a:cs typeface="Calibri"/>
                <a:sym typeface="Calibri"/>
              </a:rPr>
              <a:t>a </a:t>
            </a:r>
            <a:r>
              <a:rPr lang="en-US" sz="2600" b="1" i="0" u="none" dirty="0">
                <a:solidFill>
                  <a:schemeClr val="dk1"/>
                </a:solidFill>
                <a:latin typeface="Calibri"/>
                <a:ea typeface="Calibri"/>
                <a:cs typeface="Calibri"/>
                <a:sym typeface="Calibri"/>
              </a:rPr>
              <a:t>"</a:t>
            </a:r>
            <a:r>
              <a:rPr lang="en-US" sz="2600" b="1" i="0" u="none" dirty="0" err="1">
                <a:solidFill>
                  <a:schemeClr val="dk1"/>
                </a:solidFill>
                <a:latin typeface="Calibri"/>
                <a:ea typeface="Calibri"/>
                <a:cs typeface="Calibri"/>
                <a:sym typeface="Calibri"/>
              </a:rPr>
              <a:t>Nieuważnego</a:t>
            </a:r>
            <a:r>
              <a:rPr lang="en-US" sz="2600" b="1" i="0" u="none" dirty="0">
                <a:solidFill>
                  <a:schemeClr val="dk1"/>
                </a:solidFill>
                <a:latin typeface="Calibri"/>
                <a:ea typeface="Calibri"/>
                <a:cs typeface="Calibri"/>
                <a:sym typeface="Calibri"/>
              </a:rPr>
              <a:t>" </a:t>
            </a:r>
            <a:r>
              <a:rPr lang="en-US" sz="2600" b="0" i="0" u="none" dirty="0">
                <a:solidFill>
                  <a:schemeClr val="dk1"/>
                </a:solidFill>
                <a:latin typeface="Calibri"/>
                <a:ea typeface="Calibri"/>
                <a:cs typeface="Calibri"/>
                <a:sym typeface="Calibri"/>
              </a:rPr>
              <a:t>- </a:t>
            </a:r>
            <a:r>
              <a:rPr lang="pl-PL" sz="2600" dirty="0" err="1"/>
              <a:t>p</a:t>
            </a:r>
            <a:r>
              <a:rPr lang="en-US" sz="2600" b="0" i="0" u="none" dirty="0" err="1" smtClean="0">
                <a:solidFill>
                  <a:schemeClr val="dk1"/>
                </a:solidFill>
                <a:latin typeface="Calibri"/>
                <a:ea typeface="Calibri"/>
                <a:cs typeface="Calibri"/>
                <a:sym typeface="Calibri"/>
              </a:rPr>
              <a:t>ozorne</a:t>
            </a:r>
            <a:r>
              <a:rPr lang="en-US" sz="2600" b="0" i="0" u="none" dirty="0" smtClean="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przeoczenie</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niewygodnej</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dla</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siebie</a:t>
            </a:r>
            <a:r>
              <a:rPr lang="en-US" sz="2600" b="0" i="0" u="none" dirty="0">
                <a:solidFill>
                  <a:schemeClr val="dk1"/>
                </a:solidFill>
                <a:latin typeface="Calibri"/>
                <a:ea typeface="Calibri"/>
                <a:cs typeface="Calibri"/>
                <a:sym typeface="Calibri"/>
              </a:rPr>
              <a:t> </a:t>
            </a:r>
            <a:r>
              <a:rPr lang="en-US" sz="2600" b="0" i="0" u="none" dirty="0" err="1" smtClean="0">
                <a:solidFill>
                  <a:schemeClr val="dk1"/>
                </a:solidFill>
                <a:latin typeface="Calibri"/>
                <a:ea typeface="Calibri"/>
                <a:cs typeface="Calibri"/>
                <a:sym typeface="Calibri"/>
              </a:rPr>
              <a:t>kwestii</a:t>
            </a:r>
            <a:r>
              <a:rPr lang="pl-PL" sz="2600" b="0" i="0" u="none" dirty="0" smtClean="0">
                <a:solidFill>
                  <a:schemeClr val="dk1"/>
                </a:solidFill>
                <a:latin typeface="Calibri"/>
                <a:ea typeface="Calibri"/>
                <a:cs typeface="Calibri"/>
                <a:sym typeface="Calibri"/>
              </a:rPr>
              <a:t>,</a:t>
            </a:r>
            <a:r>
              <a:rPr lang="en-US" sz="2600" b="0" i="0" u="none" dirty="0" smtClean="0">
                <a:solidFill>
                  <a:schemeClr val="dk1"/>
                </a:solidFill>
                <a:latin typeface="Calibri"/>
                <a:ea typeface="Calibri"/>
                <a:cs typeface="Calibri"/>
                <a:sym typeface="Calibri"/>
              </a:rPr>
              <a:t> </a:t>
            </a:r>
            <a:endParaRPr dirty="0"/>
          </a:p>
          <a:p>
            <a:pPr marL="228600" marR="0" lvl="0" indent="-228600" algn="just" rtl="0">
              <a:lnSpc>
                <a:spcPct val="100000"/>
              </a:lnSpc>
              <a:spcBef>
                <a:spcPts val="1000"/>
              </a:spcBef>
              <a:spcAft>
                <a:spcPts val="0"/>
              </a:spcAft>
              <a:buClr>
                <a:schemeClr val="dk1"/>
              </a:buClr>
              <a:buSzPts val="2600"/>
              <a:buFont typeface="Arial"/>
              <a:buChar char="•"/>
            </a:pPr>
            <a:r>
              <a:rPr lang="pl-PL" sz="2600" b="1" dirty="0" err="1"/>
              <a:t>ś</a:t>
            </a:r>
            <a:r>
              <a:rPr lang="en-US" sz="2600" b="1" i="0" u="none" dirty="0" err="1" smtClean="0">
                <a:solidFill>
                  <a:schemeClr val="dk1"/>
                </a:solidFill>
                <a:latin typeface="Calibri"/>
                <a:ea typeface="Calibri"/>
                <a:cs typeface="Calibri"/>
                <a:sym typeface="Calibri"/>
              </a:rPr>
              <a:t>mieszne</a:t>
            </a:r>
            <a:r>
              <a:rPr lang="en-US" sz="2600" b="1" i="0" u="none" dirty="0" smtClean="0">
                <a:solidFill>
                  <a:schemeClr val="dk1"/>
                </a:solidFill>
                <a:latin typeface="Calibri"/>
                <a:ea typeface="Calibri"/>
                <a:cs typeface="Calibri"/>
                <a:sym typeface="Calibri"/>
              </a:rPr>
              <a:t> </a:t>
            </a:r>
            <a:r>
              <a:rPr lang="en-US" sz="2600" b="1" i="0" u="none" dirty="0" err="1">
                <a:solidFill>
                  <a:schemeClr val="dk1"/>
                </a:solidFill>
                <a:latin typeface="Calibri"/>
                <a:ea typeface="Calibri"/>
                <a:cs typeface="Calibri"/>
                <a:sym typeface="Calibri"/>
              </a:rPr>
              <a:t>pieniądze</a:t>
            </a:r>
            <a:r>
              <a:rPr lang="en-US" sz="2600" b="1" i="0" u="none" dirty="0">
                <a:solidFill>
                  <a:schemeClr val="dk1"/>
                </a:solidFill>
                <a:latin typeface="Calibri"/>
                <a:ea typeface="Calibri"/>
                <a:cs typeface="Calibri"/>
                <a:sym typeface="Calibri"/>
              </a:rPr>
              <a:t> </a:t>
            </a:r>
            <a:r>
              <a:rPr lang="en-US" sz="2600" b="0" i="0" u="none" dirty="0">
                <a:solidFill>
                  <a:schemeClr val="dk1"/>
                </a:solidFill>
                <a:latin typeface="Calibri"/>
                <a:ea typeface="Calibri"/>
                <a:cs typeface="Calibri"/>
                <a:sym typeface="Calibri"/>
              </a:rPr>
              <a:t>- </a:t>
            </a:r>
            <a:r>
              <a:rPr lang="pl-PL" sz="2600" dirty="0" err="1"/>
              <a:t>p</a:t>
            </a:r>
            <a:r>
              <a:rPr lang="en-US" sz="2600" b="0" i="0" u="none" dirty="0" err="1" smtClean="0">
                <a:solidFill>
                  <a:schemeClr val="dk1"/>
                </a:solidFill>
                <a:latin typeface="Calibri"/>
                <a:ea typeface="Calibri"/>
                <a:cs typeface="Calibri"/>
                <a:sym typeface="Calibri"/>
              </a:rPr>
              <a:t>odział</a:t>
            </a:r>
            <a:r>
              <a:rPr lang="en-US" sz="2600" b="0" i="0" u="none" dirty="0" smtClean="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kosztu</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na</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bardzo</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małe</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jednostki</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czasowe</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Tylko</a:t>
            </a:r>
            <a:r>
              <a:rPr lang="en-US" sz="2600" b="0" i="0" u="none" dirty="0">
                <a:solidFill>
                  <a:schemeClr val="dk1"/>
                </a:solidFill>
                <a:latin typeface="Calibri"/>
                <a:ea typeface="Calibri"/>
                <a:cs typeface="Calibri"/>
                <a:sym typeface="Calibri"/>
              </a:rPr>
              <a:t> 30 </a:t>
            </a:r>
            <a:r>
              <a:rPr lang="en-US" sz="2600" b="0" i="0" u="none" dirty="0" err="1">
                <a:solidFill>
                  <a:schemeClr val="dk1"/>
                </a:solidFill>
                <a:latin typeface="Calibri"/>
                <a:ea typeface="Calibri"/>
                <a:cs typeface="Calibri"/>
                <a:sym typeface="Calibri"/>
              </a:rPr>
              <a:t>złotych</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miesięcznie</a:t>
            </a:r>
            <a:r>
              <a:rPr lang="en-US" sz="2600" b="0" i="0" u="none" dirty="0" smtClean="0">
                <a:solidFill>
                  <a:schemeClr val="dk1"/>
                </a:solidFill>
                <a:latin typeface="Calibri"/>
                <a:ea typeface="Calibri"/>
                <a:cs typeface="Calibri"/>
                <a:sym typeface="Calibri"/>
              </a:rPr>
              <a:t>”)</a:t>
            </a:r>
            <a:r>
              <a:rPr lang="pl-PL" sz="2600" b="0" i="0" u="none" dirty="0" smtClean="0">
                <a:solidFill>
                  <a:schemeClr val="dk1"/>
                </a:solidFill>
                <a:latin typeface="Calibri"/>
                <a:ea typeface="Calibri"/>
                <a:cs typeface="Calibri"/>
                <a:sym typeface="Calibri"/>
              </a:rPr>
              <a:t>,</a:t>
            </a:r>
            <a:endParaRPr dirty="0"/>
          </a:p>
          <a:p>
            <a:pPr marL="228600" marR="0" lvl="0" indent="-228600" algn="just" rtl="0">
              <a:lnSpc>
                <a:spcPct val="100000"/>
              </a:lnSpc>
              <a:spcBef>
                <a:spcPts val="1000"/>
              </a:spcBef>
              <a:spcAft>
                <a:spcPts val="0"/>
              </a:spcAft>
              <a:buClr>
                <a:schemeClr val="dk1"/>
              </a:buClr>
              <a:buSzPts val="2600"/>
              <a:buFont typeface="Arial"/>
              <a:buChar char="•"/>
            </a:pPr>
            <a:r>
              <a:rPr lang="pl-PL" sz="2600" b="1" dirty="0" err="1"/>
              <a:t>h</a:t>
            </a:r>
            <a:r>
              <a:rPr lang="en-US" sz="2600" b="1" i="0" u="none" dirty="0" err="1" smtClean="0">
                <a:solidFill>
                  <a:schemeClr val="dk1"/>
                </a:solidFill>
                <a:latin typeface="Calibri"/>
                <a:ea typeface="Calibri"/>
                <a:cs typeface="Calibri"/>
                <a:sym typeface="Calibri"/>
              </a:rPr>
              <a:t>ipotezy</a:t>
            </a:r>
            <a:r>
              <a:rPr lang="en-US" sz="2600" b="0" i="0" u="none" dirty="0" smtClean="0">
                <a:solidFill>
                  <a:schemeClr val="dk1"/>
                </a:solidFill>
                <a:latin typeface="Calibri"/>
                <a:ea typeface="Calibri"/>
                <a:cs typeface="Calibri"/>
                <a:sym typeface="Calibri"/>
              </a:rPr>
              <a:t> </a:t>
            </a:r>
            <a:r>
              <a:rPr lang="en-US" sz="2600" b="0" i="0" u="none" dirty="0">
                <a:solidFill>
                  <a:schemeClr val="dk1"/>
                </a:solidFill>
                <a:latin typeface="Calibri"/>
                <a:ea typeface="Calibri"/>
                <a:cs typeface="Calibri"/>
                <a:sym typeface="Calibri"/>
              </a:rPr>
              <a:t>- </a:t>
            </a:r>
            <a:r>
              <a:rPr lang="pl-PL" sz="2600" dirty="0" err="1"/>
              <a:t>p</a:t>
            </a:r>
            <a:r>
              <a:rPr lang="en-US" sz="2600" b="0" i="0" u="none" dirty="0" err="1" smtClean="0">
                <a:solidFill>
                  <a:schemeClr val="dk1"/>
                </a:solidFill>
                <a:latin typeface="Calibri"/>
                <a:ea typeface="Calibri"/>
                <a:cs typeface="Calibri"/>
                <a:sym typeface="Calibri"/>
              </a:rPr>
              <a:t>obudzanie</a:t>
            </a:r>
            <a:r>
              <a:rPr lang="en-US" sz="2600" b="0" i="0" u="none" dirty="0" smtClean="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wyobraźni</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rozmówcy</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poprzez</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opisywanie</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korzyści</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lub</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prawdopodobnych</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konsekwencji</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przystania</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na</a:t>
            </a:r>
            <a:r>
              <a:rPr lang="en-US" sz="2600" b="0" i="0" u="none" dirty="0">
                <a:solidFill>
                  <a:schemeClr val="dk1"/>
                </a:solidFill>
                <a:latin typeface="Calibri"/>
                <a:ea typeface="Calibri"/>
                <a:cs typeface="Calibri"/>
                <a:sym typeface="Calibri"/>
              </a:rPr>
              <a:t> </a:t>
            </a:r>
            <a:r>
              <a:rPr lang="en-US" sz="2600" b="0" i="0" u="none" dirty="0" err="1">
                <a:solidFill>
                  <a:schemeClr val="dk1"/>
                </a:solidFill>
                <a:latin typeface="Calibri"/>
                <a:ea typeface="Calibri"/>
                <a:cs typeface="Calibri"/>
                <a:sym typeface="Calibri"/>
              </a:rPr>
              <a:t>daną</a:t>
            </a:r>
            <a:r>
              <a:rPr lang="en-US" sz="2600" b="0" i="0" u="none" dirty="0">
                <a:solidFill>
                  <a:schemeClr val="dk1"/>
                </a:solidFill>
                <a:latin typeface="Calibri"/>
                <a:ea typeface="Calibri"/>
                <a:cs typeface="Calibri"/>
                <a:sym typeface="Calibri"/>
              </a:rPr>
              <a:t> </a:t>
            </a:r>
            <a:r>
              <a:rPr lang="en-US" sz="2600" b="0" i="0" u="none" dirty="0" err="1" smtClean="0">
                <a:solidFill>
                  <a:schemeClr val="dk1"/>
                </a:solidFill>
                <a:latin typeface="Calibri"/>
                <a:ea typeface="Calibri"/>
                <a:cs typeface="Calibri"/>
                <a:sym typeface="Calibri"/>
              </a:rPr>
              <a:t>propozycję</a:t>
            </a:r>
            <a:r>
              <a:rPr lang="pl-PL" sz="2600" b="0" i="0" u="none" dirty="0" smtClean="0">
                <a:solidFill>
                  <a:schemeClr val="dk1"/>
                </a:solidFill>
                <a:latin typeface="Calibri"/>
                <a:ea typeface="Calibri"/>
                <a:cs typeface="Calibri"/>
                <a:sym typeface="Calibri"/>
              </a:rPr>
              <a:t>.</a:t>
            </a:r>
            <a:r>
              <a:rPr lang="en-US" sz="2600" b="0" i="0" u="none" dirty="0" smtClean="0">
                <a:solidFill>
                  <a:schemeClr val="dk1"/>
                </a:solidFill>
                <a:latin typeface="Calibri"/>
                <a:ea typeface="Calibri"/>
                <a:cs typeface="Calibri"/>
                <a:sym typeface="Calibri"/>
              </a:rPr>
              <a:t> </a:t>
            </a:r>
            <a:r>
              <a:rPr lang="en-US" sz="2600" b="0" i="0" u="none" dirty="0">
                <a:solidFill>
                  <a:schemeClr val="dk1"/>
                </a:solidFill>
                <a:latin typeface="Calibri"/>
                <a:ea typeface="Calibri"/>
                <a:cs typeface="Calibri"/>
                <a:sym typeface="Calibri"/>
              </a:rPr>
              <a:t>	</a:t>
            </a:r>
            <a:endParaRPr dirty="0"/>
          </a:p>
          <a:p>
            <a:pPr marL="228600" marR="0" lvl="0" indent="-63500" algn="just" rtl="0">
              <a:lnSpc>
                <a:spcPct val="90000"/>
              </a:lnSpc>
              <a:spcBef>
                <a:spcPts val="1000"/>
              </a:spcBef>
              <a:spcAft>
                <a:spcPts val="0"/>
              </a:spcAft>
              <a:buClr>
                <a:schemeClr val="dk1"/>
              </a:buClr>
              <a:buSzPts val="2600"/>
              <a:buFont typeface="Arial"/>
              <a:buNone/>
            </a:pPr>
            <a:endParaRPr sz="2600" b="0" i="0" u="none" dirty="0">
              <a:solidFill>
                <a:schemeClr val="dk1"/>
              </a:solidFill>
              <a:latin typeface="Calibri"/>
              <a:ea typeface="Calibri"/>
              <a:cs typeface="Calibri"/>
              <a:sym typeface="Calibri"/>
            </a:endParaRPr>
          </a:p>
          <a:p>
            <a:pPr marL="228600" marR="0" lvl="0" indent="-63500" algn="just" rtl="0">
              <a:lnSpc>
                <a:spcPct val="90000"/>
              </a:lnSpc>
              <a:spcBef>
                <a:spcPts val="1000"/>
              </a:spcBef>
              <a:spcAft>
                <a:spcPts val="0"/>
              </a:spcAft>
              <a:buClr>
                <a:schemeClr val="dk1"/>
              </a:buClr>
              <a:buSzPts val="2600"/>
              <a:buFont typeface="Arial"/>
              <a:buNone/>
            </a:pPr>
            <a:endParaRPr sz="2600" b="0" i="0" u="none" dirty="0">
              <a:solidFill>
                <a:schemeClr val="dk1"/>
              </a:solidFill>
              <a:latin typeface="Calibri"/>
              <a:ea typeface="Calibri"/>
              <a:cs typeface="Calibri"/>
              <a:sym typeface="Calibri"/>
            </a:endParaRPr>
          </a:p>
        </p:txBody>
      </p:sp>
      <p:pic>
        <p:nvPicPr>
          <p:cNvPr id="1776" name="Google Shape;1776;p18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777" name="Google Shape;1777;p186"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2" name="Google Shape;1782;p187"/>
          <p:cNvSpPr txBox="1">
            <a:spLocks noGrp="1"/>
          </p:cNvSpPr>
          <p:nvPr>
            <p:ph type="title"/>
          </p:nvPr>
        </p:nvSpPr>
        <p:spPr>
          <a:xfrm>
            <a:off x="831850" y="1709737"/>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sz="6000" b="0" i="0" u="none">
                <a:solidFill>
                  <a:schemeClr val="dk1"/>
                </a:solidFill>
                <a:latin typeface="Calibri"/>
                <a:ea typeface="Calibri"/>
                <a:cs typeface="Calibri"/>
                <a:sym typeface="Calibri"/>
              </a:rPr>
              <a:t>Umiejętności negocjacyjne</a:t>
            </a:r>
            <a:endParaRPr/>
          </a:p>
        </p:txBody>
      </p:sp>
      <p:sp>
        <p:nvSpPr>
          <p:cNvPr id="1783" name="Google Shape;1783;p187"/>
          <p:cNvSpPr txBox="1">
            <a:spLocks noGrp="1"/>
          </p:cNvSpPr>
          <p:nvPr>
            <p:ph type="body" idx="1"/>
          </p:nvPr>
        </p:nvSpPr>
        <p:spPr>
          <a:xfrm>
            <a:off x="831850" y="4589462"/>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pic>
        <p:nvPicPr>
          <p:cNvPr id="1784" name="Google Shape;1784;p18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785" name="Google Shape;1785;p187"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sp>
        <p:nvSpPr>
          <p:cNvPr id="1790" name="Google Shape;1790;p18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Umiejętności negocjacyjne – wady i zalety</a:t>
            </a:r>
            <a:endParaRPr/>
          </a:p>
        </p:txBody>
      </p:sp>
      <p:sp>
        <p:nvSpPr>
          <p:cNvPr id="1791" name="Google Shape;1791;p188"/>
          <p:cNvSpPr txBox="1">
            <a:spLocks noGrp="1"/>
          </p:cNvSpPr>
          <p:nvPr>
            <p:ph type="body" idx="1"/>
          </p:nvPr>
        </p:nvSpPr>
        <p:spPr>
          <a:xfrm>
            <a:off x="838199" y="1495425"/>
            <a:ext cx="10515600" cy="4351337"/>
          </a:xfrm>
          <a:prstGeom prst="rect">
            <a:avLst/>
          </a:prstGeom>
          <a:noFill/>
          <a:ln>
            <a:noFill/>
          </a:ln>
        </p:spPr>
        <p:txBody>
          <a:bodyPr spcFirstLastPara="1" wrap="square" lIns="91425" tIns="45700" rIns="91425" bIns="45700" anchor="t" anchorCtr="0">
            <a:normAutofit/>
          </a:bodyPr>
          <a:lstStyle/>
          <a:p>
            <a:pPr marL="0" marR="0" lvl="0" indent="0" algn="just" rtl="0">
              <a:lnSpc>
                <a:spcPct val="140000"/>
              </a:lnSpc>
              <a:spcBef>
                <a:spcPts val="0"/>
              </a:spcBef>
              <a:spcAft>
                <a:spcPts val="0"/>
              </a:spcAft>
              <a:buClr>
                <a:srgbClr val="000000"/>
              </a:buClr>
              <a:buSzPts val="1900"/>
              <a:buFont typeface="Arial"/>
              <a:buNone/>
            </a:pPr>
            <a:r>
              <a:rPr lang="en-US" sz="1900" b="0" i="0" u="none" dirty="0">
                <a:solidFill>
                  <a:srgbClr val="000000"/>
                </a:solidFill>
                <a:latin typeface="Calibri"/>
                <a:ea typeface="Calibri"/>
                <a:cs typeface="Calibri"/>
                <a:sym typeface="Calibri"/>
              </a:rPr>
              <a:t>1</a:t>
            </a:r>
            <a:r>
              <a:rPr lang="en-US" sz="1900" b="1" i="0" u="none" dirty="0">
                <a:solidFill>
                  <a:srgbClr val="000000"/>
                </a:solidFill>
                <a:latin typeface="Calibri"/>
                <a:ea typeface="Calibri"/>
                <a:cs typeface="Calibri"/>
                <a:sym typeface="Calibri"/>
              </a:rPr>
              <a:t>.</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Stawianie</a:t>
            </a:r>
            <a:r>
              <a:rPr lang="en-US" sz="1900" b="0" i="0" u="none" dirty="0">
                <a:solidFill>
                  <a:srgbClr val="000000"/>
                </a:solidFill>
                <a:latin typeface="Calibri"/>
                <a:ea typeface="Calibri"/>
                <a:cs typeface="Calibri"/>
                <a:sym typeface="Calibri"/>
              </a:rPr>
              <a:t> </a:t>
            </a:r>
            <a:r>
              <a:rPr lang="en-US" sz="1900" b="1" i="0" u="none" dirty="0" err="1">
                <a:solidFill>
                  <a:srgbClr val="000000"/>
                </a:solidFill>
                <a:latin typeface="Calibri"/>
                <a:ea typeface="Calibri"/>
                <a:cs typeface="Calibri"/>
                <a:sym typeface="Calibri"/>
              </a:rPr>
              <a:t>pytań</a:t>
            </a:r>
            <a:r>
              <a:rPr lang="en-US" sz="1900" b="1" i="0" u="none" dirty="0">
                <a:solidFill>
                  <a:srgbClr val="000000"/>
                </a:solidFill>
                <a:latin typeface="Calibri"/>
                <a:ea typeface="Calibri"/>
                <a:cs typeface="Calibri"/>
                <a:sym typeface="Calibri"/>
              </a:rPr>
              <a:t> </a:t>
            </a:r>
            <a:r>
              <a:rPr lang="en-US" sz="1900" b="1" i="0" u="none" dirty="0" err="1">
                <a:solidFill>
                  <a:srgbClr val="000000"/>
                </a:solidFill>
                <a:latin typeface="Calibri"/>
                <a:ea typeface="Calibri"/>
                <a:cs typeface="Calibri"/>
                <a:sym typeface="Calibri"/>
              </a:rPr>
              <a:t>otwartych</a:t>
            </a:r>
            <a:r>
              <a:rPr lang="en-US" sz="1900" b="1" i="0" u="none" dirty="0">
                <a:solidFill>
                  <a:srgbClr val="000000"/>
                </a:solidFill>
                <a:latin typeface="Calibri"/>
                <a:ea typeface="Calibri"/>
                <a:cs typeface="Calibri"/>
                <a:sym typeface="Calibri"/>
              </a:rPr>
              <a:t> </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na</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które</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nie</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można</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odpowiedzieć</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prostym</a:t>
            </a:r>
            <a:r>
              <a:rPr lang="en-US" sz="1900" b="0" i="0" u="none" dirty="0">
                <a:solidFill>
                  <a:srgbClr val="000000"/>
                </a:solidFill>
                <a:latin typeface="Calibri"/>
                <a:ea typeface="Calibri"/>
                <a:cs typeface="Calibri"/>
                <a:sym typeface="Calibri"/>
              </a:rPr>
              <a:t> </a:t>
            </a:r>
            <a:r>
              <a:rPr lang="en-US" sz="1900" b="0" i="1" u="none" dirty="0">
                <a:solidFill>
                  <a:srgbClr val="000000"/>
                </a:solidFill>
                <a:latin typeface="Calibri"/>
                <a:ea typeface="Calibri"/>
                <a:cs typeface="Calibri"/>
                <a:sym typeface="Calibri"/>
              </a:rPr>
              <a:t>„</a:t>
            </a:r>
            <a:r>
              <a:rPr lang="en-US" sz="1900" b="0" i="1" u="none" dirty="0" err="1">
                <a:solidFill>
                  <a:srgbClr val="000000"/>
                </a:solidFill>
                <a:latin typeface="Calibri"/>
                <a:ea typeface="Calibri"/>
                <a:cs typeface="Calibri"/>
                <a:sym typeface="Calibri"/>
              </a:rPr>
              <a:t>tak</a:t>
            </a:r>
            <a:r>
              <a:rPr lang="en-US" sz="1900" b="0" i="1"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lub</a:t>
            </a:r>
            <a:r>
              <a:rPr lang="en-US" sz="1900" b="0" i="0" u="none" dirty="0">
                <a:solidFill>
                  <a:srgbClr val="000000"/>
                </a:solidFill>
                <a:latin typeface="Calibri"/>
                <a:ea typeface="Calibri"/>
                <a:cs typeface="Calibri"/>
                <a:sym typeface="Calibri"/>
              </a:rPr>
              <a:t> </a:t>
            </a:r>
            <a:r>
              <a:rPr lang="en-US" sz="1900" b="0" i="1" u="none" dirty="0">
                <a:solidFill>
                  <a:srgbClr val="000000"/>
                </a:solidFill>
                <a:latin typeface="Calibri"/>
                <a:ea typeface="Calibri"/>
                <a:cs typeface="Calibri"/>
                <a:sym typeface="Calibri"/>
              </a:rPr>
              <a:t>„</a:t>
            </a:r>
            <a:r>
              <a:rPr lang="en-US" sz="1900" b="0" i="1" u="none" dirty="0" err="1">
                <a:solidFill>
                  <a:srgbClr val="000000"/>
                </a:solidFill>
                <a:latin typeface="Calibri"/>
                <a:ea typeface="Calibri"/>
                <a:cs typeface="Calibri"/>
                <a:sym typeface="Calibri"/>
              </a:rPr>
              <a:t>nie</a:t>
            </a:r>
            <a:r>
              <a:rPr lang="en-US" sz="1900" b="0" i="1"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zaczynających</a:t>
            </a:r>
            <a:r>
              <a:rPr lang="en-US" sz="1900" b="0" i="0" u="none" dirty="0">
                <a:solidFill>
                  <a:srgbClr val="000000"/>
                </a:solidFill>
                <a:latin typeface="Calibri"/>
                <a:ea typeface="Calibri"/>
                <a:cs typeface="Calibri"/>
                <a:sym typeface="Calibri"/>
              </a:rPr>
              <a:t> się </a:t>
            </a:r>
            <a:r>
              <a:rPr lang="en-US" sz="1900" b="0" i="0" u="none" dirty="0" err="1">
                <a:solidFill>
                  <a:srgbClr val="000000"/>
                </a:solidFill>
                <a:latin typeface="Calibri"/>
                <a:ea typeface="Calibri"/>
                <a:cs typeface="Calibri"/>
                <a:sym typeface="Calibri"/>
              </a:rPr>
              <a:t>wiec</a:t>
            </a:r>
            <a:r>
              <a:rPr lang="en-US" sz="1900" b="0" i="0" u="none" dirty="0">
                <a:solidFill>
                  <a:srgbClr val="000000"/>
                </a:solidFill>
                <a:latin typeface="Calibri"/>
                <a:ea typeface="Calibri"/>
                <a:cs typeface="Calibri"/>
                <a:sym typeface="Calibri"/>
              </a:rPr>
              <a:t> od </a:t>
            </a:r>
            <a:r>
              <a:rPr lang="en-US" sz="1900" b="0" i="0" u="none" dirty="0" err="1">
                <a:solidFill>
                  <a:srgbClr val="000000"/>
                </a:solidFill>
                <a:latin typeface="Calibri"/>
                <a:ea typeface="Calibri"/>
                <a:cs typeface="Calibri"/>
                <a:sym typeface="Calibri"/>
              </a:rPr>
              <a:t>zwrotów</a:t>
            </a:r>
            <a:r>
              <a:rPr lang="en-US" sz="1900" b="0" i="1" u="none" dirty="0">
                <a:solidFill>
                  <a:srgbClr val="000000"/>
                </a:solidFill>
                <a:latin typeface="Calibri"/>
                <a:ea typeface="Calibri"/>
                <a:cs typeface="Calibri"/>
                <a:sym typeface="Calibri"/>
              </a:rPr>
              <a:t>: „co", „</a:t>
            </a:r>
            <a:r>
              <a:rPr lang="en-US" sz="1900" b="0" i="1" u="none" dirty="0" err="1">
                <a:solidFill>
                  <a:srgbClr val="000000"/>
                </a:solidFill>
                <a:latin typeface="Calibri"/>
                <a:ea typeface="Calibri"/>
                <a:cs typeface="Calibri"/>
                <a:sym typeface="Calibri"/>
              </a:rPr>
              <a:t>kto</a:t>
            </a:r>
            <a:r>
              <a:rPr lang="en-US" sz="1900" b="0" i="1" u="none" dirty="0">
                <a:solidFill>
                  <a:srgbClr val="000000"/>
                </a:solidFill>
                <a:latin typeface="Calibri"/>
                <a:ea typeface="Calibri"/>
                <a:cs typeface="Calibri"/>
                <a:sym typeface="Calibri"/>
              </a:rPr>
              <a:t>", „</a:t>
            </a:r>
            <a:r>
              <a:rPr lang="en-US" sz="1900" b="0" i="1" u="none" dirty="0" err="1">
                <a:solidFill>
                  <a:srgbClr val="000000"/>
                </a:solidFill>
                <a:latin typeface="Calibri"/>
                <a:ea typeface="Calibri"/>
                <a:cs typeface="Calibri"/>
                <a:sym typeface="Calibri"/>
              </a:rPr>
              <a:t>kiedy</a:t>
            </a:r>
            <a:r>
              <a:rPr lang="en-US" sz="1900" b="0" i="1" u="none" dirty="0">
                <a:solidFill>
                  <a:srgbClr val="000000"/>
                </a:solidFill>
                <a:latin typeface="Calibri"/>
                <a:ea typeface="Calibri"/>
                <a:cs typeface="Calibri"/>
                <a:sym typeface="Calibri"/>
              </a:rPr>
              <a:t>", „</a:t>
            </a:r>
            <a:r>
              <a:rPr lang="en-US" sz="1900" b="0" i="1" u="none" dirty="0" err="1">
                <a:solidFill>
                  <a:srgbClr val="000000"/>
                </a:solidFill>
                <a:latin typeface="Calibri"/>
                <a:ea typeface="Calibri"/>
                <a:cs typeface="Calibri"/>
                <a:sym typeface="Calibri"/>
              </a:rPr>
              <a:t>dlaczego</a:t>
            </a:r>
            <a:r>
              <a:rPr lang="en-US" sz="1900" b="0" i="1"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itd</a:t>
            </a:r>
            <a:r>
              <a:rPr lang="en-US" sz="1900" b="0" i="0" u="none" dirty="0">
                <a:solidFill>
                  <a:srgbClr val="000000"/>
                </a:solidFill>
                <a:latin typeface="Calibri"/>
                <a:ea typeface="Calibri"/>
                <a:cs typeface="Calibri"/>
                <a:sym typeface="Calibri"/>
              </a:rPr>
              <a:t>.).</a:t>
            </a:r>
            <a:endParaRPr dirty="0"/>
          </a:p>
          <a:p>
            <a:pPr marL="0" marR="0" lvl="0" indent="0" algn="just" rtl="0">
              <a:lnSpc>
                <a:spcPct val="140000"/>
              </a:lnSpc>
              <a:spcBef>
                <a:spcPts val="1000"/>
              </a:spcBef>
              <a:spcAft>
                <a:spcPts val="0"/>
              </a:spcAft>
              <a:buClr>
                <a:srgbClr val="000000"/>
              </a:buClr>
              <a:buSzPts val="1900"/>
              <a:buFont typeface="Arial"/>
              <a:buNone/>
            </a:pPr>
            <a:r>
              <a:rPr lang="en-US" sz="1900" b="0" i="0" u="none" dirty="0">
                <a:solidFill>
                  <a:srgbClr val="000000"/>
                </a:solidFill>
                <a:latin typeface="Calibri"/>
                <a:ea typeface="Calibri"/>
                <a:cs typeface="Calibri"/>
                <a:sym typeface="Calibri"/>
              </a:rPr>
              <a:t>2.  </a:t>
            </a:r>
            <a:r>
              <a:rPr lang="en-US" sz="1900" b="0" i="0" u="none" dirty="0" err="1">
                <a:solidFill>
                  <a:srgbClr val="000000"/>
                </a:solidFill>
                <a:latin typeface="Calibri"/>
                <a:ea typeface="Calibri"/>
                <a:cs typeface="Calibri"/>
                <a:sym typeface="Calibri"/>
              </a:rPr>
              <a:t>Stosowanie</a:t>
            </a:r>
            <a:r>
              <a:rPr lang="en-US" sz="1900" b="0" i="0" u="none" dirty="0">
                <a:solidFill>
                  <a:srgbClr val="000000"/>
                </a:solidFill>
                <a:latin typeface="Calibri"/>
                <a:ea typeface="Calibri"/>
                <a:cs typeface="Calibri"/>
                <a:sym typeface="Calibri"/>
              </a:rPr>
              <a:t> </a:t>
            </a:r>
            <a:r>
              <a:rPr lang="en-US" sz="1900" b="1" i="0" u="none" dirty="0" err="1">
                <a:solidFill>
                  <a:srgbClr val="000000"/>
                </a:solidFill>
                <a:latin typeface="Calibri"/>
                <a:ea typeface="Calibri"/>
                <a:cs typeface="Calibri"/>
                <a:sym typeface="Calibri"/>
              </a:rPr>
              <a:t>Parafrazy</a:t>
            </a:r>
            <a:r>
              <a:rPr lang="en-US" sz="1900" b="1" i="0" u="none" dirty="0">
                <a:solidFill>
                  <a:srgbClr val="000000"/>
                </a:solidFill>
                <a:latin typeface="Calibri"/>
                <a:ea typeface="Calibri"/>
                <a:cs typeface="Calibri"/>
                <a:sym typeface="Calibri"/>
              </a:rPr>
              <a:t> </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czyli</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powtarzanie</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stwierdzeń</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drugiej</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strony</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przy</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użyciu</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własnych</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sformułowań</a:t>
            </a:r>
            <a:r>
              <a:rPr lang="en-US" sz="1900" b="0" i="0" u="none" dirty="0">
                <a:solidFill>
                  <a:srgbClr val="000000"/>
                </a:solidFill>
                <a:latin typeface="Calibri"/>
                <a:ea typeface="Calibri"/>
                <a:cs typeface="Calibri"/>
                <a:sym typeface="Calibri"/>
              </a:rPr>
              <a:t>. </a:t>
            </a:r>
            <a:r>
              <a:rPr lang="en-US" sz="1900" b="0" i="0" u="none" dirty="0" smtClean="0">
                <a:solidFill>
                  <a:srgbClr val="000000"/>
                </a:solidFill>
                <a:latin typeface="Calibri"/>
                <a:ea typeface="Calibri"/>
                <a:cs typeface="Calibri"/>
                <a:sym typeface="Calibri"/>
              </a:rPr>
              <a:t>(</a:t>
            </a:r>
            <a:r>
              <a:rPr lang="pl-PL" sz="1900" b="0" i="1" u="none" dirty="0" smtClean="0">
                <a:solidFill>
                  <a:srgbClr val="000000"/>
                </a:solidFill>
                <a:latin typeface="Calibri"/>
                <a:ea typeface="Calibri"/>
                <a:cs typeface="Calibri"/>
                <a:sym typeface="Calibri"/>
              </a:rPr>
              <a:t>,,</a:t>
            </a:r>
            <a:r>
              <a:rPr lang="en-US" sz="1900" b="0" i="1" u="none" dirty="0" err="1" smtClean="0">
                <a:solidFill>
                  <a:srgbClr val="000000"/>
                </a:solidFill>
                <a:latin typeface="Calibri"/>
                <a:ea typeface="Calibri"/>
                <a:cs typeface="Calibri"/>
                <a:sym typeface="Calibri"/>
              </a:rPr>
              <a:t>Jeśli</a:t>
            </a:r>
            <a:r>
              <a:rPr lang="en-US" sz="1900" b="0" i="1" u="none" dirty="0" smtClean="0">
                <a:solidFill>
                  <a:srgbClr val="000000"/>
                </a:solidFill>
                <a:latin typeface="Calibri"/>
                <a:ea typeface="Calibri"/>
                <a:cs typeface="Calibri"/>
                <a:sym typeface="Calibri"/>
              </a:rPr>
              <a:t> </a:t>
            </a:r>
            <a:r>
              <a:rPr lang="en-US" sz="1900" b="0" i="1" u="none" dirty="0" err="1">
                <a:solidFill>
                  <a:srgbClr val="000000"/>
                </a:solidFill>
                <a:latin typeface="Calibri"/>
                <a:ea typeface="Calibri"/>
                <a:cs typeface="Calibri"/>
                <a:sym typeface="Calibri"/>
              </a:rPr>
              <a:t>dobrze</a:t>
            </a:r>
            <a:r>
              <a:rPr lang="en-US" sz="1900" b="0" i="1" u="none" dirty="0">
                <a:solidFill>
                  <a:srgbClr val="000000"/>
                </a:solidFill>
                <a:latin typeface="Calibri"/>
                <a:ea typeface="Calibri"/>
                <a:cs typeface="Calibri"/>
                <a:sym typeface="Calibri"/>
              </a:rPr>
              <a:t> </a:t>
            </a:r>
            <a:r>
              <a:rPr lang="en-US" sz="1900" b="0" i="1" u="none" dirty="0" err="1">
                <a:solidFill>
                  <a:srgbClr val="000000"/>
                </a:solidFill>
                <a:latin typeface="Calibri"/>
                <a:ea typeface="Calibri"/>
                <a:cs typeface="Calibri"/>
                <a:sym typeface="Calibri"/>
              </a:rPr>
              <a:t>zrozumiałem</a:t>
            </a:r>
            <a:r>
              <a:rPr lang="en-US" sz="1900" b="0" i="1" u="none" dirty="0">
                <a:solidFill>
                  <a:srgbClr val="000000"/>
                </a:solidFill>
                <a:latin typeface="Calibri"/>
                <a:ea typeface="Calibri"/>
                <a:cs typeface="Calibri"/>
                <a:sym typeface="Calibri"/>
              </a:rPr>
              <a:t>, </a:t>
            </a:r>
            <a:r>
              <a:rPr lang="en-US" sz="1900" b="0" i="1" u="none" dirty="0" err="1">
                <a:solidFill>
                  <a:srgbClr val="000000"/>
                </a:solidFill>
                <a:latin typeface="Calibri"/>
                <a:ea typeface="Calibri"/>
                <a:cs typeface="Calibri"/>
                <a:sym typeface="Calibri"/>
              </a:rPr>
              <a:t>sądzi</a:t>
            </a:r>
            <a:r>
              <a:rPr lang="en-US" sz="1900" b="0" i="1" u="none" dirty="0">
                <a:solidFill>
                  <a:srgbClr val="000000"/>
                </a:solidFill>
                <a:latin typeface="Calibri"/>
                <a:ea typeface="Calibri"/>
                <a:cs typeface="Calibri"/>
                <a:sym typeface="Calibri"/>
              </a:rPr>
              <a:t> pan</a:t>
            </a:r>
            <a:r>
              <a:rPr lang="en-US" sz="1900" b="0" i="1" u="none" dirty="0" smtClean="0">
                <a:solidFill>
                  <a:srgbClr val="000000"/>
                </a:solidFill>
                <a:latin typeface="Calibri"/>
                <a:ea typeface="Calibri"/>
                <a:cs typeface="Calibri"/>
                <a:sym typeface="Calibri"/>
              </a:rPr>
              <a:t>...</a:t>
            </a:r>
            <a:r>
              <a:rPr lang="pl-PL" sz="1900" b="0" i="1" u="none" dirty="0" smtClean="0">
                <a:solidFill>
                  <a:srgbClr val="000000"/>
                </a:solidFill>
                <a:latin typeface="Calibri"/>
                <a:ea typeface="Calibri"/>
                <a:cs typeface="Calibri"/>
                <a:sym typeface="Calibri"/>
              </a:rPr>
              <a:t>’’</a:t>
            </a:r>
            <a:r>
              <a:rPr lang="en-US" sz="1900" b="0" i="0" u="none" dirty="0" smtClean="0">
                <a:solidFill>
                  <a:srgbClr val="000000"/>
                </a:solidFill>
                <a:latin typeface="Calibri"/>
                <a:ea typeface="Calibri"/>
                <a:cs typeface="Calibri"/>
                <a:sym typeface="Calibri"/>
              </a:rPr>
              <a:t>)</a:t>
            </a:r>
            <a:r>
              <a:rPr lang="pl-PL" sz="1900" b="0" i="0" u="none" dirty="0" smtClean="0">
                <a:solidFill>
                  <a:srgbClr val="000000"/>
                </a:solidFill>
                <a:latin typeface="Calibri"/>
                <a:ea typeface="Calibri"/>
                <a:cs typeface="Calibri"/>
                <a:sym typeface="Calibri"/>
              </a:rPr>
              <a:t>.</a:t>
            </a:r>
            <a:endParaRPr dirty="0"/>
          </a:p>
          <a:p>
            <a:pPr marL="0" marR="0" lvl="0" indent="0" algn="just" rtl="0">
              <a:lnSpc>
                <a:spcPct val="140000"/>
              </a:lnSpc>
              <a:spcBef>
                <a:spcPts val="1000"/>
              </a:spcBef>
              <a:spcAft>
                <a:spcPts val="0"/>
              </a:spcAft>
              <a:buClr>
                <a:srgbClr val="000000"/>
              </a:buClr>
              <a:buSzPts val="1900"/>
              <a:buFont typeface="Arial"/>
              <a:buNone/>
            </a:pPr>
            <a:r>
              <a:rPr lang="en-US" sz="1900" b="0" i="0" u="none" dirty="0">
                <a:solidFill>
                  <a:srgbClr val="000000"/>
                </a:solidFill>
                <a:latin typeface="Calibri"/>
                <a:ea typeface="Calibri"/>
                <a:cs typeface="Calibri"/>
                <a:sym typeface="Calibri"/>
              </a:rPr>
              <a:t>3.  </a:t>
            </a:r>
            <a:r>
              <a:rPr lang="en-US" sz="1900" b="1" i="0" u="none" dirty="0" err="1">
                <a:solidFill>
                  <a:srgbClr val="000000"/>
                </a:solidFill>
                <a:latin typeface="Calibri"/>
                <a:ea typeface="Calibri"/>
                <a:cs typeface="Calibri"/>
                <a:sym typeface="Calibri"/>
              </a:rPr>
              <a:t>Milczenie</a:t>
            </a:r>
            <a:r>
              <a:rPr lang="en-US" sz="1900" b="1" i="0" u="none" dirty="0">
                <a:solidFill>
                  <a:srgbClr val="000000"/>
                </a:solidFill>
                <a:latin typeface="Calibri"/>
                <a:ea typeface="Calibri"/>
                <a:cs typeface="Calibri"/>
                <a:sym typeface="Calibri"/>
              </a:rPr>
              <a:t> przez </a:t>
            </a:r>
            <a:r>
              <a:rPr lang="en-US" sz="1900" b="1" i="0" u="none" dirty="0" err="1">
                <a:solidFill>
                  <a:srgbClr val="000000"/>
                </a:solidFill>
                <a:latin typeface="Calibri"/>
                <a:ea typeface="Calibri"/>
                <a:cs typeface="Calibri"/>
                <a:sym typeface="Calibri"/>
              </a:rPr>
              <a:t>chwilę</a:t>
            </a:r>
            <a:r>
              <a:rPr lang="en-US" sz="1900" b="1"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po</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zadaniu</a:t>
            </a:r>
            <a:r>
              <a:rPr lang="en-US" sz="1900" b="0" i="0" u="none" dirty="0">
                <a:solidFill>
                  <a:srgbClr val="000000"/>
                </a:solidFill>
                <a:latin typeface="Calibri"/>
                <a:ea typeface="Calibri"/>
                <a:cs typeface="Calibri"/>
                <a:sym typeface="Calibri"/>
              </a:rPr>
              <a:t> przez </a:t>
            </a:r>
            <a:r>
              <a:rPr lang="en-US" sz="1900" b="0" i="0" u="none" dirty="0" err="1">
                <a:solidFill>
                  <a:srgbClr val="000000"/>
                </a:solidFill>
                <a:latin typeface="Calibri"/>
                <a:ea typeface="Calibri"/>
                <a:cs typeface="Calibri"/>
                <a:sym typeface="Calibri"/>
              </a:rPr>
              <a:t>rozmówców</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pytania</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czy</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zajęciu</a:t>
            </a:r>
            <a:r>
              <a:rPr lang="en-US" sz="1900" b="0" i="0" u="none" dirty="0">
                <a:solidFill>
                  <a:srgbClr val="000000"/>
                </a:solidFill>
                <a:latin typeface="Calibri"/>
                <a:ea typeface="Calibri"/>
                <a:cs typeface="Calibri"/>
                <a:sym typeface="Calibri"/>
              </a:rPr>
              <a:t> przez </a:t>
            </a:r>
            <a:r>
              <a:rPr lang="en-US" sz="1900" b="0" i="0" u="none" dirty="0" err="1">
                <a:solidFill>
                  <a:srgbClr val="000000"/>
                </a:solidFill>
                <a:latin typeface="Calibri"/>
                <a:ea typeface="Calibri"/>
                <a:cs typeface="Calibri"/>
                <a:sym typeface="Calibri"/>
              </a:rPr>
              <a:t>nich</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stanowiska</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Jeśli</a:t>
            </a:r>
            <a:r>
              <a:rPr lang="en-US" sz="1900" b="0" i="0" u="none" dirty="0">
                <a:solidFill>
                  <a:srgbClr val="000000"/>
                </a:solidFill>
                <a:latin typeface="Calibri"/>
                <a:ea typeface="Calibri"/>
                <a:cs typeface="Calibri"/>
                <a:sym typeface="Calibri"/>
              </a:rPr>
              <a:t> się </a:t>
            </a:r>
            <a:r>
              <a:rPr lang="en-US" sz="1900" b="0" i="0" u="none" dirty="0" err="1">
                <a:solidFill>
                  <a:srgbClr val="000000"/>
                </a:solidFill>
                <a:latin typeface="Calibri"/>
                <a:ea typeface="Calibri"/>
                <a:cs typeface="Calibri"/>
                <a:sym typeface="Calibri"/>
              </a:rPr>
              <a:t>nie</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odzywasz</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zawsze</a:t>
            </a:r>
            <a:r>
              <a:rPr lang="en-US" sz="1900" b="0" i="0" u="none" dirty="0">
                <a:solidFill>
                  <a:srgbClr val="000000"/>
                </a:solidFill>
                <a:latin typeface="Calibri"/>
                <a:ea typeface="Calibri"/>
                <a:cs typeface="Calibri"/>
                <a:sym typeface="Calibri"/>
              </a:rPr>
              <a:t> jest </a:t>
            </a:r>
            <a:r>
              <a:rPr lang="en-US" sz="1900" b="0" i="0" u="none" dirty="0" err="1">
                <a:solidFill>
                  <a:srgbClr val="000000"/>
                </a:solidFill>
                <a:latin typeface="Calibri"/>
                <a:ea typeface="Calibri"/>
                <a:cs typeface="Calibri"/>
                <a:sym typeface="Calibri"/>
              </a:rPr>
              <a:t>szansa</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że</a:t>
            </a:r>
            <a:r>
              <a:rPr lang="en-US" sz="1900" b="0" i="0" u="none" dirty="0">
                <a:solidFill>
                  <a:srgbClr val="000000"/>
                </a:solidFill>
                <a:latin typeface="Calibri"/>
                <a:ea typeface="Calibri"/>
                <a:cs typeface="Calibri"/>
                <a:sym typeface="Calibri"/>
              </a:rPr>
              <a:t> od </a:t>
            </a:r>
            <a:r>
              <a:rPr lang="en-US" sz="1900" b="0" i="0" u="none" dirty="0" err="1">
                <a:solidFill>
                  <a:srgbClr val="000000"/>
                </a:solidFill>
                <a:latin typeface="Calibri"/>
                <a:ea typeface="Calibri"/>
                <a:cs typeface="Calibri"/>
                <a:sym typeface="Calibri"/>
              </a:rPr>
              <a:t>naszych</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rozmówców</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wyjdzie</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jeszcze</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jakaś</a:t>
            </a:r>
            <a:r>
              <a:rPr lang="en-US" sz="1900" b="0" i="0" u="none" dirty="0">
                <a:solidFill>
                  <a:srgbClr val="000000"/>
                </a:solidFill>
                <a:latin typeface="Calibri"/>
                <a:ea typeface="Calibri"/>
                <a:cs typeface="Calibri"/>
                <a:sym typeface="Calibri"/>
              </a:rPr>
              <a:t> </a:t>
            </a:r>
            <a:r>
              <a:rPr lang="en-US" sz="1900" b="0" i="0" u="none" dirty="0" err="1" smtClean="0">
                <a:solidFill>
                  <a:srgbClr val="000000"/>
                </a:solidFill>
                <a:latin typeface="Calibri"/>
                <a:ea typeface="Calibri"/>
                <a:cs typeface="Calibri"/>
                <a:sym typeface="Calibri"/>
              </a:rPr>
              <a:t>propozycja</a:t>
            </a:r>
            <a:r>
              <a:rPr lang="en-US" sz="1900" b="0" i="0" u="none" dirty="0" smtClean="0">
                <a:solidFill>
                  <a:srgbClr val="000000"/>
                </a:solidFill>
                <a:latin typeface="Calibri"/>
                <a:ea typeface="Calibri"/>
                <a:cs typeface="Calibri"/>
                <a:sym typeface="Calibri"/>
              </a:rPr>
              <a:t>)</a:t>
            </a:r>
            <a:r>
              <a:rPr lang="pl-PL" sz="1900" b="0" i="0" u="none" dirty="0" smtClean="0">
                <a:solidFill>
                  <a:srgbClr val="000000"/>
                </a:solidFill>
                <a:latin typeface="Calibri"/>
                <a:ea typeface="Calibri"/>
                <a:cs typeface="Calibri"/>
                <a:sym typeface="Calibri"/>
              </a:rPr>
              <a:t>.</a:t>
            </a:r>
            <a:endParaRPr dirty="0"/>
          </a:p>
          <a:p>
            <a:pPr marL="0" marR="0" lvl="0" indent="0" algn="just" rtl="0">
              <a:lnSpc>
                <a:spcPct val="140000"/>
              </a:lnSpc>
              <a:spcBef>
                <a:spcPts val="1000"/>
              </a:spcBef>
              <a:spcAft>
                <a:spcPts val="0"/>
              </a:spcAft>
              <a:buClr>
                <a:srgbClr val="000000"/>
              </a:buClr>
              <a:buSzPts val="1900"/>
              <a:buFont typeface="Arial"/>
              <a:buNone/>
            </a:pPr>
            <a:r>
              <a:rPr lang="en-US" sz="1900" b="0" i="0" u="none" dirty="0">
                <a:solidFill>
                  <a:srgbClr val="000000"/>
                </a:solidFill>
                <a:latin typeface="Calibri"/>
                <a:ea typeface="Calibri"/>
                <a:cs typeface="Calibri"/>
                <a:sym typeface="Calibri"/>
              </a:rPr>
              <a:t>4. </a:t>
            </a:r>
            <a:r>
              <a:rPr lang="en-US" sz="1900" b="0" i="0" u="none" dirty="0" err="1">
                <a:solidFill>
                  <a:srgbClr val="000000"/>
                </a:solidFill>
                <a:latin typeface="Calibri"/>
                <a:ea typeface="Calibri"/>
                <a:cs typeface="Calibri"/>
                <a:sym typeface="Calibri"/>
              </a:rPr>
              <a:t>Robienie</a:t>
            </a:r>
            <a:r>
              <a:rPr lang="en-US" sz="1900" b="0" i="0" u="none" dirty="0">
                <a:solidFill>
                  <a:srgbClr val="000000"/>
                </a:solidFill>
                <a:latin typeface="Calibri"/>
                <a:ea typeface="Calibri"/>
                <a:cs typeface="Calibri"/>
                <a:sym typeface="Calibri"/>
              </a:rPr>
              <a:t> od </a:t>
            </a:r>
            <a:r>
              <a:rPr lang="en-US" sz="1900" b="0" i="0" u="none" dirty="0" err="1">
                <a:solidFill>
                  <a:srgbClr val="000000"/>
                </a:solidFill>
                <a:latin typeface="Calibri"/>
                <a:ea typeface="Calibri"/>
                <a:cs typeface="Calibri"/>
                <a:sym typeface="Calibri"/>
              </a:rPr>
              <a:t>czasu</a:t>
            </a:r>
            <a:r>
              <a:rPr lang="en-US" sz="1900" b="0" i="0" u="none" dirty="0">
                <a:solidFill>
                  <a:srgbClr val="000000"/>
                </a:solidFill>
                <a:latin typeface="Calibri"/>
                <a:ea typeface="Calibri"/>
                <a:cs typeface="Calibri"/>
                <a:sym typeface="Calibri"/>
              </a:rPr>
              <a:t> do </a:t>
            </a:r>
            <a:r>
              <a:rPr lang="en-US" sz="1900" b="0" i="0" u="none" dirty="0" err="1">
                <a:solidFill>
                  <a:srgbClr val="000000"/>
                </a:solidFill>
                <a:latin typeface="Calibri"/>
                <a:ea typeface="Calibri"/>
                <a:cs typeface="Calibri"/>
                <a:sym typeface="Calibri"/>
              </a:rPr>
              <a:t>czasu</a:t>
            </a:r>
            <a:r>
              <a:rPr lang="en-US" sz="1900" b="0" i="0" u="none" dirty="0">
                <a:solidFill>
                  <a:srgbClr val="000000"/>
                </a:solidFill>
                <a:latin typeface="Calibri"/>
                <a:ea typeface="Calibri"/>
                <a:cs typeface="Calibri"/>
                <a:sym typeface="Calibri"/>
              </a:rPr>
              <a:t> </a:t>
            </a:r>
            <a:r>
              <a:rPr lang="en-US" sz="1900" b="1" i="0" u="none" dirty="0" err="1">
                <a:solidFill>
                  <a:srgbClr val="000000"/>
                </a:solidFill>
                <a:latin typeface="Calibri"/>
                <a:ea typeface="Calibri"/>
                <a:cs typeface="Calibri"/>
                <a:sym typeface="Calibri"/>
              </a:rPr>
              <a:t>podsumowań</a:t>
            </a:r>
            <a:r>
              <a:rPr lang="en-US" sz="1900" b="0" i="0" u="none" dirty="0">
                <a:solidFill>
                  <a:srgbClr val="000000"/>
                </a:solidFill>
                <a:latin typeface="Calibri"/>
                <a:ea typeface="Calibri"/>
                <a:cs typeface="Calibri"/>
                <a:sym typeface="Calibri"/>
              </a:rPr>
              <a:t>, aby </a:t>
            </a:r>
            <a:r>
              <a:rPr lang="en-US" sz="1900" b="0" i="0" u="none" dirty="0" err="1">
                <a:solidFill>
                  <a:srgbClr val="000000"/>
                </a:solidFill>
                <a:latin typeface="Calibri"/>
                <a:ea typeface="Calibri"/>
                <a:cs typeface="Calibri"/>
                <a:sym typeface="Calibri"/>
              </a:rPr>
              <a:t>wszyscy</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pamiętali</a:t>
            </a:r>
            <a:r>
              <a:rPr lang="en-US" sz="1900" b="0" i="0" u="none" dirty="0">
                <a:solidFill>
                  <a:srgbClr val="000000"/>
                </a:solidFill>
                <a:latin typeface="Calibri"/>
                <a:ea typeface="Calibri"/>
                <a:cs typeface="Calibri"/>
                <a:sym typeface="Calibri"/>
              </a:rPr>
              <a:t> o </a:t>
            </a:r>
            <a:r>
              <a:rPr lang="en-US" sz="1900" b="0" i="0" u="none" dirty="0" err="1">
                <a:solidFill>
                  <a:srgbClr val="000000"/>
                </a:solidFill>
                <a:latin typeface="Calibri"/>
                <a:ea typeface="Calibri"/>
                <a:cs typeface="Calibri"/>
                <a:sym typeface="Calibri"/>
              </a:rPr>
              <a:t>dokonanych</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już</a:t>
            </a:r>
            <a:r>
              <a:rPr lang="en-US" sz="1900" b="0" i="0" u="none" dirty="0">
                <a:solidFill>
                  <a:srgbClr val="000000"/>
                </a:solidFill>
                <a:latin typeface="Calibri"/>
                <a:ea typeface="Calibri"/>
                <a:cs typeface="Calibri"/>
                <a:sym typeface="Calibri"/>
              </a:rPr>
              <a:t> </a:t>
            </a:r>
            <a:r>
              <a:rPr lang="en-US" sz="1900" b="0" i="0" u="none" dirty="0" err="1" smtClean="0">
                <a:solidFill>
                  <a:srgbClr val="000000"/>
                </a:solidFill>
                <a:latin typeface="Calibri"/>
                <a:ea typeface="Calibri"/>
                <a:cs typeface="Calibri"/>
                <a:sym typeface="Calibri"/>
              </a:rPr>
              <a:t>ustaleniach</a:t>
            </a:r>
            <a:r>
              <a:rPr lang="pl-PL" sz="1900" b="0" i="0" u="none" dirty="0" smtClean="0">
                <a:solidFill>
                  <a:srgbClr val="000000"/>
                </a:solidFill>
                <a:latin typeface="Calibri"/>
                <a:ea typeface="Calibri"/>
                <a:cs typeface="Calibri"/>
                <a:sym typeface="Calibri"/>
              </a:rPr>
              <a:t>.</a:t>
            </a:r>
            <a:endParaRPr dirty="0"/>
          </a:p>
          <a:p>
            <a:pPr marL="0" marR="0" lvl="0" indent="0" algn="just" rtl="0">
              <a:lnSpc>
                <a:spcPct val="140000"/>
              </a:lnSpc>
              <a:spcBef>
                <a:spcPts val="1000"/>
              </a:spcBef>
              <a:spcAft>
                <a:spcPts val="0"/>
              </a:spcAft>
              <a:buClr>
                <a:srgbClr val="000000"/>
              </a:buClr>
              <a:buSzPts val="1900"/>
              <a:buFont typeface="Arial"/>
              <a:buNone/>
            </a:pPr>
            <a:r>
              <a:rPr lang="en-US" sz="1900" b="0" i="0" u="none" dirty="0">
                <a:solidFill>
                  <a:srgbClr val="000000"/>
                </a:solidFill>
                <a:latin typeface="Calibri"/>
                <a:ea typeface="Calibri"/>
                <a:cs typeface="Calibri"/>
                <a:sym typeface="Calibri"/>
              </a:rPr>
              <a:t>5. </a:t>
            </a:r>
            <a:r>
              <a:rPr lang="en-US" sz="1900" b="0" i="0" u="none" dirty="0" err="1">
                <a:solidFill>
                  <a:srgbClr val="000000"/>
                </a:solidFill>
                <a:latin typeface="Calibri"/>
                <a:ea typeface="Calibri"/>
                <a:cs typeface="Calibri"/>
                <a:sym typeface="Calibri"/>
              </a:rPr>
              <a:t>Dawanie</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wyrazu</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swoim</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uczuciom</a:t>
            </a:r>
            <a:r>
              <a:rPr lang="en-US" sz="1900" b="0" i="0" u="none" dirty="0">
                <a:solidFill>
                  <a:srgbClr val="000000"/>
                </a:solidFill>
                <a:latin typeface="Calibri"/>
                <a:ea typeface="Calibri"/>
                <a:cs typeface="Calibri"/>
                <a:sym typeface="Calibri"/>
              </a:rPr>
              <a:t> i </a:t>
            </a:r>
            <a:r>
              <a:rPr lang="en-US" sz="1900" b="0" i="0" u="none" dirty="0" err="1">
                <a:solidFill>
                  <a:srgbClr val="000000"/>
                </a:solidFill>
                <a:latin typeface="Calibri"/>
                <a:ea typeface="Calibri"/>
                <a:cs typeface="Calibri"/>
                <a:sym typeface="Calibri"/>
              </a:rPr>
              <a:t>nastrojom</a:t>
            </a:r>
            <a:r>
              <a:rPr lang="en-US" sz="1900" b="0" i="0" u="none" dirty="0">
                <a:solidFill>
                  <a:srgbClr val="000000"/>
                </a:solidFill>
                <a:latin typeface="Calibri"/>
                <a:ea typeface="Calibri"/>
                <a:cs typeface="Calibri"/>
                <a:sym typeface="Calibri"/>
              </a:rPr>
              <a:t>, aby w ten </a:t>
            </a:r>
            <a:r>
              <a:rPr lang="en-US" sz="1900" b="0" i="0" u="none" dirty="0" err="1">
                <a:solidFill>
                  <a:srgbClr val="000000"/>
                </a:solidFill>
                <a:latin typeface="Calibri"/>
                <a:ea typeface="Calibri"/>
                <a:cs typeface="Calibri"/>
                <a:sym typeface="Calibri"/>
              </a:rPr>
              <a:t>sposób</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rozładować</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napięcie</a:t>
            </a:r>
            <a:r>
              <a:rPr lang="en-US" sz="1900" b="0" i="0" u="none" dirty="0">
                <a:solidFill>
                  <a:srgbClr val="000000"/>
                </a:solidFill>
                <a:latin typeface="Calibri"/>
                <a:ea typeface="Calibri"/>
                <a:cs typeface="Calibri"/>
                <a:sym typeface="Calibri"/>
              </a:rPr>
              <a:t> i </a:t>
            </a:r>
            <a:r>
              <a:rPr lang="en-US" sz="1900" b="0" i="0" u="none" dirty="0" err="1">
                <a:solidFill>
                  <a:srgbClr val="000000"/>
                </a:solidFill>
                <a:latin typeface="Calibri"/>
                <a:ea typeface="Calibri"/>
                <a:cs typeface="Calibri"/>
                <a:sym typeface="Calibri"/>
              </a:rPr>
              <a:t>wzmóc</a:t>
            </a:r>
            <a:r>
              <a:rPr lang="en-US" sz="1900" b="0" i="0" u="none" dirty="0">
                <a:solidFill>
                  <a:srgbClr val="000000"/>
                </a:solidFill>
                <a:latin typeface="Calibri"/>
                <a:ea typeface="Calibri"/>
                <a:cs typeface="Calibri"/>
                <a:sym typeface="Calibri"/>
              </a:rPr>
              <a:t> </a:t>
            </a:r>
            <a:r>
              <a:rPr lang="en-US" sz="1900" b="0" i="0" u="none" dirty="0" err="1">
                <a:solidFill>
                  <a:srgbClr val="000000"/>
                </a:solidFill>
                <a:latin typeface="Calibri"/>
                <a:ea typeface="Calibri"/>
                <a:cs typeface="Calibri"/>
                <a:sym typeface="Calibri"/>
              </a:rPr>
              <a:t>wzajemne</a:t>
            </a:r>
            <a:r>
              <a:rPr lang="en-US" sz="1900" b="0" i="0" u="none" dirty="0">
                <a:solidFill>
                  <a:srgbClr val="000000"/>
                </a:solidFill>
                <a:latin typeface="Calibri"/>
                <a:ea typeface="Calibri"/>
                <a:cs typeface="Calibri"/>
                <a:sym typeface="Calibri"/>
              </a:rPr>
              <a:t> </a:t>
            </a:r>
            <a:r>
              <a:rPr lang="en-US" sz="1900" b="0" i="0" u="none" dirty="0" err="1" smtClean="0">
                <a:solidFill>
                  <a:srgbClr val="000000"/>
                </a:solidFill>
                <a:latin typeface="Calibri"/>
                <a:ea typeface="Calibri"/>
                <a:cs typeface="Calibri"/>
                <a:sym typeface="Calibri"/>
              </a:rPr>
              <a:t>zaufanie</a:t>
            </a:r>
            <a:r>
              <a:rPr lang="pl-PL" sz="1900" b="0" i="0" u="none" dirty="0" smtClean="0">
                <a:solidFill>
                  <a:srgbClr val="000000"/>
                </a:solidFill>
                <a:latin typeface="Calibri"/>
                <a:ea typeface="Calibri"/>
                <a:cs typeface="Calibri"/>
                <a:sym typeface="Calibri"/>
              </a:rPr>
              <a:t>.</a:t>
            </a:r>
            <a:endParaRPr dirty="0"/>
          </a:p>
          <a:p>
            <a:pPr marL="0" marR="0" lvl="0" indent="0" algn="l" rtl="0">
              <a:lnSpc>
                <a:spcPct val="80000"/>
              </a:lnSpc>
              <a:spcBef>
                <a:spcPts val="1000"/>
              </a:spcBef>
              <a:spcAft>
                <a:spcPts val="0"/>
              </a:spcAft>
              <a:buClr>
                <a:schemeClr val="dk1"/>
              </a:buClr>
              <a:buSzPts val="1700"/>
              <a:buFont typeface="Arial"/>
              <a:buNone/>
            </a:pPr>
            <a:endParaRPr sz="1700" b="0" i="0" u="none" dirty="0">
              <a:solidFill>
                <a:srgbClr val="000000"/>
              </a:solidFill>
              <a:latin typeface="Times New Roman"/>
              <a:ea typeface="Times New Roman"/>
              <a:cs typeface="Times New Roman"/>
              <a:sym typeface="Times New Roman"/>
            </a:endParaRPr>
          </a:p>
          <a:p>
            <a:pPr marL="228600" marR="0" lvl="0" indent="-120650" algn="l" rtl="0">
              <a:lnSpc>
                <a:spcPct val="90000"/>
              </a:lnSpc>
              <a:spcBef>
                <a:spcPts val="1000"/>
              </a:spcBef>
              <a:spcAft>
                <a:spcPts val="0"/>
              </a:spcAft>
              <a:buClr>
                <a:schemeClr val="dk1"/>
              </a:buClr>
              <a:buSzPts val="1700"/>
              <a:buFont typeface="Arial"/>
              <a:buNone/>
            </a:pPr>
            <a:endParaRPr sz="1700" b="0" i="0" u="none" dirty="0">
              <a:solidFill>
                <a:srgbClr val="000000"/>
              </a:solidFill>
              <a:latin typeface="Times New Roman"/>
              <a:ea typeface="Times New Roman"/>
              <a:cs typeface="Times New Roman"/>
              <a:sym typeface="Times New Roman"/>
            </a:endParaRPr>
          </a:p>
        </p:txBody>
      </p:sp>
      <p:pic>
        <p:nvPicPr>
          <p:cNvPr id="1792" name="Google Shape;1792;p18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793" name="Google Shape;1793;p188"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sp>
        <p:nvSpPr>
          <p:cNvPr id="1798" name="Google Shape;1798;p18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Umiejętności negocjacyjne - wady i zalety</a:t>
            </a:r>
            <a:endParaRPr/>
          </a:p>
        </p:txBody>
      </p:sp>
      <p:sp>
        <p:nvSpPr>
          <p:cNvPr id="1799" name="Google Shape;1799;p189"/>
          <p:cNvSpPr txBox="1">
            <a:spLocks noGrp="1"/>
          </p:cNvSpPr>
          <p:nvPr>
            <p:ph type="body" idx="1"/>
          </p:nvPr>
        </p:nvSpPr>
        <p:spPr>
          <a:xfrm>
            <a:off x="838199" y="1531937"/>
            <a:ext cx="10515600" cy="4351337"/>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chemeClr val="dk1"/>
              </a:buClr>
              <a:buSzPts val="2000"/>
              <a:buFont typeface="Arial"/>
              <a:buNone/>
            </a:pPr>
            <a:r>
              <a:rPr lang="en-US" sz="2000" b="0" i="0" u="none" dirty="0">
                <a:solidFill>
                  <a:schemeClr val="dk1"/>
                </a:solidFill>
                <a:latin typeface="Calibri"/>
                <a:ea typeface="Calibri"/>
                <a:cs typeface="Calibri"/>
                <a:sym typeface="Calibri"/>
              </a:rPr>
              <a:t>6. </a:t>
            </a:r>
            <a:r>
              <a:rPr lang="en-US" sz="2000" b="0" i="0" u="none" dirty="0" err="1">
                <a:solidFill>
                  <a:schemeClr val="dk1"/>
                </a:solidFill>
                <a:latin typeface="Calibri"/>
                <a:ea typeface="Calibri"/>
                <a:cs typeface="Calibri"/>
                <a:sym typeface="Calibri"/>
              </a:rPr>
              <a:t>Celowa</a:t>
            </a:r>
            <a:r>
              <a:rPr lang="en-US" sz="2000" b="0" i="0" u="none" dirty="0">
                <a:solidFill>
                  <a:schemeClr val="dk1"/>
                </a:solidFill>
                <a:latin typeface="Calibri"/>
                <a:ea typeface="Calibri"/>
                <a:cs typeface="Calibri"/>
                <a:sym typeface="Calibri"/>
              </a:rPr>
              <a:t> dezinterpretacja </a:t>
            </a:r>
            <a:r>
              <a:rPr lang="en-US" sz="2000" b="0" i="0" u="none" dirty="0" err="1">
                <a:solidFill>
                  <a:schemeClr val="dk1"/>
                </a:solidFill>
                <a:latin typeface="Calibri"/>
                <a:ea typeface="Calibri"/>
                <a:cs typeface="Calibri"/>
                <a:sym typeface="Calibri"/>
              </a:rPr>
              <a:t>stanowiska</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strony</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przeciwnej</a:t>
            </a:r>
            <a:r>
              <a:rPr lang="en-US" sz="2000" b="0" i="0" u="none" dirty="0">
                <a:solidFill>
                  <a:schemeClr val="dk1"/>
                </a:solidFill>
                <a:latin typeface="Calibri"/>
                <a:ea typeface="Calibri"/>
                <a:cs typeface="Calibri"/>
                <a:sym typeface="Calibri"/>
              </a:rPr>
              <a:t> w </a:t>
            </a:r>
            <a:r>
              <a:rPr lang="en-US" sz="2000" b="0" i="0" u="none" dirty="0" err="1">
                <a:solidFill>
                  <a:schemeClr val="dk1"/>
                </a:solidFill>
                <a:latin typeface="Calibri"/>
                <a:ea typeface="Calibri"/>
                <a:cs typeface="Calibri"/>
                <a:sym typeface="Calibri"/>
              </a:rPr>
              <a:t>trakcie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powtarzania</a:t>
            </a:r>
            <a:r>
              <a:rPr lang="en-US" sz="2000" b="0" i="0" u="none" dirty="0">
                <a:solidFill>
                  <a:schemeClr val="dk1"/>
                </a:solidFill>
                <a:latin typeface="Calibri"/>
                <a:ea typeface="Calibri"/>
                <a:cs typeface="Calibri"/>
                <a:sym typeface="Calibri"/>
              </a:rPr>
              <a:t> jest </a:t>
            </a:r>
            <a:r>
              <a:rPr lang="en-US" sz="2000" b="0" i="0" u="none" dirty="0" err="1">
                <a:solidFill>
                  <a:schemeClr val="dk1"/>
                </a:solidFill>
                <a:latin typeface="Calibri"/>
                <a:ea typeface="Calibri"/>
                <a:cs typeface="Calibri"/>
                <a:sym typeface="Calibri"/>
              </a:rPr>
              <a:t>sformułowań</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podsumowywania</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czy</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stawiania</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pytań</a:t>
            </a:r>
            <a:r>
              <a:rPr lang="en-US" sz="2000" b="0" i="0" u="none" dirty="0">
                <a:solidFill>
                  <a:schemeClr val="dk1"/>
                </a:solidFill>
                <a:latin typeface="Calibri"/>
                <a:ea typeface="Calibri"/>
                <a:cs typeface="Calibri"/>
                <a:sym typeface="Calibri"/>
              </a:rPr>
              <a:t>.</a:t>
            </a:r>
            <a:endParaRPr dirty="0"/>
          </a:p>
          <a:p>
            <a:pPr marL="0" marR="0" lvl="0" indent="0" algn="just" rtl="0">
              <a:lnSpc>
                <a:spcPct val="150000"/>
              </a:lnSpc>
              <a:spcBef>
                <a:spcPts val="1000"/>
              </a:spcBef>
              <a:spcAft>
                <a:spcPts val="0"/>
              </a:spcAft>
              <a:buClr>
                <a:schemeClr val="dk1"/>
              </a:buClr>
              <a:buSzPts val="2000"/>
              <a:buFont typeface="Arial"/>
              <a:buNone/>
            </a:pPr>
            <a:r>
              <a:rPr lang="en-US" sz="2000" b="0" i="0" u="none" dirty="0">
                <a:solidFill>
                  <a:schemeClr val="dk1"/>
                </a:solidFill>
                <a:latin typeface="Calibri"/>
                <a:ea typeface="Calibri"/>
                <a:cs typeface="Calibri"/>
                <a:sym typeface="Calibri"/>
              </a:rPr>
              <a:t>7. </a:t>
            </a:r>
            <a:r>
              <a:rPr lang="en-US" sz="2000" b="0" i="0" u="none" dirty="0" err="1">
                <a:solidFill>
                  <a:schemeClr val="dk1"/>
                </a:solidFill>
                <a:latin typeface="Calibri"/>
                <a:ea typeface="Calibri"/>
                <a:cs typeface="Calibri"/>
                <a:sym typeface="Calibri"/>
              </a:rPr>
              <a:t>Przejaskrawianie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stanowiska</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strony</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Przeciwnej</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poprzez</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użycie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takich</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zwrotów</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jak</a:t>
            </a:r>
            <a:r>
              <a:rPr lang="en-US" sz="2000" b="0" i="0" u="none" dirty="0">
                <a:solidFill>
                  <a:schemeClr val="dk1"/>
                </a:solidFill>
                <a:latin typeface="Calibri"/>
                <a:ea typeface="Calibri"/>
                <a:cs typeface="Calibri"/>
                <a:sym typeface="Calibri"/>
              </a:rPr>
              <a:t>: </a:t>
            </a:r>
            <a:r>
              <a:rPr lang="en-US" sz="2000" b="0" i="1" u="none" dirty="0">
                <a:solidFill>
                  <a:schemeClr val="dk1"/>
                </a:solidFill>
                <a:latin typeface="Calibri"/>
                <a:ea typeface="Calibri"/>
                <a:cs typeface="Calibri"/>
                <a:sym typeface="Calibri"/>
              </a:rPr>
              <a:t>„</a:t>
            </a:r>
            <a:r>
              <a:rPr lang="en-US" sz="2000" b="0" i="1" u="none" dirty="0" err="1">
                <a:solidFill>
                  <a:schemeClr val="dk1"/>
                </a:solidFill>
                <a:latin typeface="Calibri"/>
                <a:ea typeface="Calibri"/>
                <a:cs typeface="Calibri"/>
                <a:sym typeface="Calibri"/>
              </a:rPr>
              <a:t>zawsze</a:t>
            </a:r>
            <a:r>
              <a:rPr lang="en-US" sz="2000" b="0" i="1" u="none" dirty="0">
                <a:solidFill>
                  <a:schemeClr val="dk1"/>
                </a:solidFill>
                <a:latin typeface="Calibri"/>
                <a:ea typeface="Calibri"/>
                <a:cs typeface="Calibri"/>
                <a:sym typeface="Calibri"/>
              </a:rPr>
              <a:t>", „</a:t>
            </a:r>
            <a:r>
              <a:rPr lang="en-US" sz="2000" b="0" i="1" u="none" dirty="0" err="1">
                <a:solidFill>
                  <a:schemeClr val="dk1"/>
                </a:solidFill>
                <a:latin typeface="Calibri"/>
                <a:ea typeface="Calibri"/>
                <a:cs typeface="Calibri"/>
                <a:sym typeface="Calibri"/>
              </a:rPr>
              <a:t>nigdy</a:t>
            </a:r>
            <a:r>
              <a:rPr lang="en-US" sz="2000" b="0" i="1" u="none" dirty="0">
                <a:solidFill>
                  <a:schemeClr val="dk1"/>
                </a:solidFill>
                <a:latin typeface="Calibri"/>
                <a:ea typeface="Calibri"/>
                <a:cs typeface="Calibri"/>
                <a:sym typeface="Calibri"/>
              </a:rPr>
              <a:t>", „</a:t>
            </a:r>
            <a:r>
              <a:rPr lang="en-US" sz="2000" b="0" i="1" u="none" dirty="0" err="1">
                <a:solidFill>
                  <a:schemeClr val="dk1"/>
                </a:solidFill>
                <a:latin typeface="Calibri"/>
                <a:ea typeface="Calibri"/>
                <a:cs typeface="Calibri"/>
                <a:sym typeface="Calibri"/>
              </a:rPr>
              <a:t>nie</a:t>
            </a:r>
            <a:r>
              <a:rPr lang="en-US" sz="2000" b="0" i="1" u="none" dirty="0">
                <a:solidFill>
                  <a:schemeClr val="dk1"/>
                </a:solidFill>
                <a:latin typeface="Calibri"/>
                <a:ea typeface="Calibri"/>
                <a:cs typeface="Calibri"/>
                <a:sym typeface="Calibri"/>
              </a:rPr>
              <a:t> </a:t>
            </a:r>
            <a:r>
              <a:rPr lang="en-US" sz="2000" b="0" i="1" u="none" dirty="0" err="1">
                <a:solidFill>
                  <a:schemeClr val="dk1"/>
                </a:solidFill>
                <a:latin typeface="Calibri"/>
                <a:ea typeface="Calibri"/>
                <a:cs typeface="Calibri"/>
                <a:sym typeface="Calibri"/>
              </a:rPr>
              <a:t>sposób</a:t>
            </a:r>
            <a:r>
              <a:rPr lang="en-US" sz="2000" b="0" i="1" u="none" dirty="0">
                <a:solidFill>
                  <a:schemeClr val="dk1"/>
                </a:solidFill>
                <a:latin typeface="Calibri"/>
                <a:ea typeface="Calibri"/>
                <a:cs typeface="Calibri"/>
                <a:sym typeface="Calibri"/>
              </a:rPr>
              <a:t>", „</a:t>
            </a:r>
            <a:r>
              <a:rPr lang="en-US" sz="2000" b="0" i="1" u="none" dirty="0" err="1">
                <a:solidFill>
                  <a:schemeClr val="dk1"/>
                </a:solidFill>
                <a:latin typeface="Calibri"/>
                <a:ea typeface="Calibri"/>
                <a:cs typeface="Calibri"/>
                <a:sym typeface="Calibri"/>
              </a:rPr>
              <a:t>nikt</a:t>
            </a:r>
            <a:r>
              <a:rPr lang="en-US" sz="2000" b="0" i="1" u="none" dirty="0">
                <a:solidFill>
                  <a:schemeClr val="dk1"/>
                </a:solidFill>
                <a:latin typeface="Calibri"/>
                <a:ea typeface="Calibri"/>
                <a:cs typeface="Calibri"/>
                <a:sym typeface="Calibri"/>
              </a:rPr>
              <a:t>", „</a:t>
            </a:r>
            <a:r>
              <a:rPr lang="en-US" sz="2000" b="0" i="1" u="none" dirty="0" err="1">
                <a:solidFill>
                  <a:schemeClr val="dk1"/>
                </a:solidFill>
                <a:latin typeface="Calibri"/>
                <a:ea typeface="Calibri"/>
                <a:cs typeface="Calibri"/>
                <a:sym typeface="Calibri"/>
              </a:rPr>
              <a:t>każdy</a:t>
            </a:r>
            <a:r>
              <a:rPr lang="en-US" sz="2000" b="0" i="1"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itd</a:t>
            </a:r>
            <a:r>
              <a:rPr lang="en-US" sz="2000" b="0" i="0" u="none" dirty="0">
                <a:solidFill>
                  <a:schemeClr val="dk1"/>
                </a:solidFill>
                <a:latin typeface="Calibri"/>
                <a:ea typeface="Calibri"/>
                <a:cs typeface="Calibri"/>
                <a:sym typeface="Calibri"/>
              </a:rPr>
              <a:t>.</a:t>
            </a:r>
            <a:endParaRPr dirty="0"/>
          </a:p>
          <a:p>
            <a:pPr marL="0" marR="0" lvl="0" indent="0" algn="just" rtl="0">
              <a:lnSpc>
                <a:spcPct val="150000"/>
              </a:lnSpc>
              <a:spcBef>
                <a:spcPts val="1000"/>
              </a:spcBef>
              <a:spcAft>
                <a:spcPts val="0"/>
              </a:spcAft>
              <a:buClr>
                <a:schemeClr val="dk1"/>
              </a:buClr>
              <a:buSzPts val="2000"/>
              <a:buFont typeface="Arial"/>
              <a:buNone/>
            </a:pPr>
            <a:r>
              <a:rPr lang="en-US" sz="2000" b="0" i="0" u="none" dirty="0">
                <a:solidFill>
                  <a:schemeClr val="dk1"/>
                </a:solidFill>
                <a:latin typeface="Calibri"/>
                <a:ea typeface="Calibri"/>
                <a:cs typeface="Calibri"/>
                <a:sym typeface="Calibri"/>
              </a:rPr>
              <a:t>8. </a:t>
            </a:r>
            <a:r>
              <a:rPr lang="en-US" sz="2000" b="0" i="0" u="none" dirty="0" err="1">
                <a:solidFill>
                  <a:schemeClr val="dk1"/>
                </a:solidFill>
                <a:latin typeface="Calibri"/>
                <a:ea typeface="Calibri"/>
                <a:cs typeface="Calibri"/>
                <a:sym typeface="Calibri"/>
              </a:rPr>
              <a:t>Nieoczekiwane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posunięcie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Mówisz</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lub</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robisz</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coś</a:t>
            </a:r>
            <a:r>
              <a:rPr lang="en-US" sz="2000" b="0" i="0" u="none" dirty="0">
                <a:solidFill>
                  <a:schemeClr val="dk1"/>
                </a:solidFill>
                <a:latin typeface="Calibri"/>
                <a:ea typeface="Calibri"/>
                <a:cs typeface="Calibri"/>
                <a:sym typeface="Calibri"/>
              </a:rPr>
              <a:t>, co </a:t>
            </a:r>
            <a:r>
              <a:rPr lang="en-US" sz="2000" b="0" i="0" u="none" dirty="0" err="1">
                <a:solidFill>
                  <a:schemeClr val="dk1"/>
                </a:solidFill>
                <a:latin typeface="Calibri"/>
                <a:ea typeface="Calibri"/>
                <a:cs typeface="Calibri"/>
                <a:sym typeface="Calibri"/>
              </a:rPr>
              <a:t>pozostaje</a:t>
            </a:r>
            <a:r>
              <a:rPr lang="en-US" sz="2000" b="0" i="0" u="none" dirty="0">
                <a:solidFill>
                  <a:schemeClr val="dk1"/>
                </a:solidFill>
                <a:latin typeface="Calibri"/>
                <a:ea typeface="Calibri"/>
                <a:cs typeface="Calibri"/>
                <a:sym typeface="Calibri"/>
              </a:rPr>
              <a:t> bez </a:t>
            </a:r>
            <a:r>
              <a:rPr lang="en-US" sz="2000" b="0" i="0" u="none" dirty="0" err="1">
                <a:solidFill>
                  <a:schemeClr val="dk1"/>
                </a:solidFill>
                <a:latin typeface="Calibri"/>
                <a:ea typeface="Calibri"/>
                <a:cs typeface="Calibri"/>
                <a:sym typeface="Calibri"/>
              </a:rPr>
              <a:t>związku</a:t>
            </a:r>
            <a:r>
              <a:rPr lang="en-US" sz="2000" b="0" i="0" u="none" dirty="0">
                <a:solidFill>
                  <a:schemeClr val="dk1"/>
                </a:solidFill>
                <a:latin typeface="Calibri"/>
                <a:ea typeface="Calibri"/>
                <a:cs typeface="Calibri"/>
                <a:sym typeface="Calibri"/>
              </a:rPr>
              <a:t> z </a:t>
            </a:r>
            <a:r>
              <a:rPr lang="en-US" sz="2000" b="0" i="0" u="none" dirty="0" err="1">
                <a:solidFill>
                  <a:schemeClr val="dk1"/>
                </a:solidFill>
                <a:latin typeface="Calibri"/>
                <a:ea typeface="Calibri"/>
                <a:cs typeface="Calibri"/>
                <a:sym typeface="Calibri"/>
              </a:rPr>
              <a:t>dotychczasowym</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biegiem</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negocjacji</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Nieoczekiwanie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wprowadzasz</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zupełnie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nowy</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wątek</a:t>
            </a:r>
            <a:r>
              <a:rPr lang="en-US" sz="2000" b="0" i="0" u="none" dirty="0">
                <a:solidFill>
                  <a:schemeClr val="dk1"/>
                </a:solidFill>
                <a:latin typeface="Calibri"/>
                <a:ea typeface="Calibri"/>
                <a:cs typeface="Calibri"/>
                <a:sym typeface="Calibri"/>
              </a:rPr>
              <a:t>.</a:t>
            </a:r>
            <a:endParaRPr dirty="0"/>
          </a:p>
          <a:p>
            <a:pPr marL="0" marR="0" lvl="0" indent="0" algn="just" rtl="0">
              <a:lnSpc>
                <a:spcPct val="150000"/>
              </a:lnSpc>
              <a:spcBef>
                <a:spcPts val="1000"/>
              </a:spcBef>
              <a:spcAft>
                <a:spcPts val="0"/>
              </a:spcAft>
              <a:buClr>
                <a:schemeClr val="dk1"/>
              </a:buClr>
              <a:buSzPts val="2000"/>
              <a:buFont typeface="Arial"/>
              <a:buNone/>
            </a:pPr>
            <a:r>
              <a:rPr lang="en-US" sz="2000" b="0" i="0" u="none" dirty="0">
                <a:solidFill>
                  <a:schemeClr val="dk1"/>
                </a:solidFill>
                <a:latin typeface="Calibri"/>
                <a:ea typeface="Calibri"/>
                <a:cs typeface="Calibri"/>
                <a:sym typeface="Calibri"/>
              </a:rPr>
              <a:t>9. </a:t>
            </a:r>
            <a:r>
              <a:rPr lang="en-US" sz="2000" b="0" i="0" u="none" dirty="0" err="1">
                <a:solidFill>
                  <a:schemeClr val="dk1"/>
                </a:solidFill>
                <a:latin typeface="Calibri"/>
                <a:ea typeface="Calibri"/>
                <a:cs typeface="Calibri"/>
                <a:sym typeface="Calibri"/>
              </a:rPr>
              <a:t>Sarkazm</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drwina</a:t>
            </a:r>
            <a:r>
              <a:rPr lang="en-US" sz="2000" b="0" i="0" u="none" dirty="0">
                <a:solidFill>
                  <a:schemeClr val="dk1"/>
                </a:solidFill>
                <a:latin typeface="Calibri"/>
                <a:ea typeface="Calibri"/>
                <a:cs typeface="Calibri"/>
                <a:sym typeface="Calibri"/>
              </a:rPr>
              <a:t>  z </a:t>
            </a:r>
            <a:r>
              <a:rPr lang="en-US" sz="2000" b="0" i="0" u="none" dirty="0" err="1" smtClean="0">
                <a:solidFill>
                  <a:schemeClr val="dk1"/>
                </a:solidFill>
                <a:latin typeface="Calibri"/>
                <a:ea typeface="Calibri"/>
                <a:cs typeface="Calibri"/>
                <a:sym typeface="Calibri"/>
              </a:rPr>
              <a:t>przeciwnika</a:t>
            </a:r>
            <a:r>
              <a:rPr lang="pl-PL" sz="2000" b="0" i="0" u="none" dirty="0" smtClean="0">
                <a:solidFill>
                  <a:schemeClr val="dk1"/>
                </a:solidFill>
                <a:latin typeface="Calibri"/>
                <a:ea typeface="Calibri"/>
                <a:cs typeface="Calibri"/>
                <a:sym typeface="Calibri"/>
              </a:rPr>
              <a:t>.</a:t>
            </a:r>
            <a:endParaRPr dirty="0"/>
          </a:p>
          <a:p>
            <a:pPr marL="0" marR="0" lvl="0" indent="0" algn="just" rtl="0">
              <a:lnSpc>
                <a:spcPct val="150000"/>
              </a:lnSpc>
              <a:spcBef>
                <a:spcPts val="1000"/>
              </a:spcBef>
              <a:spcAft>
                <a:spcPts val="0"/>
              </a:spcAft>
              <a:buClr>
                <a:schemeClr val="dk1"/>
              </a:buClr>
              <a:buSzPts val="2000"/>
              <a:buFont typeface="Arial"/>
              <a:buNone/>
            </a:pPr>
            <a:r>
              <a:rPr lang="en-US" sz="2000" b="0" i="0" u="none" dirty="0">
                <a:solidFill>
                  <a:schemeClr val="dk1"/>
                </a:solidFill>
                <a:latin typeface="Calibri"/>
                <a:ea typeface="Calibri"/>
                <a:cs typeface="Calibri"/>
                <a:sym typeface="Calibri"/>
              </a:rPr>
              <a:t>10. </a:t>
            </a:r>
            <a:r>
              <a:rPr lang="en-US" sz="2000" b="0" i="0" u="none" dirty="0" err="1">
                <a:solidFill>
                  <a:schemeClr val="dk1"/>
                </a:solidFill>
                <a:latin typeface="Calibri"/>
                <a:ea typeface="Calibri"/>
                <a:cs typeface="Calibri"/>
                <a:sym typeface="Calibri"/>
              </a:rPr>
              <a:t>Przygniecenie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drugiej</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strony</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nadmierną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liczbą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pytań</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lub</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nadmiarem</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informacji</a:t>
            </a:r>
            <a:r>
              <a:rPr lang="en-US" sz="2000" b="0" i="0" u="none" dirty="0">
                <a:solidFill>
                  <a:schemeClr val="dk1"/>
                </a:solidFill>
                <a:latin typeface="Calibri"/>
                <a:ea typeface="Calibri"/>
                <a:cs typeface="Calibri"/>
                <a:sym typeface="Calibri"/>
              </a:rPr>
              <a:t>.</a:t>
            </a:r>
            <a:endParaRPr dirty="0"/>
          </a:p>
        </p:txBody>
      </p:sp>
      <p:pic>
        <p:nvPicPr>
          <p:cNvPr id="1800" name="Google Shape;1800;p18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01" name="Google Shape;1801;p189"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805"/>
        <p:cNvGrpSpPr/>
        <p:nvPr/>
      </p:nvGrpSpPr>
      <p:grpSpPr>
        <a:xfrm>
          <a:off x="0" y="0"/>
          <a:ext cx="0" cy="0"/>
          <a:chOff x="0" y="0"/>
          <a:chExt cx="0" cy="0"/>
        </a:xfrm>
      </p:grpSpPr>
      <p:sp>
        <p:nvSpPr>
          <p:cNvPr id="1806" name="Google Shape;1806;p19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Techniki</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negocjacyjne</a:t>
            </a:r>
            <a:endParaRPr dirty="0"/>
          </a:p>
        </p:txBody>
      </p:sp>
      <p:sp>
        <p:nvSpPr>
          <p:cNvPr id="1807" name="Google Shape;1807;p190"/>
          <p:cNvSpPr txBox="1">
            <a:spLocks noGrp="1"/>
          </p:cNvSpPr>
          <p:nvPr>
            <p:ph type="body" idx="1"/>
          </p:nvPr>
        </p:nvSpPr>
        <p:spPr>
          <a:xfrm>
            <a:off x="838200" y="1782762"/>
            <a:ext cx="10515600" cy="4351337"/>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Clr>
                <a:schemeClr val="dk1"/>
              </a:buClr>
              <a:buSzPts val="2000"/>
              <a:buFont typeface="Arial"/>
              <a:buNone/>
            </a:pPr>
            <a:r>
              <a:rPr lang="en-US" sz="2000" b="1" i="0" u="none">
                <a:solidFill>
                  <a:schemeClr val="dk1"/>
                </a:solidFill>
                <a:latin typeface="Calibri"/>
                <a:ea typeface="Calibri"/>
                <a:cs typeface="Calibri"/>
                <a:sym typeface="Calibri"/>
              </a:rPr>
              <a:t>Karta pracy dla uczestników nr 7.1</a:t>
            </a:r>
            <a:endParaRPr sz="2000" b="0" i="0" u="none">
              <a:solidFill>
                <a:schemeClr val="dk1"/>
              </a:solidFill>
              <a:latin typeface="Calibri"/>
              <a:ea typeface="Calibri"/>
              <a:cs typeface="Calibri"/>
              <a:sym typeface="Calibri"/>
            </a:endParaRPr>
          </a:p>
          <a:p>
            <a:pPr marL="0" marR="0" lvl="0" indent="-127000" algn="l" rtl="0">
              <a:lnSpc>
                <a:spcPct val="90000"/>
              </a:lnSpc>
              <a:spcBef>
                <a:spcPts val="18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Test – jakim negocjatorem jesteś?</a:t>
            </a:r>
            <a:endParaRPr/>
          </a:p>
        </p:txBody>
      </p:sp>
      <p:pic>
        <p:nvPicPr>
          <p:cNvPr id="1808" name="Google Shape;1808;p19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09" name="Google Shape;1809;p19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pic>
        <p:nvPicPr>
          <p:cNvPr id="3" name="Obraz 2"/>
          <p:cNvPicPr>
            <a:picLocks noChangeAspect="1"/>
          </p:cNvPicPr>
          <p:nvPr/>
        </p:nvPicPr>
        <p:blipFill>
          <a:blip r:embed="rId5"/>
          <a:stretch>
            <a:fillRect/>
          </a:stretch>
        </p:blipFill>
        <p:spPr>
          <a:xfrm>
            <a:off x="5033823" y="1457768"/>
            <a:ext cx="6687483" cy="4676331"/>
          </a:xfrm>
          <a:prstGeom prst="rect">
            <a:avLst/>
          </a:prstGeom>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sp>
        <p:nvSpPr>
          <p:cNvPr id="1814" name="Google Shape;1814;p191"/>
          <p:cNvSpPr txBox="1">
            <a:spLocks noGrp="1"/>
          </p:cNvSpPr>
          <p:nvPr>
            <p:ph type="title"/>
          </p:nvPr>
        </p:nvSpPr>
        <p:spPr>
          <a:xfrm>
            <a:off x="831850" y="1709737"/>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sz="6000" b="0" i="0" u="none">
                <a:solidFill>
                  <a:schemeClr val="dk1"/>
                </a:solidFill>
                <a:latin typeface="Calibri"/>
                <a:ea typeface="Calibri"/>
                <a:cs typeface="Calibri"/>
                <a:sym typeface="Calibri"/>
              </a:rPr>
              <a:t>Style negocjacji</a:t>
            </a:r>
            <a:endParaRPr/>
          </a:p>
        </p:txBody>
      </p:sp>
      <p:sp>
        <p:nvSpPr>
          <p:cNvPr id="1815" name="Google Shape;1815;p191"/>
          <p:cNvSpPr txBox="1">
            <a:spLocks noGrp="1"/>
          </p:cNvSpPr>
          <p:nvPr>
            <p:ph type="body" idx="1"/>
          </p:nvPr>
        </p:nvSpPr>
        <p:spPr>
          <a:xfrm>
            <a:off x="831850" y="4589462"/>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pic>
        <p:nvPicPr>
          <p:cNvPr id="1816" name="Google Shape;1816;p19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17" name="Google Shape;1817;p19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9"/>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r>
              <a:rPr lang="en-US" sz="4000" b="0" i="0" u="none" strike="noStrike" cap="none" dirty="0">
                <a:solidFill>
                  <a:schemeClr val="dk1"/>
                </a:solidFill>
                <a:latin typeface="Calibri"/>
                <a:ea typeface="Calibri"/>
                <a:cs typeface="Calibri"/>
                <a:sym typeface="Calibri"/>
              </a:rPr>
              <a:t>Rozwijanie się przez niepowodzenia</a:t>
            </a:r>
            <a:endParaRPr sz="4000" b="0" i="0" u="none" strike="noStrike" cap="none" dirty="0">
              <a:solidFill>
                <a:schemeClr val="dk1"/>
              </a:solidFill>
              <a:latin typeface="Calibri"/>
              <a:ea typeface="Calibri"/>
              <a:cs typeface="Calibri"/>
              <a:sym typeface="Calibri"/>
            </a:endParaRPr>
          </a:p>
        </p:txBody>
      </p:sp>
      <p:sp>
        <p:nvSpPr>
          <p:cNvPr id="379" name="Google Shape;379;p19"/>
          <p:cNvSpPr txBox="1">
            <a:spLocks noGrp="1"/>
          </p:cNvSpPr>
          <p:nvPr>
            <p:ph type="body" idx="1"/>
          </p:nvPr>
        </p:nvSpPr>
        <p:spPr>
          <a:xfrm>
            <a:off x="838200" y="1568450"/>
            <a:ext cx="10515600" cy="4351337"/>
          </a:xfrm>
          <a:prstGeom prst="rect">
            <a:avLst/>
          </a:prstGeom>
          <a:noFill/>
          <a:ln>
            <a:noFill/>
          </a:ln>
        </p:spPr>
        <p:txBody>
          <a:bodyPr spcFirstLastPara="1" wrap="square" lIns="91425" tIns="45700" rIns="91425" bIns="45700" anchor="t" anchorCtr="0">
            <a:normAutofit/>
          </a:bodyPr>
          <a:lstStyle/>
          <a:p>
            <a:pPr marL="0" indent="0">
              <a:lnSpc>
                <a:spcPct val="150000"/>
              </a:lnSpc>
              <a:buNone/>
            </a:pPr>
            <a:r>
              <a:rPr lang="pl-PL" sz="2400" b="1" dirty="0">
                <a:latin typeface="Calibri" panose="020F0502020204030204" pitchFamily="34" charset="0"/>
                <a:ea typeface="Calibri" panose="020F0502020204030204" pitchFamily="34" charset="0"/>
                <a:cs typeface="Times New Roman" panose="02020603050405020304" pitchFamily="18" charset="0"/>
              </a:rPr>
              <a:t>Współczucie</a:t>
            </a:r>
            <a:r>
              <a:rPr lang="pl-PL" sz="2400" dirty="0">
                <a:latin typeface="Calibri" panose="020F0502020204030204" pitchFamily="34" charset="0"/>
                <a:ea typeface="Calibri" panose="020F0502020204030204" pitchFamily="34" charset="0"/>
                <a:cs typeface="Times New Roman" panose="02020603050405020304" pitchFamily="18" charset="0"/>
              </a:rPr>
              <a:t>  - zamiast oceniać ludzi, uwrażliwiamy się na to co przeżywają </a:t>
            </a:r>
            <a:r>
              <a:rPr lang="pl-PL" sz="2400" dirty="0" smtClean="0">
                <a:latin typeface="Calibri" panose="020F0502020204030204" pitchFamily="34" charset="0"/>
                <a:ea typeface="Calibri" panose="020F0502020204030204" pitchFamily="34" charset="0"/>
                <a:cs typeface="Times New Roman" panose="02020603050405020304" pitchFamily="18" charset="0"/>
              </a:rPr>
              <a:t>inni.</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r>
              <a:rPr lang="pl-PL" sz="2400" b="1" dirty="0">
                <a:latin typeface="Calibri" panose="020F0502020204030204" pitchFamily="34" charset="0"/>
                <a:ea typeface="Calibri" panose="020F0502020204030204" pitchFamily="34" charset="0"/>
                <a:cs typeface="Times New Roman" panose="02020603050405020304" pitchFamily="18" charset="0"/>
              </a:rPr>
              <a:t>Pokora</a:t>
            </a:r>
            <a:r>
              <a:rPr lang="pl-PL" sz="2400" dirty="0">
                <a:latin typeface="Calibri" panose="020F0502020204030204" pitchFamily="34" charset="0"/>
                <a:ea typeface="Calibri" panose="020F0502020204030204" pitchFamily="34" charset="0"/>
                <a:cs typeface="Times New Roman" panose="02020603050405020304" pitchFamily="18" charset="0"/>
              </a:rPr>
              <a:t> – łagodniejsze spojrzenie na siebie, to empatyczne spojrzenie na </a:t>
            </a:r>
            <a:r>
              <a:rPr lang="pl-PL" sz="2400" dirty="0" smtClean="0">
                <a:latin typeface="Calibri" panose="020F0502020204030204" pitchFamily="34" charset="0"/>
                <a:ea typeface="Calibri" panose="020F0502020204030204" pitchFamily="34" charset="0"/>
                <a:cs typeface="Times New Roman" panose="02020603050405020304" pitchFamily="18" charset="0"/>
              </a:rPr>
              <a:t>innych. </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r>
              <a:rPr lang="pl-PL" sz="2400" b="1" dirty="0">
                <a:latin typeface="Calibri" panose="020F0502020204030204" pitchFamily="34" charset="0"/>
                <a:ea typeface="Calibri" panose="020F0502020204030204" pitchFamily="34" charset="0"/>
                <a:cs typeface="Times New Roman" panose="02020603050405020304" pitchFamily="18" charset="0"/>
              </a:rPr>
              <a:t>Odwaga</a:t>
            </a:r>
            <a:r>
              <a:rPr lang="pl-PL" sz="2400" dirty="0">
                <a:latin typeface="Calibri" panose="020F0502020204030204" pitchFamily="34" charset="0"/>
                <a:ea typeface="Calibri" panose="020F0502020204030204" pitchFamily="34" charset="0"/>
                <a:cs typeface="Times New Roman" panose="02020603050405020304" pitchFamily="18" charset="0"/>
              </a:rPr>
              <a:t> – jest napędem dla Twojej pasji. Rozwijaj </a:t>
            </a:r>
            <a:r>
              <a:rPr lang="pl-PL" sz="2400" dirty="0" smtClean="0">
                <a:latin typeface="Calibri" panose="020F0502020204030204" pitchFamily="34" charset="0"/>
                <a:ea typeface="Calibri" panose="020F0502020204030204" pitchFamily="34" charset="0"/>
                <a:cs typeface="Times New Roman" panose="02020603050405020304" pitchFamily="18" charset="0"/>
              </a:rPr>
              <a:t>się.</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r>
              <a:rPr lang="pl-PL" sz="2400" b="1" dirty="0">
                <a:latin typeface="Calibri" panose="020F0502020204030204" pitchFamily="34" charset="0"/>
                <a:ea typeface="Calibri" panose="020F0502020204030204" pitchFamily="34" charset="0"/>
                <a:cs typeface="Times New Roman" panose="02020603050405020304" pitchFamily="18" charset="0"/>
              </a:rPr>
              <a:t>Szersza perspektywa</a:t>
            </a:r>
            <a:r>
              <a:rPr lang="pl-PL" sz="2400" dirty="0">
                <a:latin typeface="Calibri" panose="020F0502020204030204" pitchFamily="34" charset="0"/>
                <a:ea typeface="Calibri" panose="020F0502020204030204" pitchFamily="34" charset="0"/>
                <a:cs typeface="Times New Roman" panose="02020603050405020304" pitchFamily="18" charset="0"/>
              </a:rPr>
              <a:t> - </a:t>
            </a:r>
            <a:r>
              <a:rPr lang="pl-PL" sz="2400" dirty="0"/>
              <a:t>Wyciąganie wniosków ze swoich błędów sprawia, że nasza perspektywa postrzegania ich staje się szersza, a my sami myślimy długoterminowo i żyjemy świadomie.</a:t>
            </a:r>
          </a:p>
        </p:txBody>
      </p:sp>
      <p:sp>
        <p:nvSpPr>
          <p:cNvPr id="380" name="Google Shape;380;p19"/>
          <p:cNvSpPr txBox="1"/>
          <p:nvPr/>
        </p:nvSpPr>
        <p:spPr>
          <a:xfrm>
            <a:off x="0" y="5761037"/>
            <a:ext cx="12192000" cy="109696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81" name="Google Shape;381;p1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382" name="Google Shape;382;p19"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2" name="Google Shape;1822;p19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Kooperacyjny</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styl</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negocjacji</a:t>
            </a:r>
            <a:endParaRPr dirty="0"/>
          </a:p>
        </p:txBody>
      </p:sp>
      <p:sp>
        <p:nvSpPr>
          <p:cNvPr id="1823" name="Google Shape;1823;p192"/>
          <p:cNvSpPr txBox="1">
            <a:spLocks noGrp="1"/>
          </p:cNvSpPr>
          <p:nvPr>
            <p:ph type="body" idx="1"/>
          </p:nvPr>
        </p:nvSpPr>
        <p:spPr>
          <a:xfrm>
            <a:off x="838200" y="1890557"/>
            <a:ext cx="10515600" cy="4351337"/>
          </a:xfrm>
          <a:prstGeom prst="rect">
            <a:avLst/>
          </a:prstGeom>
          <a:noFill/>
          <a:ln>
            <a:noFill/>
          </a:ln>
        </p:spPr>
        <p:txBody>
          <a:bodyPr spcFirstLastPara="1" wrap="square" lIns="91425" tIns="45700" rIns="91425" bIns="45700" anchor="t" anchorCtr="0">
            <a:normAutofit/>
          </a:bodyPr>
          <a:lstStyle/>
          <a:p>
            <a:pPr algn="just"/>
            <a:r>
              <a:rPr lang="pl-PL" sz="2400" dirty="0"/>
              <a:t>s</a:t>
            </a:r>
            <a:r>
              <a:rPr lang="pl-PL" sz="2400" dirty="0" smtClean="0"/>
              <a:t>tyl </a:t>
            </a:r>
            <a:r>
              <a:rPr lang="pl-PL" sz="2400" dirty="0"/>
              <a:t>zwany inaczej miękkim, polega na tym aby utrzymać przyjazne stosunki z rozmówcą, unikać konfliktów, a czasem nawet rezygnować z własnych korzyści, byleby nie stracić sympatii drugiej strony. Wybór tego stylu doprowadza do ustępstw i pozbawia możliwości osiągnięcia </a:t>
            </a:r>
            <a:r>
              <a:rPr lang="pl-PL" sz="2400" dirty="0" smtClean="0"/>
              <a:t>celu,</a:t>
            </a:r>
            <a:endParaRPr lang="pl-PL" sz="2400" dirty="0"/>
          </a:p>
          <a:p>
            <a:pPr algn="just"/>
            <a:r>
              <a:rPr lang="pl-PL" sz="2400" dirty="0"/>
              <a:t>n</a:t>
            </a:r>
            <a:r>
              <a:rPr lang="pl-PL" sz="2400" dirty="0" smtClean="0"/>
              <a:t>azwa </a:t>
            </a:r>
            <a:r>
              <a:rPr lang="pl-PL" sz="2400" dirty="0"/>
              <a:t>stylu wzięła się z tego, że negocjator szuka rozwiązań, które zostaną zaakceptowane przez drugą stronę. Taka sytuacja doprowadza do ciągłych zmian decyzji. Rzadko budzi satysfakcję z prowadzonych rozmów.</a:t>
            </a:r>
          </a:p>
          <a:p>
            <a:pPr marL="228600" marR="0" lvl="0" indent="-63500" algn="just" rtl="0">
              <a:lnSpc>
                <a:spcPct val="90000"/>
              </a:lnSpc>
              <a:spcBef>
                <a:spcPts val="1000"/>
              </a:spcBef>
              <a:spcAft>
                <a:spcPts val="0"/>
              </a:spcAft>
              <a:buClr>
                <a:schemeClr val="dk1"/>
              </a:buClr>
              <a:buSzPts val="2600"/>
              <a:buFont typeface="Arial"/>
              <a:buNone/>
            </a:pPr>
            <a:endParaRPr sz="2600" b="0" i="0" u="none" dirty="0">
              <a:solidFill>
                <a:schemeClr val="dk1"/>
              </a:solidFill>
              <a:latin typeface="Calibri"/>
              <a:ea typeface="Calibri"/>
              <a:cs typeface="Calibri"/>
              <a:sym typeface="Calibri"/>
            </a:endParaRPr>
          </a:p>
        </p:txBody>
      </p:sp>
      <p:pic>
        <p:nvPicPr>
          <p:cNvPr id="1824" name="Google Shape;1824;p19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25" name="Google Shape;1825;p192"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sp>
        <p:nvSpPr>
          <p:cNvPr id="1830" name="Google Shape;1830;p19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Rywalizacyjny</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styl</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negocjacji</a:t>
            </a:r>
            <a:endParaRPr dirty="0"/>
          </a:p>
        </p:txBody>
      </p:sp>
      <p:sp>
        <p:nvSpPr>
          <p:cNvPr id="1831" name="Google Shape;1831;p19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algn="just">
              <a:lnSpc>
                <a:spcPct val="150000"/>
              </a:lnSpc>
            </a:pPr>
            <a:r>
              <a:rPr lang="pl-PL" dirty="0"/>
              <a:t>j</a:t>
            </a:r>
            <a:r>
              <a:rPr lang="pl-PL" dirty="0" smtClean="0"/>
              <a:t>est </a:t>
            </a:r>
            <a:r>
              <a:rPr lang="pl-PL" dirty="0"/>
              <a:t>nazywany również „twardym”. Cechuje go dążenie do zwycięstwa i stanowczość w dążeniach. Negocjator często przejmuje rolę prowadzącego, nie chce współpracować i doprowadza do osłabienia relacji między stronami. Negocjator traktuje drugą stronę jak konkurenta.</a:t>
            </a:r>
          </a:p>
          <a:p>
            <a:pPr marL="228600" marR="0" lvl="0" indent="-50800" algn="just"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1832" name="Google Shape;1832;p19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33" name="Google Shape;1833;p193"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38" name="Google Shape;1838;p19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i="0" u="none" dirty="0" err="1">
                <a:solidFill>
                  <a:schemeClr val="dk1"/>
                </a:solidFill>
                <a:latin typeface="Calibri"/>
                <a:ea typeface="Calibri"/>
                <a:cs typeface="Calibri"/>
                <a:sym typeface="Calibri"/>
              </a:rPr>
              <a:t>Styl</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wokół</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interesów</a:t>
            </a:r>
            <a:endParaRPr dirty="0"/>
          </a:p>
        </p:txBody>
      </p:sp>
      <p:sp>
        <p:nvSpPr>
          <p:cNvPr id="1839" name="Google Shape;1839;p19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algn="just"/>
            <a:r>
              <a:rPr lang="pl-PL" sz="2400" dirty="0"/>
              <a:t>i</a:t>
            </a:r>
            <a:r>
              <a:rPr lang="pl-PL" sz="2400" dirty="0" smtClean="0"/>
              <a:t>naczej </a:t>
            </a:r>
            <a:r>
              <a:rPr lang="pl-PL" sz="2400" dirty="0"/>
              <a:t>styl </a:t>
            </a:r>
            <a:r>
              <a:rPr lang="pl-PL" sz="2400" i="1" dirty="0"/>
              <a:t>„rzeczowy”, „oparty na zasadach</a:t>
            </a:r>
            <a:r>
              <a:rPr lang="pl-PL" sz="2400" i="1" dirty="0" smtClean="0"/>
              <a:t>”,</a:t>
            </a:r>
            <a:endParaRPr lang="pl-PL" sz="2400" i="1" dirty="0"/>
          </a:p>
          <a:p>
            <a:pPr algn="just"/>
            <a:r>
              <a:rPr lang="pl-PL" sz="2400" dirty="0"/>
              <a:t>n</a:t>
            </a:r>
            <a:r>
              <a:rPr lang="pl-PL" sz="2400" dirty="0" smtClean="0"/>
              <a:t>ajważniejsze </a:t>
            </a:r>
            <a:r>
              <a:rPr lang="pl-PL" sz="2400" dirty="0"/>
              <a:t>jest poszukiwanie rozwiązań, które będą satysfakcjonujące dla obydwu stron. Negocjator bierze pod uwagę argumenty i szanuje zdanie </a:t>
            </a:r>
            <a:r>
              <a:rPr lang="pl-PL" sz="2400" dirty="0" smtClean="0"/>
              <a:t>rozmówcy,</a:t>
            </a:r>
            <a:endParaRPr lang="pl-PL" sz="2400" dirty="0"/>
          </a:p>
          <a:p>
            <a:pPr algn="just"/>
            <a:r>
              <a:rPr lang="pl-PL" sz="2400" dirty="0"/>
              <a:t>t</a:t>
            </a:r>
            <a:r>
              <a:rPr lang="pl-PL" sz="2400" dirty="0" smtClean="0"/>
              <a:t>o</a:t>
            </a:r>
            <a:r>
              <a:rPr lang="pl-PL" sz="2400" dirty="0"/>
              <a:t>, co jest mocną stroną tego stylu, to umiejętność oddzielenia problemu od osoby – skupienie się na samym </a:t>
            </a:r>
            <a:r>
              <a:rPr lang="pl-PL" sz="2400" dirty="0" smtClean="0"/>
              <a:t>problemie,</a:t>
            </a:r>
            <a:endParaRPr lang="pl-PL" sz="2400" dirty="0"/>
          </a:p>
          <a:p>
            <a:pPr algn="just"/>
            <a:r>
              <a:rPr lang="pl-PL" sz="2400" dirty="0"/>
              <a:t>w</a:t>
            </a:r>
            <a:r>
              <a:rPr lang="pl-PL" sz="2400" dirty="0" smtClean="0"/>
              <a:t>ymiana </a:t>
            </a:r>
            <a:r>
              <a:rPr lang="pl-PL" sz="2400" dirty="0"/>
              <a:t>argumentów jest więc </a:t>
            </a:r>
            <a:r>
              <a:rPr lang="pl-PL" sz="2400" dirty="0" smtClean="0"/>
              <a:t>rzeczowa. Każda </a:t>
            </a:r>
            <a:r>
              <a:rPr lang="pl-PL" sz="2400" dirty="0"/>
              <a:t>strona może mieć kilka alternatywnych rozwiązań, mogących zadowolić obie strony.</a:t>
            </a:r>
          </a:p>
          <a:p>
            <a:pPr marL="228600" marR="0" lvl="0" indent="-63500" algn="just" rtl="0">
              <a:lnSpc>
                <a:spcPct val="90000"/>
              </a:lnSpc>
              <a:spcBef>
                <a:spcPts val="1000"/>
              </a:spcBef>
              <a:spcAft>
                <a:spcPts val="0"/>
              </a:spcAft>
              <a:buClr>
                <a:schemeClr val="dk1"/>
              </a:buClr>
              <a:buSzPts val="2600"/>
              <a:buFont typeface="Arial"/>
              <a:buNone/>
            </a:pPr>
            <a:endParaRPr sz="2600" b="0" i="0" u="none" dirty="0">
              <a:solidFill>
                <a:schemeClr val="dk1"/>
              </a:solidFill>
              <a:latin typeface="Calibri"/>
              <a:ea typeface="Calibri"/>
              <a:cs typeface="Calibri"/>
              <a:sym typeface="Calibri"/>
            </a:endParaRPr>
          </a:p>
        </p:txBody>
      </p:sp>
      <p:pic>
        <p:nvPicPr>
          <p:cNvPr id="1840" name="Google Shape;1840;p19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41" name="Google Shape;1841;p194"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5"/>
        <p:cNvGrpSpPr/>
        <p:nvPr/>
      </p:nvGrpSpPr>
      <p:grpSpPr>
        <a:xfrm>
          <a:off x="0" y="0"/>
          <a:ext cx="0" cy="0"/>
          <a:chOff x="0" y="0"/>
          <a:chExt cx="0" cy="0"/>
        </a:xfrm>
      </p:grpSpPr>
      <p:sp>
        <p:nvSpPr>
          <p:cNvPr id="1846" name="Google Shape;1846;p195" descr="&quot;&quot;"/>
          <p:cNvSpPr/>
          <p:nvPr/>
        </p:nvSpPr>
        <p:spPr>
          <a:xfrm>
            <a:off x="0" y="0"/>
            <a:ext cx="1218882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47" name="Google Shape;1847;p195"/>
          <p:cNvSpPr txBox="1">
            <a:spLocks noGrp="1"/>
          </p:cNvSpPr>
          <p:nvPr>
            <p:ph type="ctrTitle"/>
          </p:nvPr>
        </p:nvSpPr>
        <p:spPr>
          <a:xfrm>
            <a:off x="642937" y="642937"/>
            <a:ext cx="4621212" cy="45672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W mydle Company</a:t>
            </a:r>
            <a:endParaRPr/>
          </a:p>
        </p:txBody>
      </p:sp>
      <p:sp>
        <p:nvSpPr>
          <p:cNvPr id="1848" name="Google Shape;1848;p195"/>
          <p:cNvSpPr txBox="1">
            <a:spLocks noGrp="1"/>
          </p:cNvSpPr>
          <p:nvPr>
            <p:ph type="subTitle" idx="1"/>
          </p:nvPr>
        </p:nvSpPr>
        <p:spPr>
          <a:xfrm>
            <a:off x="642937" y="5278437"/>
            <a:ext cx="4621212" cy="77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Gra negocjacyjna </a:t>
            </a:r>
            <a:endParaRPr/>
          </a:p>
        </p:txBody>
      </p:sp>
      <p:pic>
        <p:nvPicPr>
          <p:cNvPr id="1849" name="Google Shape;1849;p195" descr="Gulungan handuk pantai"/>
          <p:cNvPicPr preferRelativeResize="0"/>
          <p:nvPr/>
        </p:nvPicPr>
        <p:blipFill rotWithShape="1">
          <a:blip r:embed="rId3">
            <a:alphaModFix/>
          </a:blip>
          <a:srcRect l="13167" r="28794" b="-1"/>
          <a:stretch/>
        </p:blipFill>
        <p:spPr>
          <a:xfrm>
            <a:off x="6229215" y="10"/>
            <a:ext cx="5962785"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1850" name="Google Shape;1850;p195"/>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1851" name="Google Shape;1851;p195" descr="Obraz zawierający tekst&#10;&#10;Opis wygenerowany automatycznie"/>
          <p:cNvPicPr preferRelativeResize="0"/>
          <p:nvPr/>
        </p:nvPicPr>
        <p:blipFill rotWithShape="1">
          <a:blip r:embed="rId5">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848">
                                            <p:txEl>
                                              <p:pRg st="0" end="0"/>
                                            </p:txEl>
                                          </p:spTgt>
                                        </p:tgtEl>
                                        <p:attrNameLst>
                                          <p:attrName>style.visibility</p:attrName>
                                        </p:attrNameLst>
                                      </p:cBhvr>
                                      <p:to>
                                        <p:strVal val="visible"/>
                                      </p:to>
                                    </p:set>
                                    <p:animEffect transition="in" filter="fade">
                                      <p:cBhvr>
                                        <p:cTn id="7" dur="700"/>
                                        <p:tgtEl>
                                          <p:spTgt spid="1848">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847"/>
                                        </p:tgtEl>
                                        <p:attrNameLst>
                                          <p:attrName>style.visibility</p:attrName>
                                        </p:attrNameLst>
                                      </p:cBhvr>
                                      <p:to>
                                        <p:strVal val="visible"/>
                                      </p:to>
                                    </p:set>
                                    <p:animEffect transition="in" filter="fade">
                                      <p:cBhvr>
                                        <p:cTn id="10" dur="700"/>
                                        <p:tgtEl>
                                          <p:spTgt spid="1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sp>
        <p:nvSpPr>
          <p:cNvPr id="1856" name="Google Shape;1856;p19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1857" name="Google Shape;1857;p19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3200"/>
              <a:buFont typeface="Arial"/>
              <a:buNone/>
            </a:pPr>
            <a:r>
              <a:rPr lang="en-US" sz="3200" b="0" i="0" u="none" dirty="0" err="1">
                <a:solidFill>
                  <a:schemeClr val="dk1"/>
                </a:solidFill>
                <a:latin typeface="Calibri"/>
                <a:ea typeface="Calibri"/>
                <a:cs typeface="Calibri"/>
                <a:sym typeface="Calibri"/>
              </a:rPr>
              <a:t>Gra</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negocjacyjna</a:t>
            </a:r>
            <a:r>
              <a:rPr lang="en-US" sz="3200" b="0" i="0" u="none" dirty="0">
                <a:solidFill>
                  <a:schemeClr val="dk1"/>
                </a:solidFill>
                <a:latin typeface="Calibri"/>
                <a:ea typeface="Calibri"/>
                <a:cs typeface="Calibri"/>
                <a:sym typeface="Calibri"/>
              </a:rPr>
              <a:t> jest </a:t>
            </a:r>
            <a:r>
              <a:rPr lang="en-US" sz="3200" b="0" i="0" u="none" dirty="0" err="1">
                <a:solidFill>
                  <a:schemeClr val="dk1"/>
                </a:solidFill>
                <a:latin typeface="Calibri"/>
                <a:ea typeface="Calibri"/>
                <a:cs typeface="Calibri"/>
                <a:sym typeface="Calibri"/>
              </a:rPr>
              <a:t>krótką</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symulacją</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prawdziwego</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procesu</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negocjacji</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stworzoną</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po</a:t>
            </a:r>
            <a:r>
              <a:rPr lang="en-US" sz="3200" b="0" i="0" u="none" dirty="0">
                <a:solidFill>
                  <a:schemeClr val="dk1"/>
                </a:solidFill>
                <a:latin typeface="Calibri"/>
                <a:ea typeface="Calibri"/>
                <a:cs typeface="Calibri"/>
                <a:sym typeface="Calibri"/>
              </a:rPr>
              <a:t> to, by w </a:t>
            </a:r>
            <a:r>
              <a:rPr lang="en-US" sz="3200" b="0" i="0" u="none" dirty="0" err="1">
                <a:solidFill>
                  <a:schemeClr val="dk1"/>
                </a:solidFill>
                <a:latin typeface="Calibri"/>
                <a:ea typeface="Calibri"/>
                <a:cs typeface="Calibri"/>
                <a:sym typeface="Calibri"/>
              </a:rPr>
              <a:t>praktyce</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przećwiczyć</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wiedzę</a:t>
            </a:r>
            <a:r>
              <a:rPr lang="en-US" sz="3200" b="0" i="0" u="none" dirty="0">
                <a:solidFill>
                  <a:schemeClr val="dk1"/>
                </a:solidFill>
                <a:latin typeface="Calibri"/>
                <a:ea typeface="Calibri"/>
                <a:cs typeface="Calibri"/>
                <a:sym typeface="Calibri"/>
              </a:rPr>
              <a:t> i </a:t>
            </a:r>
            <a:r>
              <a:rPr lang="en-US" sz="3200" b="0" i="0" u="none" dirty="0" err="1">
                <a:solidFill>
                  <a:schemeClr val="dk1"/>
                </a:solidFill>
                <a:latin typeface="Calibri"/>
                <a:ea typeface="Calibri"/>
                <a:cs typeface="Calibri"/>
                <a:sym typeface="Calibri"/>
              </a:rPr>
              <a:t>umiejętności</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związane</a:t>
            </a:r>
            <a:r>
              <a:rPr lang="en-US" sz="3200" b="0" i="0" u="none" dirty="0">
                <a:solidFill>
                  <a:schemeClr val="dk1"/>
                </a:solidFill>
                <a:latin typeface="Calibri"/>
                <a:ea typeface="Calibri"/>
                <a:cs typeface="Calibri"/>
                <a:sym typeface="Calibri"/>
              </a:rPr>
              <a:t> z </a:t>
            </a:r>
            <a:r>
              <a:rPr lang="en-US" sz="3200" b="0" i="0" u="none" dirty="0" err="1">
                <a:solidFill>
                  <a:schemeClr val="dk1"/>
                </a:solidFill>
                <a:latin typeface="Calibri"/>
                <a:ea typeface="Calibri"/>
                <a:cs typeface="Calibri"/>
                <a:sym typeface="Calibri"/>
              </a:rPr>
              <a:t>prowadzeniem</a:t>
            </a:r>
            <a:r>
              <a:rPr lang="en-US" sz="3200" b="0" i="0" u="none" dirty="0">
                <a:solidFill>
                  <a:schemeClr val="dk1"/>
                </a:solidFill>
                <a:latin typeface="Calibri"/>
                <a:ea typeface="Calibri"/>
                <a:cs typeface="Calibri"/>
                <a:sym typeface="Calibri"/>
              </a:rPr>
              <a:t> </a:t>
            </a:r>
            <a:r>
              <a:rPr lang="en-US" sz="3200" b="0" i="0" u="none" dirty="0" err="1">
                <a:solidFill>
                  <a:schemeClr val="dk1"/>
                </a:solidFill>
                <a:latin typeface="Calibri"/>
                <a:ea typeface="Calibri"/>
                <a:cs typeface="Calibri"/>
                <a:sym typeface="Calibri"/>
              </a:rPr>
              <a:t>negocjacji</a:t>
            </a:r>
            <a:r>
              <a:rPr lang="en-US" sz="3200" b="0" i="0" u="none" dirty="0">
                <a:solidFill>
                  <a:schemeClr val="dk1"/>
                </a:solidFill>
                <a:latin typeface="Calibri"/>
                <a:ea typeface="Calibri"/>
                <a:cs typeface="Calibri"/>
                <a:sym typeface="Calibri"/>
              </a:rPr>
              <a:t>.</a:t>
            </a:r>
            <a:endParaRPr dirty="0"/>
          </a:p>
          <a:p>
            <a:pPr marL="0" marR="0" lvl="0" indent="0" algn="just" rtl="0">
              <a:lnSpc>
                <a:spcPct val="150000"/>
              </a:lnSpc>
              <a:spcBef>
                <a:spcPts val="1000"/>
              </a:spcBef>
              <a:spcAft>
                <a:spcPts val="0"/>
              </a:spcAft>
              <a:buClr>
                <a:schemeClr val="dk1"/>
              </a:buClr>
              <a:buSzPts val="3200"/>
              <a:buFont typeface="Arial"/>
              <a:buNone/>
            </a:pPr>
            <a:r>
              <a:rPr lang="en-US" sz="3200" b="0" i="0" u="none" dirty="0">
                <a:solidFill>
                  <a:schemeClr val="dk1"/>
                </a:solidFill>
                <a:latin typeface="Calibri"/>
                <a:ea typeface="Calibri"/>
                <a:cs typeface="Calibri"/>
                <a:sym typeface="Calibri"/>
              </a:rPr>
              <a:t> </a:t>
            </a:r>
            <a:endParaRPr dirty="0"/>
          </a:p>
          <a:p>
            <a:pPr marL="228600" marR="0" lvl="0" indent="-25400" algn="l" rtl="0">
              <a:lnSpc>
                <a:spcPct val="90000"/>
              </a:lnSpc>
              <a:spcBef>
                <a:spcPts val="1000"/>
              </a:spcBef>
              <a:spcAft>
                <a:spcPts val="0"/>
              </a:spcAft>
              <a:buClr>
                <a:schemeClr val="dk1"/>
              </a:buClr>
              <a:buSzPts val="3200"/>
              <a:buFont typeface="Arial"/>
              <a:buNone/>
            </a:pPr>
            <a:endParaRPr sz="3200" b="0" i="0" u="none" dirty="0">
              <a:solidFill>
                <a:schemeClr val="dk1"/>
              </a:solidFill>
              <a:latin typeface="Calibri"/>
              <a:ea typeface="Calibri"/>
              <a:cs typeface="Calibri"/>
              <a:sym typeface="Calibri"/>
            </a:endParaRPr>
          </a:p>
        </p:txBody>
      </p:sp>
      <p:pic>
        <p:nvPicPr>
          <p:cNvPr id="1858" name="Google Shape;1858;p19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59" name="Google Shape;1859;p196"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64" name="Google Shape;1864;p19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Zasady</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gry</a:t>
            </a:r>
            <a:endParaRPr dirty="0"/>
          </a:p>
        </p:txBody>
      </p:sp>
      <p:sp>
        <p:nvSpPr>
          <p:cNvPr id="1865" name="Google Shape;1865;p19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30000"/>
              </a:lnSpc>
              <a:spcBef>
                <a:spcPts val="0"/>
              </a:spcBef>
              <a:spcAft>
                <a:spcPts val="0"/>
              </a:spcAft>
              <a:buClr>
                <a:schemeClr val="dk1"/>
              </a:buClr>
              <a:buSzPts val="2200"/>
              <a:buFont typeface="Noto Sans Symbols"/>
              <a:buChar char="∙"/>
            </a:pPr>
            <a:r>
              <a:rPr lang="en-US" sz="2200" b="0" i="0" u="none" dirty="0">
                <a:solidFill>
                  <a:schemeClr val="dk1"/>
                </a:solidFill>
                <a:latin typeface="Calibri"/>
                <a:ea typeface="Calibri"/>
                <a:cs typeface="Calibri"/>
                <a:sym typeface="Calibri"/>
              </a:rPr>
              <a:t>w </a:t>
            </a:r>
            <a:r>
              <a:rPr lang="en-US" sz="2200" b="0" i="0" u="none" dirty="0" err="1">
                <a:solidFill>
                  <a:schemeClr val="dk1"/>
                </a:solidFill>
                <a:latin typeface="Calibri"/>
                <a:ea typeface="Calibri"/>
                <a:cs typeface="Calibri"/>
                <a:sym typeface="Calibri"/>
              </a:rPr>
              <a:t>negocjacjach</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posługujemy</a:t>
            </a:r>
            <a:r>
              <a:rPr lang="en-US" sz="2200" b="0" i="0" u="none" dirty="0">
                <a:solidFill>
                  <a:schemeClr val="dk1"/>
                </a:solidFill>
                <a:latin typeface="Calibri"/>
                <a:ea typeface="Calibri"/>
                <a:cs typeface="Calibri"/>
                <a:sym typeface="Calibri"/>
              </a:rPr>
              <a:t> się </a:t>
            </a:r>
            <a:r>
              <a:rPr lang="en-US" sz="2200" b="1" i="0" u="none" dirty="0" err="1">
                <a:solidFill>
                  <a:schemeClr val="dk1"/>
                </a:solidFill>
                <a:latin typeface="Calibri"/>
                <a:ea typeface="Calibri"/>
                <a:cs typeface="Calibri"/>
                <a:sym typeface="Calibri"/>
              </a:rPr>
              <a:t>tylko</a:t>
            </a:r>
            <a:r>
              <a:rPr lang="en-US" sz="2200" b="1" i="0" u="none" dirty="0">
                <a:solidFill>
                  <a:schemeClr val="dk1"/>
                </a:solidFill>
                <a:latin typeface="Calibri"/>
                <a:ea typeface="Calibri"/>
                <a:cs typeface="Calibri"/>
                <a:sym typeface="Calibri"/>
              </a:rPr>
              <a:t> </a:t>
            </a:r>
            <a:r>
              <a:rPr lang="en-US" sz="2200" b="1" i="0" u="none" dirty="0" err="1">
                <a:solidFill>
                  <a:schemeClr val="dk1"/>
                </a:solidFill>
                <a:latin typeface="Calibri"/>
                <a:ea typeface="Calibri"/>
                <a:cs typeface="Calibri"/>
                <a:sym typeface="Calibri"/>
              </a:rPr>
              <a:t>informacjami</a:t>
            </a:r>
            <a:r>
              <a:rPr lang="en-US" sz="2200" b="1" i="0" u="none" dirty="0">
                <a:solidFill>
                  <a:schemeClr val="dk1"/>
                </a:solidFill>
                <a:latin typeface="Calibri"/>
                <a:ea typeface="Calibri"/>
                <a:cs typeface="Calibri"/>
                <a:sym typeface="Calibri"/>
              </a:rPr>
              <a:t> z kart </a:t>
            </a:r>
            <a:r>
              <a:rPr lang="en-US" sz="2200" b="1" i="0" u="none" dirty="0" err="1">
                <a:solidFill>
                  <a:schemeClr val="dk1"/>
                </a:solidFill>
                <a:latin typeface="Calibri"/>
                <a:ea typeface="Calibri"/>
                <a:cs typeface="Calibri"/>
                <a:sym typeface="Calibri"/>
              </a:rPr>
              <a:t>graczy</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nie</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należy</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dodawać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dodatkowych</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elementów</a:t>
            </a:r>
            <a:r>
              <a:rPr lang="en-US" sz="2200" b="0" i="0" u="none" dirty="0">
                <a:solidFill>
                  <a:schemeClr val="dk1"/>
                </a:solidFill>
                <a:latin typeface="Calibri"/>
                <a:ea typeface="Calibri"/>
                <a:cs typeface="Calibri"/>
                <a:sym typeface="Calibri"/>
              </a:rPr>
              <a:t> do </a:t>
            </a:r>
            <a:r>
              <a:rPr lang="en-US" sz="2200" b="0" i="0" u="none" dirty="0" err="1" smtClean="0">
                <a:solidFill>
                  <a:schemeClr val="dk1"/>
                </a:solidFill>
                <a:latin typeface="Calibri"/>
                <a:ea typeface="Calibri"/>
                <a:cs typeface="Calibri"/>
                <a:sym typeface="Calibri"/>
              </a:rPr>
              <a:t>negocjacji</a:t>
            </a:r>
            <a:r>
              <a:rPr lang="pl-PL" sz="2200" b="0" i="0" u="none" dirty="0" smtClean="0">
                <a:solidFill>
                  <a:schemeClr val="dk1"/>
                </a:solidFill>
                <a:latin typeface="Calibri"/>
                <a:ea typeface="Calibri"/>
                <a:cs typeface="Calibri"/>
                <a:sym typeface="Calibri"/>
              </a:rPr>
              <a:t>,</a:t>
            </a:r>
            <a:endParaRPr dirty="0"/>
          </a:p>
          <a:p>
            <a:pPr marL="342900" marR="0" lvl="0" indent="-342900" algn="just" rtl="0">
              <a:lnSpc>
                <a:spcPct val="130000"/>
              </a:lnSpc>
              <a:spcBef>
                <a:spcPts val="1000"/>
              </a:spcBef>
              <a:spcAft>
                <a:spcPts val="0"/>
              </a:spcAft>
              <a:buClr>
                <a:schemeClr val="dk1"/>
              </a:buClr>
              <a:buSzPts val="2200"/>
              <a:buFont typeface="Noto Sans Symbols"/>
              <a:buChar char="∙"/>
            </a:pPr>
            <a:r>
              <a:rPr lang="en-US" sz="2200" b="0" i="0" u="none" dirty="0" err="1">
                <a:solidFill>
                  <a:schemeClr val="dk1"/>
                </a:solidFill>
                <a:latin typeface="Calibri"/>
                <a:ea typeface="Calibri"/>
                <a:cs typeface="Calibri"/>
                <a:sym typeface="Calibri"/>
              </a:rPr>
              <a:t>uczestnicy</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nie</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mogą</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zdradzać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punktacji</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swoim</a:t>
            </a:r>
            <a:r>
              <a:rPr lang="en-US" sz="2200" b="0" i="0" u="none" dirty="0">
                <a:solidFill>
                  <a:schemeClr val="dk1"/>
                </a:solidFill>
                <a:latin typeface="Calibri"/>
                <a:ea typeface="Calibri"/>
                <a:cs typeface="Calibri"/>
                <a:sym typeface="Calibri"/>
              </a:rPr>
              <a:t> </a:t>
            </a:r>
            <a:r>
              <a:rPr lang="en-US" sz="2200" b="0" i="0" u="none" dirty="0" err="1" smtClean="0">
                <a:solidFill>
                  <a:schemeClr val="dk1"/>
                </a:solidFill>
                <a:latin typeface="Calibri"/>
                <a:ea typeface="Calibri"/>
                <a:cs typeface="Calibri"/>
                <a:sym typeface="Calibri"/>
              </a:rPr>
              <a:t>przeciwnikom</a:t>
            </a:r>
            <a:r>
              <a:rPr lang="pl-PL" sz="2200" b="0" i="0" u="none" dirty="0" smtClean="0">
                <a:solidFill>
                  <a:schemeClr val="dk1"/>
                </a:solidFill>
                <a:latin typeface="Calibri"/>
                <a:ea typeface="Calibri"/>
                <a:cs typeface="Calibri"/>
                <a:sym typeface="Calibri"/>
              </a:rPr>
              <a:t>,</a:t>
            </a:r>
            <a:r>
              <a:rPr lang="en-US" sz="2200" b="0" i="0" u="none" dirty="0" smtClean="0">
                <a:solidFill>
                  <a:schemeClr val="dk1"/>
                </a:solidFill>
                <a:latin typeface="Calibri"/>
                <a:ea typeface="Calibri"/>
                <a:cs typeface="Calibri"/>
                <a:sym typeface="Calibri"/>
              </a:rPr>
              <a:t> </a:t>
            </a:r>
            <a:endParaRPr dirty="0"/>
          </a:p>
          <a:p>
            <a:pPr marL="342900" marR="0" lvl="0" indent="-342900" algn="just" rtl="0">
              <a:lnSpc>
                <a:spcPct val="130000"/>
              </a:lnSpc>
              <a:spcBef>
                <a:spcPts val="1000"/>
              </a:spcBef>
              <a:spcAft>
                <a:spcPts val="0"/>
              </a:spcAft>
              <a:buClr>
                <a:schemeClr val="dk1"/>
              </a:buClr>
              <a:buSzPts val="2200"/>
              <a:buFont typeface="Noto Sans Symbols"/>
              <a:buChar char="∙"/>
            </a:pPr>
            <a:r>
              <a:rPr lang="en-US" sz="2200" b="0" i="0" u="none" dirty="0" err="1">
                <a:solidFill>
                  <a:schemeClr val="dk1"/>
                </a:solidFill>
                <a:latin typeface="Calibri"/>
                <a:ea typeface="Calibri"/>
                <a:cs typeface="Calibri"/>
                <a:sym typeface="Calibri"/>
              </a:rPr>
              <a:t>gra</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trwa</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określoną</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ilość</a:t>
            </a:r>
            <a:r>
              <a:rPr lang="en-US" sz="2200" b="0" i="0" u="none" dirty="0">
                <a:solidFill>
                  <a:schemeClr val="dk1"/>
                </a:solidFill>
                <a:latin typeface="Calibri"/>
                <a:ea typeface="Calibri"/>
                <a:cs typeface="Calibri"/>
                <a:sym typeface="Calibri"/>
              </a:rPr>
              <a:t> </a:t>
            </a:r>
            <a:r>
              <a:rPr lang="en-US" sz="2200" b="0" i="0" u="none" dirty="0" err="1" smtClean="0">
                <a:solidFill>
                  <a:schemeClr val="dk1"/>
                </a:solidFill>
                <a:latin typeface="Calibri"/>
                <a:ea typeface="Calibri"/>
                <a:cs typeface="Calibri"/>
                <a:sym typeface="Calibri"/>
              </a:rPr>
              <a:t>czasu</a:t>
            </a:r>
            <a:r>
              <a:rPr lang="pl-PL" sz="2200" dirty="0"/>
              <a:t>:</a:t>
            </a:r>
            <a:endParaRPr dirty="0"/>
          </a:p>
          <a:p>
            <a:pPr marL="742950" marR="0" lvl="1" indent="-285750" algn="just" rtl="0">
              <a:lnSpc>
                <a:spcPct val="130000"/>
              </a:lnSpc>
              <a:spcBef>
                <a:spcPts val="500"/>
              </a:spcBef>
              <a:spcAft>
                <a:spcPts val="0"/>
              </a:spcAft>
              <a:buClr>
                <a:schemeClr val="dk1"/>
              </a:buClr>
              <a:buSzPts val="2200"/>
              <a:buFont typeface="Courier New"/>
              <a:buChar char="o"/>
            </a:pPr>
            <a:r>
              <a:rPr lang="en-US" sz="2200" b="0" i="0" u="none" strike="noStrike" cap="none" dirty="0" err="1">
                <a:solidFill>
                  <a:schemeClr val="dk1"/>
                </a:solidFill>
                <a:latin typeface="Calibri"/>
                <a:ea typeface="Calibri"/>
                <a:cs typeface="Calibri"/>
                <a:sym typeface="Calibri"/>
              </a:rPr>
              <a:t>uczestnicy</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mają</a:t>
            </a:r>
            <a:r>
              <a:rPr lang="en-US" sz="2200" b="0" i="0" u="none" strike="noStrike" cap="none" dirty="0">
                <a:solidFill>
                  <a:schemeClr val="dk1"/>
                </a:solidFill>
                <a:latin typeface="Calibri"/>
                <a:ea typeface="Calibri"/>
                <a:cs typeface="Calibri"/>
                <a:sym typeface="Calibri"/>
              </a:rPr>
              <a:t> </a:t>
            </a:r>
            <a:r>
              <a:rPr lang="en-US" sz="2200" b="1" i="0" u="none" strike="noStrike" cap="none" dirty="0">
                <a:solidFill>
                  <a:schemeClr val="dk1"/>
                </a:solidFill>
                <a:latin typeface="Calibri"/>
                <a:ea typeface="Calibri"/>
                <a:cs typeface="Calibri"/>
                <a:sym typeface="Calibri"/>
              </a:rPr>
              <a:t>30 </a:t>
            </a:r>
            <a:r>
              <a:rPr lang="en-US" sz="2200" b="1" i="0" u="none" strike="noStrike" cap="none" dirty="0" err="1">
                <a:solidFill>
                  <a:schemeClr val="dk1"/>
                </a:solidFill>
                <a:latin typeface="Calibri"/>
                <a:ea typeface="Calibri"/>
                <a:cs typeface="Calibri"/>
                <a:sym typeface="Calibri"/>
              </a:rPr>
              <a:t>minut</a:t>
            </a:r>
            <a:r>
              <a:rPr lang="en-US" sz="2200" b="1"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na</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zapoznanie</a:t>
            </a:r>
            <a:r>
              <a:rPr lang="en-US" sz="2200" b="0" i="0" u="none" strike="noStrike" cap="none" dirty="0">
                <a:solidFill>
                  <a:schemeClr val="dk1"/>
                </a:solidFill>
                <a:latin typeface="Calibri"/>
                <a:ea typeface="Calibri"/>
                <a:cs typeface="Calibri"/>
                <a:sym typeface="Calibri"/>
              </a:rPr>
              <a:t> się </a:t>
            </a:r>
            <a:r>
              <a:rPr lang="en-US" sz="2200" b="0" i="0" u="none" strike="noStrike" cap="none" dirty="0" err="1">
                <a:solidFill>
                  <a:schemeClr val="dk1"/>
                </a:solidFill>
                <a:latin typeface="Calibri"/>
                <a:ea typeface="Calibri"/>
                <a:cs typeface="Calibri"/>
                <a:sym typeface="Calibri"/>
              </a:rPr>
              <a:t>kartami</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strony</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oraz</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przygotowanie</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strategii</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smtClean="0">
                <a:solidFill>
                  <a:schemeClr val="dk1"/>
                </a:solidFill>
                <a:latin typeface="Calibri"/>
                <a:ea typeface="Calibri"/>
                <a:cs typeface="Calibri"/>
                <a:sym typeface="Calibri"/>
              </a:rPr>
              <a:t>negocjacyjnej</a:t>
            </a:r>
            <a:r>
              <a:rPr lang="pl-PL" sz="2200" b="0" i="0" u="none" strike="noStrike" cap="none" dirty="0" smtClean="0">
                <a:solidFill>
                  <a:schemeClr val="dk1"/>
                </a:solidFill>
                <a:latin typeface="Calibri"/>
                <a:ea typeface="Calibri"/>
                <a:cs typeface="Calibri"/>
                <a:sym typeface="Calibri"/>
              </a:rPr>
              <a:t>,</a:t>
            </a:r>
            <a:endParaRPr dirty="0"/>
          </a:p>
          <a:p>
            <a:pPr marL="742950" marR="0" lvl="1" indent="-285750" algn="just" rtl="0">
              <a:lnSpc>
                <a:spcPct val="130000"/>
              </a:lnSpc>
              <a:spcBef>
                <a:spcPts val="500"/>
              </a:spcBef>
              <a:spcAft>
                <a:spcPts val="0"/>
              </a:spcAft>
              <a:buClr>
                <a:schemeClr val="dk1"/>
              </a:buClr>
              <a:buSzPts val="2200"/>
              <a:buFont typeface="Courier New"/>
              <a:buChar char="o"/>
            </a:pPr>
            <a:r>
              <a:rPr lang="en-US" sz="2200" b="0" i="0" u="none" strike="noStrike" cap="none" dirty="0" err="1">
                <a:solidFill>
                  <a:schemeClr val="dk1"/>
                </a:solidFill>
                <a:latin typeface="Calibri"/>
                <a:ea typeface="Calibri"/>
                <a:cs typeface="Calibri"/>
                <a:sym typeface="Calibri"/>
              </a:rPr>
              <a:t>uczestnicy</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przystępują</a:t>
            </a:r>
            <a:r>
              <a:rPr lang="en-US" sz="2200" b="0" i="0" u="none" strike="noStrike" cap="none" dirty="0">
                <a:solidFill>
                  <a:schemeClr val="dk1"/>
                </a:solidFill>
                <a:latin typeface="Calibri"/>
                <a:ea typeface="Calibri"/>
                <a:cs typeface="Calibri"/>
                <a:sym typeface="Calibri"/>
              </a:rPr>
              <a:t> do </a:t>
            </a:r>
            <a:r>
              <a:rPr lang="en-US" sz="2200" b="0" i="0" u="none" strike="noStrike" cap="none" dirty="0" err="1">
                <a:solidFill>
                  <a:schemeClr val="dk1"/>
                </a:solidFill>
                <a:latin typeface="Calibri"/>
                <a:ea typeface="Calibri"/>
                <a:cs typeface="Calibri"/>
                <a:sym typeface="Calibri"/>
              </a:rPr>
              <a:t>negocjacji</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na</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które</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mają</a:t>
            </a:r>
            <a:r>
              <a:rPr lang="en-US" sz="2200" b="0" i="0" u="none" strike="noStrike" cap="none" dirty="0">
                <a:solidFill>
                  <a:schemeClr val="dk1"/>
                </a:solidFill>
                <a:latin typeface="Calibri"/>
                <a:ea typeface="Calibri"/>
                <a:cs typeface="Calibri"/>
                <a:sym typeface="Calibri"/>
              </a:rPr>
              <a:t> </a:t>
            </a:r>
            <a:r>
              <a:rPr lang="en-US" sz="2200" b="1" i="0" u="none" strike="noStrike" cap="none" dirty="0">
                <a:solidFill>
                  <a:schemeClr val="dk1"/>
                </a:solidFill>
                <a:latin typeface="Calibri"/>
                <a:ea typeface="Calibri"/>
                <a:cs typeface="Calibri"/>
                <a:sym typeface="Calibri"/>
              </a:rPr>
              <a:t>60 </a:t>
            </a:r>
            <a:r>
              <a:rPr lang="en-US" sz="2200" b="1" i="0" u="none" strike="noStrike" cap="none" dirty="0" err="1" smtClean="0">
                <a:solidFill>
                  <a:schemeClr val="dk1"/>
                </a:solidFill>
                <a:latin typeface="Calibri"/>
                <a:ea typeface="Calibri"/>
                <a:cs typeface="Calibri"/>
                <a:sym typeface="Calibri"/>
              </a:rPr>
              <a:t>minut</a:t>
            </a:r>
            <a:r>
              <a:rPr lang="pl-PL" sz="2200" b="1" i="0" u="none" strike="noStrike" cap="none" dirty="0" smtClean="0">
                <a:solidFill>
                  <a:schemeClr val="dk1"/>
                </a:solidFill>
                <a:latin typeface="Calibri"/>
                <a:ea typeface="Calibri"/>
                <a:cs typeface="Calibri"/>
                <a:sym typeface="Calibri"/>
              </a:rPr>
              <a:t>,</a:t>
            </a:r>
            <a:endParaRPr dirty="0"/>
          </a:p>
          <a:p>
            <a:pPr marL="342900" marR="0" lvl="0" indent="-342900" algn="just" rtl="0">
              <a:lnSpc>
                <a:spcPct val="130000"/>
              </a:lnSpc>
              <a:spcBef>
                <a:spcPts val="1000"/>
              </a:spcBef>
              <a:spcAft>
                <a:spcPts val="0"/>
              </a:spcAft>
              <a:buClr>
                <a:schemeClr val="dk1"/>
              </a:buClr>
              <a:buSzPts val="2200"/>
              <a:buFont typeface="Noto Sans Symbols"/>
              <a:buChar char="∙"/>
            </a:pPr>
            <a:r>
              <a:rPr lang="en-US" sz="2200" b="0" i="0" u="none" dirty="0" err="1">
                <a:solidFill>
                  <a:schemeClr val="dk1"/>
                </a:solidFill>
                <a:latin typeface="Calibri"/>
                <a:ea typeface="Calibri"/>
                <a:cs typeface="Calibri"/>
                <a:sym typeface="Calibri"/>
              </a:rPr>
              <a:t>celem</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gry</a:t>
            </a:r>
            <a:r>
              <a:rPr lang="en-US" sz="2200" b="0" i="0" u="none" dirty="0">
                <a:solidFill>
                  <a:schemeClr val="dk1"/>
                </a:solidFill>
                <a:latin typeface="Calibri"/>
                <a:ea typeface="Calibri"/>
                <a:cs typeface="Calibri"/>
                <a:sym typeface="Calibri"/>
              </a:rPr>
              <a:t> jest </a:t>
            </a:r>
            <a:r>
              <a:rPr lang="en-US" sz="2200" b="0" i="0" u="none" dirty="0" err="1">
                <a:solidFill>
                  <a:schemeClr val="dk1"/>
                </a:solidFill>
                <a:latin typeface="Calibri"/>
                <a:ea typeface="Calibri"/>
                <a:cs typeface="Calibri"/>
                <a:sym typeface="Calibri"/>
              </a:rPr>
              <a:t>zmaksymalizowanie</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wartości</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punktowej</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negocjowanego</a:t>
            </a:r>
            <a:r>
              <a:rPr lang="en-US" sz="2200" b="0" i="0" u="none" dirty="0">
                <a:solidFill>
                  <a:schemeClr val="dk1"/>
                </a:solidFill>
                <a:latin typeface="Calibri"/>
                <a:ea typeface="Calibri"/>
                <a:cs typeface="Calibri"/>
                <a:sym typeface="Calibri"/>
              </a:rPr>
              <a:t> </a:t>
            </a:r>
            <a:r>
              <a:rPr lang="en-US" sz="2200" b="0" i="0" u="none" dirty="0" err="1" smtClean="0">
                <a:solidFill>
                  <a:schemeClr val="dk1"/>
                </a:solidFill>
                <a:latin typeface="Calibri"/>
                <a:ea typeface="Calibri"/>
                <a:cs typeface="Calibri"/>
                <a:sym typeface="Calibri"/>
              </a:rPr>
              <a:t>porozumienia</a:t>
            </a:r>
            <a:r>
              <a:rPr lang="pl-PL" sz="2200" b="0" i="0" u="none" dirty="0" smtClean="0">
                <a:solidFill>
                  <a:schemeClr val="dk1"/>
                </a:solidFill>
                <a:latin typeface="Calibri"/>
                <a:ea typeface="Calibri"/>
                <a:cs typeface="Calibri"/>
                <a:sym typeface="Calibri"/>
              </a:rPr>
              <a:t>.</a:t>
            </a:r>
            <a:endParaRPr dirty="0"/>
          </a:p>
          <a:p>
            <a:pPr marL="228600" marR="0" lvl="0" indent="-88900" algn="l" rtl="0">
              <a:lnSpc>
                <a:spcPct val="90000"/>
              </a:lnSpc>
              <a:spcBef>
                <a:spcPts val="1000"/>
              </a:spcBef>
              <a:spcAft>
                <a:spcPts val="0"/>
              </a:spcAft>
              <a:buClr>
                <a:schemeClr val="dk1"/>
              </a:buClr>
              <a:buSzPts val="2200"/>
              <a:buFont typeface="Arial"/>
              <a:buNone/>
            </a:pPr>
            <a:endParaRPr sz="2200" b="0" i="0" u="none" dirty="0">
              <a:solidFill>
                <a:schemeClr val="dk1"/>
              </a:solidFill>
              <a:latin typeface="Calibri"/>
              <a:ea typeface="Calibri"/>
              <a:cs typeface="Calibri"/>
              <a:sym typeface="Calibri"/>
            </a:endParaRPr>
          </a:p>
        </p:txBody>
      </p:sp>
      <p:pic>
        <p:nvPicPr>
          <p:cNvPr id="1866" name="Google Shape;1866;p19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67" name="Google Shape;1867;p197"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871"/>
        <p:cNvGrpSpPr/>
        <p:nvPr/>
      </p:nvGrpSpPr>
      <p:grpSpPr>
        <a:xfrm>
          <a:off x="0" y="0"/>
          <a:ext cx="0" cy="0"/>
          <a:chOff x="0" y="0"/>
          <a:chExt cx="0" cy="0"/>
        </a:xfrm>
      </p:grpSpPr>
      <p:sp>
        <p:nvSpPr>
          <p:cNvPr id="1872" name="Google Shape;1872;p19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0" i="0" u="none" dirty="0">
                <a:solidFill>
                  <a:schemeClr val="dk1"/>
                </a:solidFill>
                <a:latin typeface="Calibri"/>
                <a:ea typeface="Calibri"/>
                <a:cs typeface="Calibri"/>
                <a:sym typeface="Calibri"/>
              </a:rPr>
              <a:t>W </a:t>
            </a:r>
            <a:r>
              <a:rPr lang="en-US" sz="4000" b="0" i="0" u="none" dirty="0" err="1">
                <a:solidFill>
                  <a:schemeClr val="dk1"/>
                </a:solidFill>
                <a:latin typeface="Calibri"/>
                <a:ea typeface="Calibri"/>
                <a:cs typeface="Calibri"/>
                <a:sym typeface="Calibri"/>
              </a:rPr>
              <a:t>mydle</a:t>
            </a:r>
            <a:r>
              <a:rPr lang="en-US" sz="4000" b="0" i="0" u="none" dirty="0">
                <a:solidFill>
                  <a:schemeClr val="dk1"/>
                </a:solidFill>
                <a:latin typeface="Calibri"/>
                <a:ea typeface="Calibri"/>
                <a:cs typeface="Calibri"/>
                <a:sym typeface="Calibri"/>
              </a:rPr>
              <a:t> Company – </a:t>
            </a:r>
            <a:r>
              <a:rPr lang="en-US" sz="4000" b="0" i="0" u="none" dirty="0" err="1">
                <a:solidFill>
                  <a:schemeClr val="dk1"/>
                </a:solidFill>
                <a:latin typeface="Calibri"/>
                <a:ea typeface="Calibri"/>
                <a:cs typeface="Calibri"/>
                <a:sym typeface="Calibri"/>
              </a:rPr>
              <a:t>Historia</a:t>
            </a:r>
            <a:endParaRPr dirty="0"/>
          </a:p>
        </p:txBody>
      </p:sp>
      <p:sp>
        <p:nvSpPr>
          <p:cNvPr id="1873" name="Google Shape;1873;p19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1800"/>
              <a:buFont typeface="Arial"/>
              <a:buNone/>
            </a:pPr>
            <a:r>
              <a:rPr lang="en-US" sz="1800" b="0" i="0" u="none" dirty="0" err="1">
                <a:solidFill>
                  <a:schemeClr val="dk1"/>
                </a:solidFill>
                <a:latin typeface="Calibri"/>
                <a:ea typeface="Calibri"/>
                <a:cs typeface="Calibri"/>
                <a:sym typeface="Calibri"/>
              </a:rPr>
              <a:t>Gra</a:t>
            </a:r>
            <a:r>
              <a:rPr lang="en-US" sz="1800" b="0" i="0" u="none" dirty="0">
                <a:solidFill>
                  <a:schemeClr val="dk1"/>
                </a:solidFill>
                <a:latin typeface="Calibri"/>
                <a:ea typeface="Calibri"/>
                <a:cs typeface="Calibri"/>
                <a:sym typeface="Calibri"/>
              </a:rPr>
              <a:t> „</a:t>
            </a:r>
            <a:r>
              <a:rPr lang="en-US" sz="1800" b="1" i="0" u="none" dirty="0">
                <a:solidFill>
                  <a:schemeClr val="dk1"/>
                </a:solidFill>
                <a:latin typeface="Calibri"/>
                <a:ea typeface="Calibri"/>
                <a:cs typeface="Calibri"/>
                <a:sym typeface="Calibri"/>
              </a:rPr>
              <a:t>W </a:t>
            </a:r>
            <a:r>
              <a:rPr lang="en-US" sz="1800" b="1" i="0" u="none" dirty="0" err="1">
                <a:solidFill>
                  <a:schemeClr val="dk1"/>
                </a:solidFill>
                <a:latin typeface="Calibri"/>
                <a:ea typeface="Calibri"/>
                <a:cs typeface="Calibri"/>
                <a:sym typeface="Calibri"/>
              </a:rPr>
              <a:t>mydle</a:t>
            </a:r>
            <a:r>
              <a:rPr lang="en-US" sz="1800" b="1" i="0" u="none" dirty="0">
                <a:solidFill>
                  <a:schemeClr val="dk1"/>
                </a:solidFill>
                <a:latin typeface="Calibri"/>
                <a:ea typeface="Calibri"/>
                <a:cs typeface="Calibri"/>
                <a:sym typeface="Calibri"/>
              </a:rPr>
              <a:t> Company” </a:t>
            </a:r>
            <a:r>
              <a:rPr lang="en-US" sz="1800" b="0" i="0" u="none" dirty="0" err="1">
                <a:solidFill>
                  <a:schemeClr val="dk1"/>
                </a:solidFill>
                <a:latin typeface="Calibri"/>
                <a:ea typeface="Calibri"/>
                <a:cs typeface="Calibri"/>
                <a:sym typeface="Calibri"/>
              </a:rPr>
              <a:t>toczy</a:t>
            </a:r>
            <a:r>
              <a:rPr lang="en-US" sz="1800" b="0" i="0" u="none" dirty="0">
                <a:solidFill>
                  <a:schemeClr val="dk1"/>
                </a:solidFill>
                <a:latin typeface="Calibri"/>
                <a:ea typeface="Calibri"/>
                <a:cs typeface="Calibri"/>
                <a:sym typeface="Calibri"/>
              </a:rPr>
              <a:t> się </a:t>
            </a:r>
            <a:r>
              <a:rPr lang="en-US" sz="1800" b="0" i="0" u="none" dirty="0" err="1">
                <a:solidFill>
                  <a:schemeClr val="dk1"/>
                </a:solidFill>
                <a:latin typeface="Calibri"/>
                <a:ea typeface="Calibri"/>
                <a:cs typeface="Calibri"/>
                <a:sym typeface="Calibri"/>
              </a:rPr>
              <a:t>na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zapleczu</a:t>
            </a:r>
            <a:r>
              <a:rPr lang="en-US" sz="1800" b="0" i="0" u="none" dirty="0">
                <a:solidFill>
                  <a:schemeClr val="dk1"/>
                </a:solidFill>
                <a:latin typeface="Calibri"/>
                <a:ea typeface="Calibri"/>
                <a:cs typeface="Calibri"/>
                <a:sym typeface="Calibri"/>
              </a:rPr>
              <a:t> „</a:t>
            </a:r>
            <a:r>
              <a:rPr lang="en-US" sz="1800" b="1" i="0" u="none" dirty="0" err="1">
                <a:solidFill>
                  <a:schemeClr val="dk1"/>
                </a:solidFill>
                <a:latin typeface="Calibri"/>
                <a:ea typeface="Calibri"/>
                <a:cs typeface="Calibri"/>
                <a:sym typeface="Calibri"/>
              </a:rPr>
              <a:t>Drogerii</a:t>
            </a:r>
            <a:r>
              <a:rPr lang="en-US" sz="1800" b="1" i="0" u="none" dirty="0">
                <a:solidFill>
                  <a:schemeClr val="dk1"/>
                </a:solidFill>
                <a:latin typeface="Calibri"/>
                <a:ea typeface="Calibri"/>
                <a:cs typeface="Calibri"/>
                <a:sym typeface="Calibri"/>
              </a:rPr>
              <a:t> Natura”</a:t>
            </a:r>
            <a:r>
              <a:rPr lang="en-US" sz="1800" b="0" i="0" u="none" dirty="0">
                <a:solidFill>
                  <a:schemeClr val="dk1"/>
                </a:solidFill>
                <a:latin typeface="Calibri"/>
                <a:ea typeface="Calibri"/>
                <a:cs typeface="Calibri"/>
                <a:sym typeface="Calibri"/>
              </a:rPr>
              <a:t>.</a:t>
            </a:r>
            <a:r>
              <a:rPr lang="en-US" sz="1800" b="1" i="0" u="none" dirty="0">
                <a:solidFill>
                  <a:schemeClr val="dk1"/>
                </a:solidFill>
                <a:latin typeface="Calibri"/>
                <a:ea typeface="Calibri"/>
                <a:cs typeface="Calibri"/>
                <a:sym typeface="Calibri"/>
              </a:rPr>
              <a:t> </a:t>
            </a:r>
            <a:endParaRPr sz="1800" b="0" i="0" u="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1000"/>
              </a:spcBef>
              <a:spcAft>
                <a:spcPts val="0"/>
              </a:spcAft>
              <a:buClr>
                <a:schemeClr val="dk1"/>
              </a:buClr>
              <a:buSzPts val="1800"/>
              <a:buFont typeface="Arial"/>
              <a:buNone/>
            </a:pPr>
            <a:endParaRPr lang="pl-PL" sz="1800" b="0" i="0" u="none" dirty="0" smtClean="0">
              <a:solidFill>
                <a:schemeClr val="dk1"/>
              </a:solidFill>
              <a:latin typeface="Calibri"/>
              <a:ea typeface="Calibri"/>
              <a:cs typeface="Calibri"/>
              <a:sym typeface="Calibri"/>
            </a:endParaRPr>
          </a:p>
          <a:p>
            <a:pPr marL="0" marR="0" lvl="0" indent="0" algn="just" rtl="0">
              <a:lnSpc>
                <a:spcPct val="150000"/>
              </a:lnSpc>
              <a:spcBef>
                <a:spcPts val="1000"/>
              </a:spcBef>
              <a:spcAft>
                <a:spcPts val="0"/>
              </a:spcAft>
              <a:buClr>
                <a:schemeClr val="dk1"/>
              </a:buClr>
              <a:buSzPts val="1800"/>
              <a:buFont typeface="Arial"/>
              <a:buNone/>
            </a:pPr>
            <a:r>
              <a:rPr lang="en-US" sz="1800" b="0" i="0" u="none" dirty="0" err="1" smtClean="0">
                <a:solidFill>
                  <a:schemeClr val="dk1"/>
                </a:solidFill>
                <a:latin typeface="Calibri"/>
                <a:ea typeface="Calibri"/>
                <a:cs typeface="Calibri"/>
                <a:sym typeface="Calibri"/>
              </a:rPr>
              <a:t>Biorą</a:t>
            </a:r>
            <a:r>
              <a:rPr lang="en-US" sz="1800" b="0" i="0" u="none" dirty="0" smtClean="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w </a:t>
            </a:r>
            <a:r>
              <a:rPr lang="en-US" sz="1800" b="0" i="0" u="none" dirty="0" err="1">
                <a:solidFill>
                  <a:schemeClr val="dk1"/>
                </a:solidFill>
                <a:latin typeface="Calibri"/>
                <a:ea typeface="Calibri"/>
                <a:cs typeface="Calibri"/>
                <a:sym typeface="Calibri"/>
              </a:rPr>
              <a:t>niej</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udział</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dwie</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strony</a:t>
            </a:r>
            <a:r>
              <a:rPr lang="en-US" sz="1800" b="0" i="0" u="none" dirty="0">
                <a:solidFill>
                  <a:schemeClr val="dk1"/>
                </a:solidFill>
                <a:latin typeface="Calibri"/>
                <a:ea typeface="Calibri"/>
                <a:cs typeface="Calibri"/>
                <a:sym typeface="Calibri"/>
              </a:rPr>
              <a:t>: </a:t>
            </a:r>
            <a:endParaRPr lang="pl-PL" sz="1800" b="0" i="0" u="none" dirty="0" smtClean="0">
              <a:solidFill>
                <a:schemeClr val="dk1"/>
              </a:solidFill>
              <a:latin typeface="Calibri"/>
              <a:ea typeface="Calibri"/>
              <a:cs typeface="Calibri"/>
              <a:sym typeface="Calibri"/>
            </a:endParaRPr>
          </a:p>
          <a:p>
            <a:pPr marL="0" marR="0" lvl="0" indent="0" algn="just" rtl="0">
              <a:lnSpc>
                <a:spcPct val="150000"/>
              </a:lnSpc>
              <a:spcBef>
                <a:spcPts val="1000"/>
              </a:spcBef>
              <a:spcAft>
                <a:spcPts val="0"/>
              </a:spcAft>
              <a:buClr>
                <a:schemeClr val="dk1"/>
              </a:buClr>
              <a:buSzPts val="1800"/>
              <a:buFont typeface="Arial"/>
              <a:buNone/>
            </a:pPr>
            <a:endParaRPr sz="1800" b="0" i="0" u="none" dirty="0">
              <a:solidFill>
                <a:schemeClr val="dk1"/>
              </a:solidFill>
              <a:latin typeface="Times New Roman"/>
              <a:ea typeface="Times New Roman"/>
              <a:cs typeface="Times New Roman"/>
              <a:sym typeface="Times New Roman"/>
            </a:endParaRPr>
          </a:p>
          <a:p>
            <a:pPr marL="0" marR="0" lvl="0" indent="-114300" algn="just" rtl="0">
              <a:lnSpc>
                <a:spcPct val="150000"/>
              </a:lnSpc>
              <a:spcBef>
                <a:spcPts val="1000"/>
              </a:spcBef>
              <a:spcAft>
                <a:spcPts val="0"/>
              </a:spcAft>
              <a:buClr>
                <a:schemeClr val="dk1"/>
              </a:buClr>
              <a:buSzPts val="1800"/>
              <a:buFont typeface="Noto Sans Symbols"/>
              <a:buChar char="∙"/>
            </a:pPr>
            <a:r>
              <a:rPr lang="en-US" sz="1800" b="1" i="0" u="none" dirty="0">
                <a:solidFill>
                  <a:schemeClr val="dk1"/>
                </a:solidFill>
                <a:latin typeface="Calibri"/>
                <a:ea typeface="Calibri"/>
                <a:cs typeface="Calibri"/>
                <a:sym typeface="Calibri"/>
              </a:rPr>
              <a:t>STRONA A</a:t>
            </a:r>
            <a:r>
              <a:rPr lang="en-US" sz="1800" b="0" i="0" u="none" dirty="0">
                <a:solidFill>
                  <a:schemeClr val="dk1"/>
                </a:solidFill>
                <a:latin typeface="Calibri"/>
                <a:ea typeface="Calibri"/>
                <a:cs typeface="Calibri"/>
                <a:sym typeface="Calibri"/>
              </a:rPr>
              <a:t> - </a:t>
            </a:r>
            <a:r>
              <a:rPr lang="en-US" sz="1800" b="0" i="0" u="none" dirty="0" err="1">
                <a:solidFill>
                  <a:schemeClr val="dk1"/>
                </a:solidFill>
                <a:latin typeface="Calibri"/>
                <a:ea typeface="Calibri"/>
                <a:cs typeface="Calibri"/>
                <a:sym typeface="Calibri"/>
              </a:rPr>
              <a:t>przedstawiciel</a:t>
            </a:r>
            <a:r>
              <a:rPr lang="en-US" sz="1800" b="0" i="0" u="none" dirty="0">
                <a:solidFill>
                  <a:schemeClr val="dk1"/>
                </a:solidFill>
                <a:latin typeface="Calibri"/>
                <a:ea typeface="Calibri"/>
                <a:cs typeface="Calibri"/>
                <a:sym typeface="Calibri"/>
              </a:rPr>
              <a:t> „</a:t>
            </a:r>
            <a:r>
              <a:rPr lang="en-US" sz="1800" b="1" i="0" u="none" dirty="0" err="1">
                <a:solidFill>
                  <a:schemeClr val="dk1"/>
                </a:solidFill>
                <a:latin typeface="Calibri"/>
                <a:ea typeface="Calibri"/>
                <a:cs typeface="Calibri"/>
                <a:sym typeface="Calibri"/>
              </a:rPr>
              <a:t>Drogerii</a:t>
            </a:r>
            <a:r>
              <a:rPr lang="en-US" sz="1800" b="1" i="0" u="none" dirty="0">
                <a:solidFill>
                  <a:schemeClr val="dk1"/>
                </a:solidFill>
                <a:latin typeface="Calibri"/>
                <a:ea typeface="Calibri"/>
                <a:cs typeface="Calibri"/>
                <a:sym typeface="Calibri"/>
              </a:rPr>
              <a:t> Natura</a:t>
            </a:r>
            <a:r>
              <a:rPr lang="en-US" sz="1800" b="1" i="0" u="none" dirty="0" smtClean="0">
                <a:solidFill>
                  <a:schemeClr val="dk1"/>
                </a:solidFill>
                <a:latin typeface="Calibri"/>
                <a:ea typeface="Calibri"/>
                <a:cs typeface="Calibri"/>
                <a:sym typeface="Calibri"/>
              </a:rPr>
              <a:t>”</a:t>
            </a:r>
            <a:r>
              <a:rPr lang="pl-PL" sz="1800" dirty="0"/>
              <a:t>,</a:t>
            </a:r>
            <a:endParaRPr sz="1800" b="0" i="0" u="none" dirty="0">
              <a:solidFill>
                <a:schemeClr val="dk1"/>
              </a:solidFill>
              <a:latin typeface="Times New Roman"/>
              <a:ea typeface="Times New Roman"/>
              <a:cs typeface="Times New Roman"/>
              <a:sym typeface="Times New Roman"/>
            </a:endParaRPr>
          </a:p>
          <a:p>
            <a:pPr marL="0" marR="0" lvl="0" indent="-114300" algn="just" rtl="0">
              <a:lnSpc>
                <a:spcPct val="150000"/>
              </a:lnSpc>
              <a:spcBef>
                <a:spcPts val="1000"/>
              </a:spcBef>
              <a:spcAft>
                <a:spcPts val="0"/>
              </a:spcAft>
              <a:buClr>
                <a:schemeClr val="dk1"/>
              </a:buClr>
              <a:buSzPts val="1800"/>
              <a:buFont typeface="Noto Sans Symbols"/>
              <a:buChar char="∙"/>
            </a:pPr>
            <a:r>
              <a:rPr lang="en-US" sz="1800" b="1" i="0" u="none" dirty="0" smtClean="0">
                <a:solidFill>
                  <a:schemeClr val="dk1"/>
                </a:solidFill>
                <a:latin typeface="Calibri"/>
                <a:ea typeface="Calibri"/>
                <a:cs typeface="Calibri"/>
                <a:sym typeface="Calibri"/>
              </a:rPr>
              <a:t>STRONA</a:t>
            </a:r>
            <a:r>
              <a:rPr lang="pl-PL" sz="1800" b="1" i="0" u="none" dirty="0" smtClean="0">
                <a:solidFill>
                  <a:schemeClr val="dk1"/>
                </a:solidFill>
                <a:latin typeface="Calibri"/>
                <a:ea typeface="Calibri"/>
                <a:cs typeface="Calibri"/>
                <a:sym typeface="Calibri"/>
              </a:rPr>
              <a:t> </a:t>
            </a:r>
            <a:r>
              <a:rPr lang="en-US" sz="1800" b="1" i="0" u="none" dirty="0" smtClean="0">
                <a:solidFill>
                  <a:schemeClr val="dk1"/>
                </a:solidFill>
                <a:latin typeface="Calibri"/>
                <a:ea typeface="Calibri"/>
                <a:cs typeface="Calibri"/>
                <a:sym typeface="Calibri"/>
              </a:rPr>
              <a:t>B </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przedstawiciel</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handlowy</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firmy</a:t>
            </a:r>
            <a:r>
              <a:rPr lang="en-US" sz="1800" b="0" i="0" u="none" dirty="0">
                <a:solidFill>
                  <a:schemeClr val="dk1"/>
                </a:solidFill>
                <a:latin typeface="Calibri"/>
                <a:ea typeface="Calibri"/>
                <a:cs typeface="Calibri"/>
                <a:sym typeface="Calibri"/>
              </a:rPr>
              <a:t> </a:t>
            </a:r>
            <a:r>
              <a:rPr lang="en-US" sz="1800" b="1" i="0" u="none" dirty="0">
                <a:solidFill>
                  <a:schemeClr val="dk1"/>
                </a:solidFill>
                <a:latin typeface="Calibri"/>
                <a:ea typeface="Calibri"/>
                <a:cs typeface="Calibri"/>
                <a:sym typeface="Calibri"/>
              </a:rPr>
              <a:t>„W </a:t>
            </a:r>
            <a:r>
              <a:rPr lang="en-US" sz="1800" b="1" i="0" u="none" dirty="0" err="1">
                <a:solidFill>
                  <a:schemeClr val="dk1"/>
                </a:solidFill>
                <a:latin typeface="Calibri"/>
                <a:ea typeface="Calibri"/>
                <a:cs typeface="Calibri"/>
                <a:sym typeface="Calibri"/>
              </a:rPr>
              <a:t>mydle</a:t>
            </a:r>
            <a:r>
              <a:rPr lang="en-US" sz="1800" b="1" i="0" u="none" dirty="0">
                <a:solidFill>
                  <a:schemeClr val="dk1"/>
                </a:solidFill>
                <a:latin typeface="Calibri"/>
                <a:ea typeface="Calibri"/>
                <a:cs typeface="Calibri"/>
                <a:sym typeface="Calibri"/>
              </a:rPr>
              <a:t> Company”</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dystrybutora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mydeł</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świeczek</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zapachowych</a:t>
            </a:r>
            <a:r>
              <a:rPr lang="en-US" sz="1800" b="0" i="0" u="none" dirty="0">
                <a:solidFill>
                  <a:schemeClr val="dk1"/>
                </a:solidFill>
                <a:latin typeface="Calibri"/>
                <a:ea typeface="Calibri"/>
                <a:cs typeface="Calibri"/>
                <a:sym typeface="Calibri"/>
              </a:rPr>
              <a:t>  i </a:t>
            </a:r>
            <a:r>
              <a:rPr lang="en-US" sz="1800" b="0" i="0" u="none" dirty="0" err="1">
                <a:solidFill>
                  <a:schemeClr val="dk1"/>
                </a:solidFill>
                <a:latin typeface="Calibri"/>
                <a:ea typeface="Calibri"/>
                <a:cs typeface="Calibri"/>
                <a:sym typeface="Calibri"/>
              </a:rPr>
              <a:t>olejków</a:t>
            </a:r>
            <a:r>
              <a:rPr lang="en-US" sz="1800" b="0" i="0" u="none" dirty="0">
                <a:solidFill>
                  <a:schemeClr val="dk1"/>
                </a:solidFill>
                <a:latin typeface="Calibri"/>
                <a:ea typeface="Calibri"/>
                <a:cs typeface="Calibri"/>
                <a:sym typeface="Calibri"/>
              </a:rPr>
              <a:t> do </a:t>
            </a:r>
            <a:r>
              <a:rPr lang="en-US" sz="1800" b="0" i="0" u="none" dirty="0" err="1">
                <a:solidFill>
                  <a:schemeClr val="dk1"/>
                </a:solidFill>
                <a:latin typeface="Calibri"/>
                <a:ea typeface="Calibri"/>
                <a:cs typeface="Calibri"/>
                <a:sym typeface="Calibri"/>
              </a:rPr>
              <a:t>ciała</a:t>
            </a:r>
            <a:r>
              <a:rPr lang="en-US" sz="1800" b="0" i="0" u="none" dirty="0">
                <a:solidFill>
                  <a:schemeClr val="dk1"/>
                </a:solidFill>
                <a:latin typeface="Calibri"/>
                <a:ea typeface="Calibri"/>
                <a:cs typeface="Calibri"/>
                <a:sym typeface="Calibri"/>
              </a:rPr>
              <a:t>.</a:t>
            </a:r>
            <a:endParaRPr sz="1800" b="0" i="0" u="none" dirty="0">
              <a:solidFill>
                <a:schemeClr val="dk1"/>
              </a:solidFill>
              <a:latin typeface="Times New Roman"/>
              <a:ea typeface="Times New Roman"/>
              <a:cs typeface="Times New Roman"/>
              <a:sym typeface="Times New Roman"/>
            </a:endParaRPr>
          </a:p>
          <a:p>
            <a:pPr marL="228600" marR="0" lvl="0" indent="-114300" algn="l" rtl="0">
              <a:lnSpc>
                <a:spcPct val="90000"/>
              </a:lnSpc>
              <a:spcBef>
                <a:spcPts val="1000"/>
              </a:spcBef>
              <a:spcAft>
                <a:spcPts val="0"/>
              </a:spcAft>
              <a:buClr>
                <a:schemeClr val="dk1"/>
              </a:buClr>
              <a:buSzPts val="1800"/>
              <a:buFont typeface="Arial"/>
              <a:buNone/>
            </a:pPr>
            <a:endParaRPr sz="1800" b="0" i="0" u="none" dirty="0">
              <a:solidFill>
                <a:schemeClr val="dk1"/>
              </a:solidFill>
              <a:latin typeface="Times New Roman"/>
              <a:ea typeface="Times New Roman"/>
              <a:cs typeface="Times New Roman"/>
              <a:sym typeface="Times New Roman"/>
            </a:endParaRPr>
          </a:p>
        </p:txBody>
      </p:sp>
      <p:pic>
        <p:nvPicPr>
          <p:cNvPr id="1874" name="Google Shape;1874;p19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75" name="Google Shape;1875;p198"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1880" name="Google Shape;1880;p19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W </a:t>
            </a:r>
            <a:r>
              <a:rPr lang="en-US" sz="4400" b="0" i="0" u="none" dirty="0" err="1">
                <a:solidFill>
                  <a:schemeClr val="dk1"/>
                </a:solidFill>
                <a:latin typeface="Calibri"/>
                <a:ea typeface="Calibri"/>
                <a:cs typeface="Calibri"/>
                <a:sym typeface="Calibri"/>
              </a:rPr>
              <a:t>mydle</a:t>
            </a:r>
            <a:r>
              <a:rPr lang="en-US" sz="4400" b="0" i="0" u="none" dirty="0">
                <a:solidFill>
                  <a:schemeClr val="dk1"/>
                </a:solidFill>
                <a:latin typeface="Calibri"/>
                <a:ea typeface="Calibri"/>
                <a:cs typeface="Calibri"/>
                <a:sym typeface="Calibri"/>
              </a:rPr>
              <a:t> Company – </a:t>
            </a:r>
            <a:r>
              <a:rPr lang="en-US" sz="4400" b="0" i="0" u="none" dirty="0" err="1">
                <a:solidFill>
                  <a:schemeClr val="dk1"/>
                </a:solidFill>
                <a:latin typeface="Calibri"/>
                <a:ea typeface="Calibri"/>
                <a:cs typeface="Calibri"/>
                <a:sym typeface="Calibri"/>
              </a:rPr>
              <a:t>Historia</a:t>
            </a:r>
            <a:endParaRPr dirty="0"/>
          </a:p>
        </p:txBody>
      </p:sp>
      <p:sp>
        <p:nvSpPr>
          <p:cNvPr id="1881" name="Google Shape;1881;p199"/>
          <p:cNvSpPr txBox="1">
            <a:spLocks noGrp="1"/>
          </p:cNvSpPr>
          <p:nvPr>
            <p:ph type="body" idx="1"/>
          </p:nvPr>
        </p:nvSpPr>
        <p:spPr>
          <a:xfrm>
            <a:off x="838200" y="1991518"/>
            <a:ext cx="10368776" cy="4351337"/>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150000"/>
              </a:lnSpc>
              <a:spcBef>
                <a:spcPts val="0"/>
              </a:spcBef>
              <a:spcAft>
                <a:spcPts val="0"/>
              </a:spcAft>
              <a:buClr>
                <a:schemeClr val="dk1"/>
              </a:buClr>
              <a:buSzPts val="2000"/>
              <a:buFont typeface="Arial"/>
              <a:buChar char="•"/>
            </a:pPr>
            <a:r>
              <a:rPr lang="pl-PL" sz="2000" dirty="0" smtClean="0"/>
              <a:t>do</a:t>
            </a:r>
            <a:r>
              <a:rPr lang="en-US" sz="2000" b="0" i="0" u="none" dirty="0" smtClean="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otwarcia</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sklepu</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pozostała</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jeszcze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godzina</a:t>
            </a:r>
            <a:r>
              <a:rPr lang="en-US" sz="2000" b="0" i="0" u="none" dirty="0">
                <a:solidFill>
                  <a:schemeClr val="dk1"/>
                </a:solidFill>
                <a:latin typeface="Calibri"/>
                <a:ea typeface="Calibri"/>
                <a:cs typeface="Calibri"/>
                <a:sym typeface="Calibri"/>
              </a:rPr>
              <a:t>,  i to </a:t>
            </a:r>
            <a:r>
              <a:rPr lang="en-US" sz="2000" b="0" i="0" u="none" dirty="0" err="1">
                <a:solidFill>
                  <a:schemeClr val="dk1"/>
                </a:solidFill>
                <a:latin typeface="Calibri"/>
                <a:ea typeface="Calibri"/>
                <a:cs typeface="Calibri"/>
                <a:sym typeface="Calibri"/>
              </a:rPr>
              <a:t>dobrze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bo</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musicie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załatwić</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bardzo</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pilną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sprawę</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dyrekcja</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firmy</a:t>
            </a:r>
            <a:r>
              <a:rPr lang="en-US" sz="2000" b="0" i="0" u="none" dirty="0">
                <a:solidFill>
                  <a:schemeClr val="dk1"/>
                </a:solidFill>
                <a:latin typeface="Calibri"/>
                <a:ea typeface="Calibri"/>
                <a:cs typeface="Calibri"/>
                <a:sym typeface="Calibri"/>
              </a:rPr>
              <a:t> </a:t>
            </a:r>
            <a:r>
              <a:rPr lang="en-US" sz="2000" b="1" i="0" u="none" dirty="0">
                <a:solidFill>
                  <a:schemeClr val="dk1"/>
                </a:solidFill>
                <a:latin typeface="Calibri"/>
                <a:ea typeface="Calibri"/>
                <a:cs typeface="Calibri"/>
                <a:sym typeface="Calibri"/>
              </a:rPr>
              <a:t>„W </a:t>
            </a:r>
            <a:r>
              <a:rPr lang="en-US" sz="2000" b="1" i="0" u="none" dirty="0" err="1">
                <a:solidFill>
                  <a:schemeClr val="dk1"/>
                </a:solidFill>
                <a:latin typeface="Calibri"/>
                <a:ea typeface="Calibri"/>
                <a:cs typeface="Calibri"/>
                <a:sym typeface="Calibri"/>
              </a:rPr>
              <a:t>mydle</a:t>
            </a:r>
            <a:r>
              <a:rPr lang="en-US" sz="2000" b="1" i="0" u="none" dirty="0">
                <a:solidFill>
                  <a:schemeClr val="dk1"/>
                </a:solidFill>
                <a:latin typeface="Calibri"/>
                <a:ea typeface="Calibri"/>
                <a:cs typeface="Calibri"/>
                <a:sym typeface="Calibri"/>
              </a:rPr>
              <a:t> Company” </a:t>
            </a:r>
            <a:r>
              <a:rPr lang="en-US" sz="2000" b="0" i="0" u="none" dirty="0" err="1">
                <a:solidFill>
                  <a:schemeClr val="dk1"/>
                </a:solidFill>
                <a:latin typeface="Calibri"/>
                <a:ea typeface="Calibri"/>
                <a:cs typeface="Calibri"/>
                <a:sym typeface="Calibri"/>
              </a:rPr>
              <a:t>wprowadziła</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nową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atrakcyjną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politykę</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cenową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premiującą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długotrwałą</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współpracę</a:t>
            </a:r>
            <a:r>
              <a:rPr lang="en-US" sz="2000" b="0" i="0" u="none" dirty="0">
                <a:solidFill>
                  <a:schemeClr val="dk1"/>
                </a:solidFill>
                <a:latin typeface="Calibri"/>
                <a:ea typeface="Calibri"/>
                <a:cs typeface="Calibri"/>
                <a:sym typeface="Calibri"/>
              </a:rPr>
              <a:t> z </a:t>
            </a:r>
            <a:r>
              <a:rPr lang="en-US" sz="2000" b="0" i="0" u="none" dirty="0" err="1">
                <a:solidFill>
                  <a:schemeClr val="dk1"/>
                </a:solidFill>
                <a:latin typeface="Calibri"/>
                <a:ea typeface="Calibri"/>
                <a:cs typeface="Calibri"/>
                <a:sym typeface="Calibri"/>
              </a:rPr>
              <a:t>drogeriami</a:t>
            </a:r>
            <a:r>
              <a:rPr lang="en-US" sz="2000" b="0" i="0" u="none" dirty="0">
                <a:solidFill>
                  <a:schemeClr val="dk1"/>
                </a:solidFill>
                <a:latin typeface="Calibri"/>
                <a:ea typeface="Calibri"/>
                <a:cs typeface="Calibri"/>
                <a:sym typeface="Calibri"/>
              </a:rPr>
              <a:t> i </a:t>
            </a:r>
            <a:r>
              <a:rPr lang="en-US" sz="2000" b="0" i="0" u="none" dirty="0" err="1">
                <a:solidFill>
                  <a:schemeClr val="dk1"/>
                </a:solidFill>
                <a:latin typeface="Calibri"/>
                <a:ea typeface="Calibri"/>
                <a:cs typeface="Calibri"/>
                <a:sym typeface="Calibri"/>
              </a:rPr>
              <a:t>sklepami</a:t>
            </a:r>
            <a:r>
              <a:rPr lang="en-US" sz="2000" b="0" i="0" u="none" dirty="0">
                <a:solidFill>
                  <a:schemeClr val="dk1"/>
                </a:solidFill>
                <a:latin typeface="Calibri"/>
                <a:ea typeface="Calibri"/>
                <a:cs typeface="Calibri"/>
                <a:sym typeface="Calibri"/>
              </a:rPr>
              <a:t> z </a:t>
            </a:r>
            <a:r>
              <a:rPr lang="en-US" sz="2000" b="0" i="0" u="none" dirty="0" err="1">
                <a:solidFill>
                  <a:schemeClr val="dk1"/>
                </a:solidFill>
                <a:latin typeface="Calibri"/>
                <a:ea typeface="Calibri"/>
                <a:cs typeface="Calibri"/>
                <a:sym typeface="Calibri"/>
              </a:rPr>
              <a:t>kosmetykami</a:t>
            </a:r>
            <a:r>
              <a:rPr lang="en-US" sz="2000" b="0" i="0" u="none" dirty="0">
                <a:solidFill>
                  <a:schemeClr val="dk1"/>
                </a:solidFill>
                <a:latin typeface="Calibri"/>
                <a:ea typeface="Calibri"/>
                <a:cs typeface="Calibri"/>
                <a:sym typeface="Calibri"/>
              </a:rPr>
              <a:t>.</a:t>
            </a:r>
            <a:endParaRPr sz="2000" b="0" i="0" u="none" dirty="0">
              <a:solidFill>
                <a:schemeClr val="dk1"/>
              </a:solidFill>
              <a:latin typeface="Times New Roman"/>
              <a:ea typeface="Times New Roman"/>
              <a:cs typeface="Times New Roman"/>
              <a:sym typeface="Times New Roman"/>
            </a:endParaRPr>
          </a:p>
          <a:p>
            <a:pPr marL="228600" marR="0" lvl="0" indent="-228600" algn="just" rtl="0">
              <a:lnSpc>
                <a:spcPct val="150000"/>
              </a:lnSpc>
              <a:spcBef>
                <a:spcPts val="1000"/>
              </a:spcBef>
              <a:spcAft>
                <a:spcPts val="0"/>
              </a:spcAft>
              <a:buClr>
                <a:schemeClr val="dk1"/>
              </a:buClr>
              <a:buSzPts val="2000"/>
              <a:buFont typeface="Arial"/>
              <a:buChar char="•"/>
            </a:pPr>
            <a:r>
              <a:rPr lang="en-US" sz="2000" b="0" i="0" u="none" dirty="0">
                <a:solidFill>
                  <a:schemeClr val="dk1"/>
                </a:solidFill>
                <a:latin typeface="Calibri"/>
                <a:ea typeface="Calibri"/>
                <a:cs typeface="Calibri"/>
                <a:sym typeface="Calibri"/>
              </a:rPr>
              <a:t> </a:t>
            </a:r>
            <a:r>
              <a:rPr lang="pl-PL" sz="2000" dirty="0" smtClean="0"/>
              <a:t>że</a:t>
            </a:r>
            <a:r>
              <a:rPr lang="en-US" sz="2000" b="0" i="0" u="none" dirty="0" smtClean="0">
                <a:solidFill>
                  <a:schemeClr val="dk1"/>
                </a:solidFill>
                <a:latin typeface="Calibri"/>
                <a:ea typeface="Calibri"/>
                <a:cs typeface="Calibri"/>
                <a:sym typeface="Calibri"/>
              </a:rPr>
              <a:t>by </a:t>
            </a:r>
            <a:r>
              <a:rPr lang="en-US" sz="2000" b="0" i="0" u="none" dirty="0" err="1">
                <a:solidFill>
                  <a:schemeClr val="dk1"/>
                </a:solidFill>
                <a:latin typeface="Calibri"/>
                <a:ea typeface="Calibri"/>
                <a:cs typeface="Calibri"/>
                <a:sym typeface="Calibri"/>
              </a:rPr>
              <a:t>przystąpić</a:t>
            </a:r>
            <a:r>
              <a:rPr lang="en-US" sz="2000" b="0" i="0" u="none" dirty="0">
                <a:solidFill>
                  <a:schemeClr val="dk1"/>
                </a:solidFill>
                <a:latin typeface="Calibri"/>
                <a:ea typeface="Calibri"/>
                <a:cs typeface="Calibri"/>
                <a:sym typeface="Calibri"/>
              </a:rPr>
              <a:t> do </a:t>
            </a:r>
            <a:r>
              <a:rPr lang="en-US" sz="2000" b="0" i="0" u="none" dirty="0" err="1">
                <a:solidFill>
                  <a:schemeClr val="dk1"/>
                </a:solidFill>
                <a:latin typeface="Calibri"/>
                <a:ea typeface="Calibri"/>
                <a:cs typeface="Calibri"/>
                <a:sym typeface="Calibri"/>
              </a:rPr>
              <a:t>tego</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programu</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sklep</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musi</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podpisać</a:t>
            </a:r>
            <a:r>
              <a:rPr lang="en-US" sz="2000" b="0" i="0" u="none" dirty="0">
                <a:solidFill>
                  <a:schemeClr val="dk1"/>
                </a:solidFill>
                <a:latin typeface="Calibri"/>
                <a:ea typeface="Calibri"/>
                <a:cs typeface="Calibri"/>
                <a:sym typeface="Calibri"/>
              </a:rPr>
              <a:t> z </a:t>
            </a:r>
            <a:r>
              <a:rPr lang="en-US" sz="2000" b="0" i="0" u="none" dirty="0" err="1">
                <a:solidFill>
                  <a:schemeClr val="dk1"/>
                </a:solidFill>
                <a:latin typeface="Calibri"/>
                <a:ea typeface="Calibri"/>
                <a:cs typeface="Calibri"/>
                <a:sym typeface="Calibri"/>
              </a:rPr>
              <a:t>przedstawicielem</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handlowym</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specjalne</a:t>
            </a:r>
            <a:r>
              <a:rPr lang="en-US" sz="2000" b="0" i="0" u="none" dirty="0">
                <a:solidFill>
                  <a:schemeClr val="dk1"/>
                </a:solidFill>
                <a:latin typeface="Calibri"/>
                <a:ea typeface="Calibri"/>
                <a:cs typeface="Calibri"/>
                <a:sym typeface="Calibri"/>
              </a:rPr>
              <a:t> </a:t>
            </a:r>
            <a:r>
              <a:rPr lang="en-US" sz="2000" b="1" i="0" u="none" dirty="0" err="1">
                <a:solidFill>
                  <a:schemeClr val="dk1"/>
                </a:solidFill>
                <a:latin typeface="Calibri"/>
                <a:ea typeface="Calibri"/>
                <a:cs typeface="Calibri"/>
                <a:sym typeface="Calibri"/>
              </a:rPr>
              <a:t>Porozumienie</a:t>
            </a:r>
            <a:r>
              <a:rPr lang="en-US" sz="2000" b="0" i="0" u="none" dirty="0">
                <a:solidFill>
                  <a:schemeClr val="dk1"/>
                </a:solidFill>
                <a:latin typeface="Calibri"/>
                <a:ea typeface="Calibri"/>
                <a:cs typeface="Calibri"/>
                <a:sym typeface="Calibri"/>
              </a:rPr>
              <a:t> </a:t>
            </a:r>
            <a:r>
              <a:rPr lang="en-US" sz="2000" b="1" i="0" u="none" dirty="0" err="1">
                <a:solidFill>
                  <a:schemeClr val="dk1"/>
                </a:solidFill>
                <a:latin typeface="Calibri"/>
                <a:ea typeface="Calibri"/>
                <a:cs typeface="Calibri"/>
                <a:sym typeface="Calibri"/>
              </a:rPr>
              <a:t>dotyczące</a:t>
            </a:r>
            <a:r>
              <a:rPr lang="en-US" sz="2000" b="1" i="0" u="none" dirty="0">
                <a:solidFill>
                  <a:schemeClr val="dk1"/>
                </a:solidFill>
                <a:latin typeface="Calibri"/>
                <a:ea typeface="Calibri"/>
                <a:cs typeface="Calibri"/>
                <a:sym typeface="Calibri"/>
              </a:rPr>
              <a:t> </a:t>
            </a:r>
            <a:r>
              <a:rPr lang="en-US" sz="2000" b="1" i="0" u="none" dirty="0" err="1">
                <a:solidFill>
                  <a:schemeClr val="dk1"/>
                </a:solidFill>
                <a:latin typeface="Calibri"/>
                <a:ea typeface="Calibri"/>
                <a:cs typeface="Calibri"/>
                <a:sym typeface="Calibri"/>
              </a:rPr>
              <a:t>zasad</a:t>
            </a:r>
            <a:r>
              <a:rPr lang="en-US" sz="2000" b="1" i="0" u="none" dirty="0">
                <a:solidFill>
                  <a:schemeClr val="dk1"/>
                </a:solidFill>
                <a:latin typeface="Calibri"/>
                <a:ea typeface="Calibri"/>
                <a:cs typeface="Calibri"/>
                <a:sym typeface="Calibri"/>
              </a:rPr>
              <a:t> </a:t>
            </a:r>
            <a:r>
              <a:rPr lang="en-US" sz="2000" b="1" i="0" u="none" dirty="0" err="1">
                <a:solidFill>
                  <a:schemeClr val="dk1"/>
                </a:solidFill>
                <a:latin typeface="Calibri"/>
                <a:ea typeface="Calibri"/>
                <a:cs typeface="Calibri"/>
                <a:sym typeface="Calibri"/>
              </a:rPr>
              <a:t>współpracy</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Treść</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tego</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porozumienia</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musicie</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wynegocjować</a:t>
            </a:r>
            <a:r>
              <a:rPr lang="en-US" sz="2000" b="0" i="0" u="none" dirty="0">
                <a:solidFill>
                  <a:schemeClr val="dk1"/>
                </a:solidFill>
                <a:latin typeface="Calibri"/>
                <a:ea typeface="Calibri"/>
                <a:cs typeface="Calibri"/>
                <a:sym typeface="Calibri"/>
              </a:rPr>
              <a:t> </a:t>
            </a:r>
            <a:r>
              <a:rPr lang="en-US" sz="2000" b="0" i="0" u="none" dirty="0" smtClean="0">
                <a:solidFill>
                  <a:schemeClr val="dk1"/>
                </a:solidFill>
                <a:latin typeface="Calibri"/>
                <a:ea typeface="Calibri"/>
                <a:cs typeface="Calibri"/>
                <a:sym typeface="Calibri"/>
              </a:rPr>
              <a:t>w</a:t>
            </a:r>
            <a:r>
              <a:rPr lang="pl-PL" sz="2000" dirty="0"/>
              <a:t> </a:t>
            </a:r>
            <a:r>
              <a:rPr lang="en-US" sz="2000" b="0" i="0" u="none" dirty="0" err="1" smtClean="0">
                <a:solidFill>
                  <a:schemeClr val="dk1"/>
                </a:solidFill>
                <a:latin typeface="Calibri"/>
                <a:ea typeface="Calibri"/>
                <a:cs typeface="Calibri"/>
                <a:sym typeface="Calibri"/>
              </a:rPr>
              <a:t>ciągu</a:t>
            </a:r>
            <a:r>
              <a:rPr lang="en-US" sz="2000" b="0" i="0" u="none" dirty="0" smtClean="0">
                <a:solidFill>
                  <a:schemeClr val="dk1"/>
                </a:solidFill>
                <a:latin typeface="Calibri"/>
                <a:ea typeface="Calibri"/>
                <a:cs typeface="Calibri"/>
                <a:sym typeface="Calibri"/>
              </a:rPr>
              <a:t> </a:t>
            </a:r>
            <a:r>
              <a:rPr lang="en-US" sz="2000" b="1" i="0" u="none" dirty="0">
                <a:solidFill>
                  <a:schemeClr val="dk1"/>
                </a:solidFill>
                <a:latin typeface="Calibri"/>
                <a:ea typeface="Calibri"/>
                <a:cs typeface="Calibri"/>
                <a:sym typeface="Calibri"/>
              </a:rPr>
              <a:t>60 </a:t>
            </a:r>
            <a:r>
              <a:rPr lang="en-US" sz="2000" b="1" i="0" u="none" dirty="0" err="1">
                <a:solidFill>
                  <a:schemeClr val="dk1"/>
                </a:solidFill>
                <a:latin typeface="Calibri"/>
                <a:ea typeface="Calibri"/>
                <a:cs typeface="Calibri"/>
                <a:sym typeface="Calibri"/>
              </a:rPr>
              <a:t>minut</a:t>
            </a:r>
            <a:r>
              <a:rPr lang="en-US" sz="2000" b="0" i="0" u="none" dirty="0">
                <a:solidFill>
                  <a:schemeClr val="dk1"/>
                </a:solidFill>
                <a:latin typeface="Calibri"/>
                <a:ea typeface="Calibri"/>
                <a:cs typeface="Calibri"/>
                <a:sym typeface="Calibri"/>
              </a:rPr>
              <a:t> przed </a:t>
            </a:r>
            <a:r>
              <a:rPr lang="en-US" sz="2000" b="0" i="0" u="none" dirty="0" err="1">
                <a:solidFill>
                  <a:schemeClr val="dk1"/>
                </a:solidFill>
                <a:latin typeface="Calibri"/>
                <a:ea typeface="Calibri"/>
                <a:cs typeface="Calibri"/>
                <a:sym typeface="Calibri"/>
              </a:rPr>
              <a:t>otwarciem</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sklepu</a:t>
            </a:r>
            <a:r>
              <a:rPr lang="en-US" sz="2000" b="0" i="0" u="none" dirty="0">
                <a:solidFill>
                  <a:schemeClr val="dk1"/>
                </a:solidFill>
                <a:latin typeface="Calibri"/>
                <a:ea typeface="Calibri"/>
                <a:cs typeface="Calibri"/>
                <a:sym typeface="Calibri"/>
              </a:rPr>
              <a:t>.</a:t>
            </a:r>
            <a:endParaRPr sz="2000" b="0" i="0" u="none" dirty="0">
              <a:solidFill>
                <a:schemeClr val="dk1"/>
              </a:solidFill>
              <a:latin typeface="Times New Roman"/>
              <a:ea typeface="Times New Roman"/>
              <a:cs typeface="Times New Roman"/>
              <a:sym typeface="Times New Roman"/>
            </a:endParaRPr>
          </a:p>
          <a:p>
            <a:pPr marL="228600" marR="0" lvl="0" indent="-101600" algn="l" rtl="0">
              <a:lnSpc>
                <a:spcPct val="90000"/>
              </a:lnSpc>
              <a:spcBef>
                <a:spcPts val="1000"/>
              </a:spcBef>
              <a:spcAft>
                <a:spcPts val="0"/>
              </a:spcAft>
              <a:buClr>
                <a:schemeClr val="dk1"/>
              </a:buClr>
              <a:buSzPts val="2000"/>
              <a:buFont typeface="Arial"/>
              <a:buNone/>
            </a:pPr>
            <a:endParaRPr sz="2000" b="0" i="0" u="none" dirty="0">
              <a:solidFill>
                <a:schemeClr val="dk1"/>
              </a:solidFill>
              <a:latin typeface="Times New Roman"/>
              <a:ea typeface="Times New Roman"/>
              <a:cs typeface="Times New Roman"/>
              <a:sym typeface="Times New Roman"/>
            </a:endParaRPr>
          </a:p>
        </p:txBody>
      </p:sp>
      <p:pic>
        <p:nvPicPr>
          <p:cNvPr id="1882" name="Google Shape;1882;p19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83" name="Google Shape;1883;p199"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887"/>
        <p:cNvGrpSpPr/>
        <p:nvPr/>
      </p:nvGrpSpPr>
      <p:grpSpPr>
        <a:xfrm>
          <a:off x="0" y="0"/>
          <a:ext cx="0" cy="0"/>
          <a:chOff x="0" y="0"/>
          <a:chExt cx="0" cy="0"/>
        </a:xfrm>
      </p:grpSpPr>
      <p:sp>
        <p:nvSpPr>
          <p:cNvPr id="1888" name="Google Shape;1888;p20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a:buSzPts val="4400"/>
            </a:pPr>
            <a:r>
              <a:rPr lang="pl-PL" dirty="0" smtClean="0"/>
              <a:t>Karta pracy 7.2 </a:t>
            </a:r>
            <a:r>
              <a:rPr lang="en-US" dirty="0" err="1" smtClean="0"/>
              <a:t>Gra</a:t>
            </a:r>
            <a:r>
              <a:rPr lang="en-US" dirty="0" smtClean="0"/>
              <a:t> </a:t>
            </a:r>
            <a:r>
              <a:rPr lang="en-US" dirty="0" err="1"/>
              <a:t>negocjacyjna</a:t>
            </a:r>
            <a:r>
              <a:rPr lang="en-US" dirty="0"/>
              <a:t/>
            </a:r>
            <a:br>
              <a:rPr lang="en-US" dirty="0"/>
            </a:br>
            <a:endParaRPr sz="4400" dirty="0">
              <a:solidFill>
                <a:schemeClr val="dk1"/>
              </a:solidFill>
              <a:latin typeface="Calibri"/>
              <a:ea typeface="Calibri"/>
              <a:cs typeface="Calibri"/>
              <a:sym typeface="Calibri"/>
            </a:endParaRPr>
          </a:p>
        </p:txBody>
      </p:sp>
      <p:pic>
        <p:nvPicPr>
          <p:cNvPr id="1890" name="Google Shape;1890;p20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91" name="Google Shape;1891;p20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pic>
        <p:nvPicPr>
          <p:cNvPr id="2" name="Obraz 1"/>
          <p:cNvPicPr>
            <a:picLocks noChangeAspect="1"/>
          </p:cNvPicPr>
          <p:nvPr/>
        </p:nvPicPr>
        <p:blipFill>
          <a:blip r:embed="rId5"/>
          <a:stretch>
            <a:fillRect/>
          </a:stretch>
        </p:blipFill>
        <p:spPr>
          <a:xfrm>
            <a:off x="4412135" y="1126273"/>
            <a:ext cx="5189065" cy="5050689"/>
          </a:xfrm>
          <a:prstGeom prst="rect">
            <a:avLst/>
          </a:prstGeom>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887"/>
        <p:cNvGrpSpPr/>
        <p:nvPr/>
      </p:nvGrpSpPr>
      <p:grpSpPr>
        <a:xfrm>
          <a:off x="0" y="0"/>
          <a:ext cx="0" cy="0"/>
          <a:chOff x="0" y="0"/>
          <a:chExt cx="0" cy="0"/>
        </a:xfrm>
      </p:grpSpPr>
      <p:sp>
        <p:nvSpPr>
          <p:cNvPr id="1888" name="Google Shape;1888;p20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a:buSzPts val="4400"/>
            </a:pPr>
            <a:r>
              <a:rPr lang="pl-PL" dirty="0" smtClean="0"/>
              <a:t>Karta pracy 7.3 Porozumienie</a:t>
            </a:r>
            <a:r>
              <a:rPr lang="en-US" dirty="0"/>
              <a:t/>
            </a:r>
            <a:br>
              <a:rPr lang="en-US" dirty="0"/>
            </a:br>
            <a:endParaRPr sz="4400" dirty="0">
              <a:solidFill>
                <a:schemeClr val="dk1"/>
              </a:solidFill>
              <a:latin typeface="Calibri"/>
              <a:ea typeface="Calibri"/>
              <a:cs typeface="Calibri"/>
              <a:sym typeface="Calibri"/>
            </a:endParaRPr>
          </a:p>
        </p:txBody>
      </p:sp>
      <p:pic>
        <p:nvPicPr>
          <p:cNvPr id="1890" name="Google Shape;1890;p20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91" name="Google Shape;1891;p20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pic>
        <p:nvPicPr>
          <p:cNvPr id="4" name="Obraz 3"/>
          <p:cNvPicPr>
            <a:picLocks noChangeAspect="1"/>
          </p:cNvPicPr>
          <p:nvPr/>
        </p:nvPicPr>
        <p:blipFill>
          <a:blip r:embed="rId5"/>
          <a:stretch>
            <a:fillRect/>
          </a:stretch>
        </p:blipFill>
        <p:spPr>
          <a:xfrm>
            <a:off x="3893145" y="1003609"/>
            <a:ext cx="5954316" cy="4913003"/>
          </a:xfrm>
          <a:prstGeom prst="rect">
            <a:avLst/>
          </a:prstGeom>
        </p:spPr>
      </p:pic>
    </p:spTree>
    <p:extLst>
      <p:ext uri="{BB962C8B-B14F-4D97-AF65-F5344CB8AC3E}">
        <p14:creationId xmlns:p14="http://schemas.microsoft.com/office/powerpoint/2010/main" val="4029608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
          <p:cNvSpPr txBox="1">
            <a:spLocks noGrp="1"/>
          </p:cNvSpPr>
          <p:nvPr>
            <p:ph type="title"/>
          </p:nvPr>
        </p:nvSpPr>
        <p:spPr>
          <a:xfrm>
            <a:off x="749300" y="1327150"/>
            <a:ext cx="3962400" cy="45164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1" i="0" u="none" dirty="0">
                <a:solidFill>
                  <a:schemeClr val="dk1"/>
                </a:solidFill>
                <a:latin typeface="Calibri"/>
                <a:ea typeface="Calibri"/>
                <a:cs typeface="Calibri"/>
                <a:sym typeface="Calibri"/>
              </a:rPr>
              <a:t>AGENDA</a:t>
            </a:r>
            <a:endParaRPr dirty="0"/>
          </a:p>
        </p:txBody>
      </p:sp>
      <p:pic>
        <p:nvPicPr>
          <p:cNvPr id="201" name="Google Shape;201;p2"/>
          <p:cNvPicPr preferRelativeResize="0">
            <a:picLocks noGrp="1"/>
          </p:cNvPicPr>
          <p:nvPr>
            <p:ph type="body" idx="1"/>
          </p:nvPr>
        </p:nvPicPr>
        <p:blipFill rotWithShape="1">
          <a:blip r:embed="rId3">
            <a:alphaModFix/>
          </a:blip>
          <a:srcRect/>
          <a:stretch/>
        </p:blipFill>
        <p:spPr>
          <a:xfrm>
            <a:off x="5006472" y="1062657"/>
            <a:ext cx="6534150" cy="3962400"/>
          </a:xfrm>
          <a:prstGeom prst="rect">
            <a:avLst/>
          </a:prstGeom>
          <a:noFill/>
          <a:ln>
            <a:noFill/>
          </a:ln>
        </p:spPr>
      </p:pic>
      <p:pic>
        <p:nvPicPr>
          <p:cNvPr id="202" name="Google Shape;202;p2"/>
          <p:cNvPicPr preferRelativeResize="0"/>
          <p:nvPr/>
        </p:nvPicPr>
        <p:blipFill rotWithShape="1">
          <a:blip r:embed="rId4">
            <a:alphaModFix/>
          </a:blip>
          <a:srcRect/>
          <a:stretch/>
        </p:blipFill>
        <p:spPr>
          <a:xfrm>
            <a:off x="103187" y="5846762"/>
            <a:ext cx="11985625" cy="992187"/>
          </a:xfrm>
          <a:prstGeom prst="rect">
            <a:avLst/>
          </a:prstGeom>
          <a:noFill/>
          <a:ln>
            <a:noFill/>
          </a:ln>
        </p:spPr>
      </p:pic>
      <p:grpSp>
        <p:nvGrpSpPr>
          <p:cNvPr id="203" name="Google Shape;203;p2"/>
          <p:cNvGrpSpPr/>
          <p:nvPr/>
        </p:nvGrpSpPr>
        <p:grpSpPr>
          <a:xfrm>
            <a:off x="103187" y="5816600"/>
            <a:ext cx="11985625" cy="993775"/>
            <a:chOff x="373980" y="594332"/>
            <a:chExt cx="15168222" cy="1257483"/>
          </a:xfrm>
        </p:grpSpPr>
        <p:pic>
          <p:nvPicPr>
            <p:cNvPr id="204" name="Google Shape;204;p2"/>
            <p:cNvPicPr preferRelativeResize="0"/>
            <p:nvPr/>
          </p:nvPicPr>
          <p:blipFill rotWithShape="1">
            <a:blip r:embed="rId5">
              <a:alphaModFix/>
            </a:blip>
            <a:srcRect/>
            <a:stretch/>
          </p:blipFill>
          <p:spPr>
            <a:xfrm>
              <a:off x="12066303" y="826288"/>
              <a:ext cx="3475899" cy="1025527"/>
            </a:xfrm>
            <a:prstGeom prst="rect">
              <a:avLst/>
            </a:prstGeom>
            <a:noFill/>
            <a:ln>
              <a:noFill/>
            </a:ln>
          </p:spPr>
        </p:pic>
        <p:pic>
          <p:nvPicPr>
            <p:cNvPr id="205" name="Google Shape;205;p2"/>
            <p:cNvPicPr preferRelativeResize="0"/>
            <p:nvPr/>
          </p:nvPicPr>
          <p:blipFill rotWithShape="1">
            <a:blip r:embed="rId6">
              <a:alphaModFix/>
            </a:blip>
            <a:srcRect/>
            <a:stretch/>
          </p:blipFill>
          <p:spPr>
            <a:xfrm>
              <a:off x="373980" y="594332"/>
              <a:ext cx="2662915" cy="1257482"/>
            </a:xfrm>
            <a:prstGeom prst="rect">
              <a:avLst/>
            </a:prstGeom>
            <a:noFill/>
            <a:ln>
              <a:noFill/>
            </a:ln>
          </p:spPr>
        </p:pic>
      </p:grpSp>
      <p:pic>
        <p:nvPicPr>
          <p:cNvPr id="206" name="Google Shape;206;p2" descr="Obraz zawierający tekst&#10;&#10;Opis wygenerowany automatycznie"/>
          <p:cNvPicPr preferRelativeResize="0"/>
          <p:nvPr/>
        </p:nvPicPr>
        <p:blipFill rotWithShape="1">
          <a:blip r:embed="rId7">
            <a:alphaModFix/>
          </a:blip>
          <a:srcRect/>
          <a:stretch/>
        </p:blipFill>
        <p:spPr>
          <a:xfrm>
            <a:off x="4722812" y="5899150"/>
            <a:ext cx="2746375" cy="9159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20"/>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r>
              <a:rPr lang="en-US" sz="4000" b="0" i="0" u="none" strike="noStrike" cap="none" dirty="0">
                <a:solidFill>
                  <a:schemeClr val="dk1"/>
                </a:solidFill>
                <a:latin typeface="Calibri"/>
                <a:ea typeface="Calibri"/>
                <a:cs typeface="Calibri"/>
                <a:sym typeface="Calibri"/>
              </a:rPr>
              <a:t>Jak się </a:t>
            </a:r>
            <a:r>
              <a:rPr lang="en-US" sz="4000" b="0" i="0" u="none" strike="noStrike" cap="none" dirty="0" err="1">
                <a:solidFill>
                  <a:schemeClr val="dk1"/>
                </a:solidFill>
                <a:latin typeface="Calibri"/>
                <a:ea typeface="Calibri"/>
                <a:cs typeface="Calibri"/>
                <a:sym typeface="Calibri"/>
              </a:rPr>
              <a:t>dowiedzieć</a:t>
            </a:r>
            <a:r>
              <a:rPr lang="en-US" sz="4000" b="0" i="0" u="none" strike="noStrike" cap="none" dirty="0">
                <a:solidFill>
                  <a:schemeClr val="dk1"/>
                </a:solidFill>
                <a:latin typeface="Calibri"/>
                <a:ea typeface="Calibri"/>
                <a:cs typeface="Calibri"/>
                <a:sym typeface="Calibri"/>
              </a:rPr>
              <a:t> co </a:t>
            </a:r>
            <a:r>
              <a:rPr lang="en-US" sz="4000" b="0" i="0" u="none" strike="noStrike" cap="none" dirty="0" err="1">
                <a:solidFill>
                  <a:schemeClr val="dk1"/>
                </a:solidFill>
                <a:latin typeface="Calibri"/>
                <a:ea typeface="Calibri"/>
                <a:cs typeface="Calibri"/>
                <a:sym typeface="Calibri"/>
              </a:rPr>
              <a:t>poszło</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nie</a:t>
            </a:r>
            <a:r>
              <a:rPr lang="en-US" sz="4000" b="0" i="0" u="none" strike="noStrike" cap="none" dirty="0">
                <a:solidFill>
                  <a:schemeClr val="dk1"/>
                </a:solidFill>
                <a:latin typeface="Calibri"/>
                <a:ea typeface="Calibri"/>
                <a:cs typeface="Calibri"/>
                <a:sym typeface="Calibri"/>
              </a:rPr>
              <a:t> </a:t>
            </a:r>
            <a:r>
              <a:rPr lang="en-US" sz="4000" b="0" i="0" u="none" strike="noStrike" cap="none" dirty="0" err="1">
                <a:solidFill>
                  <a:schemeClr val="dk1"/>
                </a:solidFill>
                <a:latin typeface="Calibri"/>
                <a:ea typeface="Calibri"/>
                <a:cs typeface="Calibri"/>
                <a:sym typeface="Calibri"/>
              </a:rPr>
              <a:t>tak</a:t>
            </a:r>
            <a:r>
              <a:rPr lang="en-US" sz="4000" b="0" i="0" u="none" strike="noStrike" cap="none" dirty="0">
                <a:solidFill>
                  <a:schemeClr val="dk1"/>
                </a:solidFill>
                <a:latin typeface="Calibri"/>
                <a:ea typeface="Calibri"/>
                <a:cs typeface="Calibri"/>
                <a:sym typeface="Calibri"/>
              </a:rPr>
              <a:t>?</a:t>
            </a:r>
            <a:endParaRPr sz="4000" b="0" i="0" u="none" strike="noStrike" cap="none" dirty="0">
              <a:solidFill>
                <a:schemeClr val="dk1"/>
              </a:solidFill>
              <a:latin typeface="Calibri"/>
              <a:ea typeface="Calibri"/>
              <a:cs typeface="Calibri"/>
              <a:sym typeface="Calibri"/>
            </a:endParaRPr>
          </a:p>
        </p:txBody>
      </p:sp>
      <p:sp>
        <p:nvSpPr>
          <p:cNvPr id="388" name="Google Shape;388;p2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114300" indent="0" algn="just">
              <a:lnSpc>
                <a:spcPct val="150000"/>
              </a:lnSpc>
              <a:buNone/>
            </a:pPr>
            <a:r>
              <a:rPr lang="pl-PL" sz="24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Pierwszą rzeczą jest przyjęcie postawy uczenia się - nastawienie myślenia na zrozumienie i poprawę błędu. </a:t>
            </a:r>
          </a:p>
          <a:p>
            <a:pPr marL="114300" indent="0" algn="just">
              <a:lnSpc>
                <a:spcPct val="150000"/>
              </a:lnSpc>
              <a:buNone/>
            </a:pPr>
            <a:r>
              <a:rPr lang="pl-PL" sz="24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Przeprowadzenie analizy przyczyny, szukanie symptomów problemu i rozpoczęcie poszukiwania pierwotnej lub głównej przyczyny problemu</a:t>
            </a:r>
          </a:p>
          <a:p>
            <a:pPr marL="114300" indent="0" algn="just">
              <a:lnSpc>
                <a:spcPct val="150000"/>
              </a:lnSpc>
              <a:buNone/>
            </a:pPr>
            <a:r>
              <a:rPr lang="pl-PL" sz="24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Pomyśl o wszystkich głównych elementach, które mogą mieć znaczenie w tej sytuacji. Ludzie, zasoby, procesy, kluczowe koszty…</a:t>
            </a:r>
          </a:p>
          <a:p>
            <a:pPr marL="0" marR="0" lvl="0" indent="0" algn="just" rtl="0">
              <a:lnSpc>
                <a:spcPct val="150000"/>
              </a:lnSpc>
              <a:spcBef>
                <a:spcPts val="1000"/>
              </a:spcBef>
              <a:spcAft>
                <a:spcPts val="0"/>
              </a:spcAft>
              <a:buClr>
                <a:srgbClr val="0D0D0D"/>
              </a:buClr>
              <a:buSzPts val="2600"/>
              <a:buNone/>
            </a:pPr>
            <a:r>
              <a:rPr lang="en-US" sz="2400" b="0" i="0" u="none" dirty="0" err="1" smtClean="0">
                <a:solidFill>
                  <a:srgbClr val="0D0D0D"/>
                </a:solidFill>
                <a:sym typeface="Calibri"/>
              </a:rPr>
              <a:t>znaczenie</a:t>
            </a:r>
            <a:r>
              <a:rPr lang="en-US" sz="2400" b="0" i="0" u="none" dirty="0" smtClean="0">
                <a:solidFill>
                  <a:srgbClr val="0D0D0D"/>
                </a:solidFill>
                <a:sym typeface="Calibri"/>
              </a:rPr>
              <a:t> </a:t>
            </a:r>
            <a:r>
              <a:rPr lang="en-US" sz="2400" b="0" i="0" u="none" dirty="0">
                <a:solidFill>
                  <a:srgbClr val="0D0D0D"/>
                </a:solidFill>
                <a:sym typeface="Calibri"/>
              </a:rPr>
              <a:t>w </a:t>
            </a:r>
            <a:r>
              <a:rPr lang="en-US" sz="2400" b="0" i="0" u="none" dirty="0" err="1">
                <a:solidFill>
                  <a:srgbClr val="0D0D0D"/>
                </a:solidFill>
                <a:sym typeface="Calibri"/>
              </a:rPr>
              <a:t>tej</a:t>
            </a:r>
            <a:r>
              <a:rPr lang="en-US" sz="2400" b="0" i="0" u="none" dirty="0">
                <a:solidFill>
                  <a:srgbClr val="0D0D0D"/>
                </a:solidFill>
                <a:sym typeface="Calibri"/>
              </a:rPr>
              <a:t> </a:t>
            </a:r>
            <a:r>
              <a:rPr lang="en-US" sz="2400" b="0" i="0" u="none" dirty="0" err="1">
                <a:solidFill>
                  <a:srgbClr val="0D0D0D"/>
                </a:solidFill>
                <a:sym typeface="Calibri"/>
              </a:rPr>
              <a:t>sytuacji</a:t>
            </a:r>
            <a:r>
              <a:rPr lang="en-US" sz="2400" b="0" i="0" u="none" dirty="0">
                <a:solidFill>
                  <a:srgbClr val="0D0D0D"/>
                </a:solidFill>
                <a:sym typeface="Calibri"/>
              </a:rPr>
              <a:t>. </a:t>
            </a:r>
            <a:r>
              <a:rPr lang="en-US" sz="2400" b="0" i="0" u="none" dirty="0" err="1">
                <a:solidFill>
                  <a:srgbClr val="0D0D0D"/>
                </a:solidFill>
                <a:sym typeface="Calibri"/>
              </a:rPr>
              <a:t>Ludzie</a:t>
            </a:r>
            <a:r>
              <a:rPr lang="en-US" sz="2400" b="0" i="0" u="none" dirty="0">
                <a:solidFill>
                  <a:srgbClr val="0D0D0D"/>
                </a:solidFill>
                <a:sym typeface="Calibri"/>
              </a:rPr>
              <a:t>, </a:t>
            </a:r>
            <a:r>
              <a:rPr lang="en-US" sz="2400" b="0" i="0" u="none" dirty="0" err="1">
                <a:solidFill>
                  <a:srgbClr val="0D0D0D"/>
                </a:solidFill>
                <a:sym typeface="Calibri"/>
              </a:rPr>
              <a:t>zasoby</a:t>
            </a:r>
            <a:r>
              <a:rPr lang="en-US" sz="2400" b="0" i="0" u="none" dirty="0">
                <a:solidFill>
                  <a:srgbClr val="0D0D0D"/>
                </a:solidFill>
                <a:sym typeface="Calibri"/>
              </a:rPr>
              <a:t>, </a:t>
            </a:r>
            <a:r>
              <a:rPr lang="en-US" sz="2400" b="0" i="0" u="none" dirty="0" err="1">
                <a:solidFill>
                  <a:srgbClr val="0D0D0D"/>
                </a:solidFill>
                <a:sym typeface="Calibri"/>
              </a:rPr>
              <a:t>procesy</a:t>
            </a:r>
            <a:r>
              <a:rPr lang="en-US" sz="2400" b="0" i="0" u="none" dirty="0">
                <a:solidFill>
                  <a:srgbClr val="0D0D0D"/>
                </a:solidFill>
                <a:sym typeface="Calibri"/>
              </a:rPr>
              <a:t>, </a:t>
            </a:r>
            <a:r>
              <a:rPr lang="en-US" sz="2400" b="0" i="0" u="none" dirty="0" err="1">
                <a:solidFill>
                  <a:srgbClr val="0D0D0D"/>
                </a:solidFill>
                <a:sym typeface="Calibri"/>
              </a:rPr>
              <a:t>kluczowe</a:t>
            </a:r>
            <a:r>
              <a:rPr lang="en-US" sz="2400" b="0" i="0" u="none" dirty="0">
                <a:solidFill>
                  <a:srgbClr val="0D0D0D"/>
                </a:solidFill>
                <a:sym typeface="Calibri"/>
              </a:rPr>
              <a:t> </a:t>
            </a:r>
            <a:r>
              <a:rPr lang="en-US" sz="2400" b="0" i="0" u="none" dirty="0" err="1">
                <a:solidFill>
                  <a:srgbClr val="0D0D0D"/>
                </a:solidFill>
                <a:sym typeface="Calibri"/>
              </a:rPr>
              <a:t>koszty</a:t>
            </a:r>
            <a:r>
              <a:rPr lang="en-US" sz="2400" b="0" i="0" u="none" dirty="0">
                <a:solidFill>
                  <a:srgbClr val="0D0D0D"/>
                </a:solidFill>
                <a:sym typeface="Calibri"/>
              </a:rPr>
              <a:t>…</a:t>
            </a:r>
            <a:endParaRPr sz="2400" dirty="0"/>
          </a:p>
        </p:txBody>
      </p:sp>
      <p:sp>
        <p:nvSpPr>
          <p:cNvPr id="389" name="Google Shape;389;p20"/>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90" name="Google Shape;390;p2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391" name="Google Shape;391;p20"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Google Shape;1896;p201"/>
          <p:cNvSpPr txBox="1">
            <a:spLocks noGrp="1"/>
          </p:cNvSpPr>
          <p:nvPr>
            <p:ph type="title"/>
          </p:nvPr>
        </p:nvSpPr>
        <p:spPr>
          <a:xfrm>
            <a:off x="831850" y="1709737"/>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sz="6000" b="0" i="0" u="none" dirty="0" err="1">
                <a:solidFill>
                  <a:schemeClr val="dk1"/>
                </a:solidFill>
                <a:latin typeface="Calibri"/>
                <a:ea typeface="Calibri"/>
                <a:cs typeface="Calibri"/>
                <a:sym typeface="Calibri"/>
              </a:rPr>
              <a:t>Moduł</a:t>
            </a:r>
            <a:r>
              <a:rPr lang="en-US" sz="6000" b="0" i="0" u="none" dirty="0">
                <a:solidFill>
                  <a:schemeClr val="dk1"/>
                </a:solidFill>
                <a:latin typeface="Calibri"/>
                <a:ea typeface="Calibri"/>
                <a:cs typeface="Calibri"/>
                <a:sym typeface="Calibri"/>
              </a:rPr>
              <a:t> 8. </a:t>
            </a:r>
            <a:r>
              <a:rPr lang="en-US" sz="6000" b="0" i="0" u="none" dirty="0" err="1">
                <a:solidFill>
                  <a:schemeClr val="dk1"/>
                </a:solidFill>
                <a:latin typeface="Calibri"/>
                <a:ea typeface="Calibri"/>
                <a:cs typeface="Calibri"/>
                <a:sym typeface="Calibri"/>
              </a:rPr>
              <a:t>Zarządzanie</a:t>
            </a:r>
            <a:r>
              <a:rPr lang="en-US" sz="6000" b="0" i="0" u="none" dirty="0">
                <a:solidFill>
                  <a:schemeClr val="dk1"/>
                </a:solidFill>
                <a:latin typeface="Calibri"/>
                <a:ea typeface="Calibri"/>
                <a:cs typeface="Calibri"/>
                <a:sym typeface="Calibri"/>
              </a:rPr>
              <a:t> </a:t>
            </a:r>
            <a:r>
              <a:rPr lang="en-US" sz="6000" b="0" i="0" u="none" dirty="0" err="1">
                <a:solidFill>
                  <a:schemeClr val="dk1"/>
                </a:solidFill>
                <a:latin typeface="Calibri"/>
                <a:ea typeface="Calibri"/>
                <a:cs typeface="Calibri"/>
                <a:sym typeface="Calibri"/>
              </a:rPr>
              <a:t>emocjami</a:t>
            </a:r>
            <a:r>
              <a:rPr lang="en-US" sz="6000" b="0" i="0" u="none" dirty="0">
                <a:solidFill>
                  <a:schemeClr val="dk1"/>
                </a:solidFill>
                <a:latin typeface="Calibri"/>
                <a:ea typeface="Calibri"/>
                <a:cs typeface="Calibri"/>
                <a:sym typeface="Calibri"/>
              </a:rPr>
              <a:t> i </a:t>
            </a:r>
            <a:r>
              <a:rPr lang="en-US" sz="6000" b="0" i="0" u="none" dirty="0" err="1" smtClean="0">
                <a:solidFill>
                  <a:schemeClr val="dk1"/>
                </a:solidFill>
                <a:latin typeface="Calibri"/>
                <a:ea typeface="Calibri"/>
                <a:cs typeface="Calibri"/>
                <a:sym typeface="Calibri"/>
              </a:rPr>
              <a:t>stresem</a:t>
            </a:r>
            <a:endParaRPr dirty="0"/>
          </a:p>
        </p:txBody>
      </p:sp>
      <p:sp>
        <p:nvSpPr>
          <p:cNvPr id="1897" name="Google Shape;1897;p201"/>
          <p:cNvSpPr txBox="1">
            <a:spLocks noGrp="1"/>
          </p:cNvSpPr>
          <p:nvPr>
            <p:ph type="body" idx="1"/>
          </p:nvPr>
        </p:nvSpPr>
        <p:spPr>
          <a:xfrm>
            <a:off x="831850" y="4589462"/>
            <a:ext cx="10515600" cy="9937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pic>
        <p:nvPicPr>
          <p:cNvPr id="1898" name="Google Shape;1898;p20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899" name="Google Shape;1899;p20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3"/>
        <p:cNvGrpSpPr/>
        <p:nvPr/>
      </p:nvGrpSpPr>
      <p:grpSpPr>
        <a:xfrm>
          <a:off x="0" y="0"/>
          <a:ext cx="0" cy="0"/>
          <a:chOff x="0" y="0"/>
          <a:chExt cx="0" cy="0"/>
        </a:xfrm>
      </p:grpSpPr>
      <p:sp>
        <p:nvSpPr>
          <p:cNvPr id="1904" name="Google Shape;1904;p202"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05" name="Google Shape;1905;p202" descr="&quot;&quot;"/>
          <p:cNvSpPr/>
          <p:nvPr/>
        </p:nvSpPr>
        <p:spPr>
          <a:xfrm>
            <a:off x="0" y="0"/>
            <a:ext cx="12192000" cy="2295525"/>
          </a:xfrm>
          <a:custGeom>
            <a:avLst/>
            <a:gdLst/>
            <a:ahLst/>
            <a:cxnLst/>
            <a:rect l="l" t="t" r="r" b="b"/>
            <a:pathLst>
              <a:path w="12192000" h="2079137" extrusionOk="0">
                <a:moveTo>
                  <a:pt x="12160143" y="831692"/>
                </a:moveTo>
                <a:lnTo>
                  <a:pt x="12159112" y="833361"/>
                </a:lnTo>
                <a:cubicBezTo>
                  <a:pt x="12157915" y="833832"/>
                  <a:pt x="12157402" y="833649"/>
                  <a:pt x="12158912" y="832430"/>
                </a:cubicBezTo>
                <a:lnTo>
                  <a:pt x="12160143" y="831692"/>
                </a:ln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lnTo>
                  <a:pt x="0" y="0"/>
                </a:ln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dirty="0">
              <a:solidFill>
                <a:schemeClr val="dk1"/>
              </a:solidFill>
              <a:latin typeface="Calibri"/>
              <a:ea typeface="Calibri"/>
              <a:cs typeface="Calibri"/>
              <a:sym typeface="Calibri"/>
            </a:endParaRPr>
          </a:p>
        </p:txBody>
      </p:sp>
      <p:sp>
        <p:nvSpPr>
          <p:cNvPr id="1906" name="Google Shape;1906;p202"/>
          <p:cNvSpPr txBox="1">
            <a:spLocks noGrp="1"/>
          </p:cNvSpPr>
          <p:nvPr>
            <p:ph type="title"/>
          </p:nvPr>
        </p:nvSpPr>
        <p:spPr>
          <a:xfrm>
            <a:off x="1136650" y="549275"/>
            <a:ext cx="9544050" cy="11874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400"/>
              <a:buFont typeface="Calibri"/>
              <a:buNone/>
            </a:pPr>
            <a:r>
              <a:rPr lang="en-US" sz="4400" b="1" i="0" u="none" dirty="0" err="1">
                <a:solidFill>
                  <a:srgbClr val="262626"/>
                </a:solidFill>
                <a:latin typeface="Calibri"/>
                <a:ea typeface="Calibri"/>
                <a:cs typeface="Calibri"/>
                <a:sym typeface="Calibri"/>
              </a:rPr>
              <a:t>Trudne</a:t>
            </a:r>
            <a:r>
              <a:rPr lang="en-US" sz="4400" b="1" i="0" u="none" dirty="0">
                <a:solidFill>
                  <a:srgbClr val="262626"/>
                </a:solidFill>
                <a:latin typeface="Calibri"/>
                <a:ea typeface="Calibri"/>
                <a:cs typeface="Calibri"/>
                <a:sym typeface="Calibri"/>
              </a:rPr>
              <a:t> </a:t>
            </a:r>
            <a:r>
              <a:rPr lang="en-US" sz="4400" b="1" i="0" u="none" dirty="0" err="1">
                <a:solidFill>
                  <a:srgbClr val="262626"/>
                </a:solidFill>
                <a:latin typeface="Calibri"/>
                <a:ea typeface="Calibri"/>
                <a:cs typeface="Calibri"/>
                <a:sym typeface="Calibri"/>
              </a:rPr>
              <a:t>emocje</a:t>
            </a:r>
            <a:endParaRPr dirty="0"/>
          </a:p>
        </p:txBody>
      </p:sp>
      <p:sp>
        <p:nvSpPr>
          <p:cNvPr id="1907" name="Google Shape;1907;p202"/>
          <p:cNvSpPr txBox="1">
            <a:spLocks noGrp="1"/>
          </p:cNvSpPr>
          <p:nvPr>
            <p:ph type="body" idx="1"/>
          </p:nvPr>
        </p:nvSpPr>
        <p:spPr>
          <a:xfrm>
            <a:off x="1869319" y="2092325"/>
            <a:ext cx="8078711" cy="3319462"/>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rgbClr val="262626"/>
              </a:buClr>
              <a:buSzPts val="2000"/>
              <a:buFont typeface="Arial"/>
              <a:buNone/>
            </a:pPr>
            <a:r>
              <a:rPr lang="en-US" sz="2400" b="0" i="0" u="none" dirty="0" err="1">
                <a:solidFill>
                  <a:srgbClr val="262626"/>
                </a:solidFill>
                <a:latin typeface="Calibri"/>
                <a:ea typeface="Calibri"/>
                <a:cs typeface="Calibri"/>
                <a:sym typeface="Calibri"/>
              </a:rPr>
              <a:t>Złość</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gniew</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smutek</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wstyd</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czy</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lęk</a:t>
            </a:r>
            <a:r>
              <a:rPr lang="en-US" sz="2400" b="0" i="0" u="none" dirty="0">
                <a:solidFill>
                  <a:srgbClr val="262626"/>
                </a:solidFill>
                <a:latin typeface="Calibri"/>
                <a:ea typeface="Calibri"/>
                <a:cs typeface="Calibri"/>
                <a:sym typeface="Calibri"/>
              </a:rPr>
              <a:t> – to </a:t>
            </a:r>
            <a:r>
              <a:rPr lang="en-US" sz="2400" b="0" i="0" u="none" dirty="0" err="1">
                <a:solidFill>
                  <a:srgbClr val="262626"/>
                </a:solidFill>
                <a:latin typeface="Calibri"/>
                <a:ea typeface="Calibri"/>
                <a:cs typeface="Calibri"/>
                <a:sym typeface="Calibri"/>
              </a:rPr>
              <a:t>trudne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emocje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Często</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mówimy</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że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człowiek</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przeżywa</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pozytywne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lub</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złe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emocje</a:t>
            </a:r>
            <a:r>
              <a:rPr lang="en-US" sz="2400" b="0" i="0" u="none" dirty="0">
                <a:solidFill>
                  <a:srgbClr val="262626"/>
                </a:solidFill>
                <a:latin typeface="Calibri"/>
                <a:ea typeface="Calibri"/>
                <a:cs typeface="Calibri"/>
                <a:sym typeface="Calibri"/>
              </a:rPr>
              <a:t>. </a:t>
            </a:r>
            <a:endParaRPr sz="3200" dirty="0"/>
          </a:p>
          <a:p>
            <a:pPr marL="0" marR="0" lvl="0" indent="0" algn="just" rtl="0">
              <a:lnSpc>
                <a:spcPct val="90000"/>
              </a:lnSpc>
              <a:spcBef>
                <a:spcPts val="1000"/>
              </a:spcBef>
              <a:spcAft>
                <a:spcPts val="0"/>
              </a:spcAft>
              <a:buClr>
                <a:srgbClr val="262626"/>
              </a:buClr>
              <a:buSzPts val="2000"/>
              <a:buFont typeface="Arial"/>
              <a:buNone/>
            </a:pPr>
            <a:r>
              <a:rPr lang="en-US" sz="2400" b="0" i="0" u="none" dirty="0">
                <a:solidFill>
                  <a:srgbClr val="262626"/>
                </a:solidFill>
                <a:latin typeface="Calibri"/>
                <a:ea typeface="Calibri"/>
                <a:cs typeface="Calibri"/>
                <a:sym typeface="Calibri"/>
              </a:rPr>
              <a:t>W </a:t>
            </a:r>
            <a:r>
              <a:rPr lang="en-US" sz="2400" b="0" i="0" u="none" dirty="0" err="1">
                <a:solidFill>
                  <a:srgbClr val="262626"/>
                </a:solidFill>
                <a:latin typeface="Calibri"/>
                <a:ea typeface="Calibri"/>
                <a:cs typeface="Calibri"/>
                <a:sym typeface="Calibri"/>
              </a:rPr>
              <a:t>rzeczywistości</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nie</a:t>
            </a:r>
            <a:r>
              <a:rPr lang="en-US" sz="2400" b="0" i="0" u="none" dirty="0">
                <a:solidFill>
                  <a:srgbClr val="262626"/>
                </a:solidFill>
                <a:latin typeface="Calibri"/>
                <a:ea typeface="Calibri"/>
                <a:cs typeface="Calibri"/>
                <a:sym typeface="Calibri"/>
              </a:rPr>
              <a:t> ma </a:t>
            </a:r>
            <a:r>
              <a:rPr lang="en-US" sz="2400" b="0" i="0" u="none" dirty="0" err="1">
                <a:solidFill>
                  <a:srgbClr val="262626"/>
                </a:solidFill>
                <a:latin typeface="Calibri"/>
                <a:ea typeface="Calibri"/>
                <a:cs typeface="Calibri"/>
                <a:sym typeface="Calibri"/>
              </a:rPr>
              <a:t>złych</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emocji</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Wszystkie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emocje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są</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tak</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samo</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ważne</a:t>
            </a:r>
            <a:r>
              <a:rPr lang="en-US" sz="2400" b="0" i="0" u="none" dirty="0">
                <a:solidFill>
                  <a:srgbClr val="262626"/>
                </a:solidFill>
                <a:latin typeface="Calibri"/>
                <a:ea typeface="Calibri"/>
                <a:cs typeface="Calibri"/>
                <a:sym typeface="Calibri"/>
              </a:rPr>
              <a:t> i </a:t>
            </a:r>
            <a:r>
              <a:rPr lang="en-US" sz="2400" b="0" i="0" u="none" dirty="0" err="1">
                <a:solidFill>
                  <a:srgbClr val="262626"/>
                </a:solidFill>
                <a:latin typeface="Calibri"/>
                <a:ea typeface="Calibri"/>
                <a:cs typeface="Calibri"/>
                <a:sym typeface="Calibri"/>
              </a:rPr>
              <a:t>dają</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nam</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informacje</a:t>
            </a:r>
            <a:r>
              <a:rPr lang="en-US" sz="2400" b="0" i="0" u="none" dirty="0">
                <a:solidFill>
                  <a:srgbClr val="262626"/>
                </a:solidFill>
                <a:latin typeface="Calibri"/>
                <a:ea typeface="Calibri"/>
                <a:cs typeface="Calibri"/>
                <a:sym typeface="Calibri"/>
              </a:rPr>
              <a:t>. </a:t>
            </a:r>
            <a:endParaRPr sz="3200" dirty="0"/>
          </a:p>
        </p:txBody>
      </p:sp>
      <p:sp>
        <p:nvSpPr>
          <p:cNvPr id="1908" name="Google Shape;1908;p202" descr="&quot;&quot;"/>
          <p:cNvSpPr/>
          <p:nvPr/>
        </p:nvSpPr>
        <p:spPr>
          <a:xfrm>
            <a:off x="2224087" y="5970587"/>
            <a:ext cx="9967912" cy="887412"/>
          </a:xfrm>
          <a:custGeom>
            <a:avLst/>
            <a:gdLst/>
            <a:ahLst/>
            <a:cxnLst/>
            <a:rect l="l" t="t" r="r" b="b"/>
            <a:pathLst>
              <a:path w="9517857" h="918356" extrusionOk="0">
                <a:moveTo>
                  <a:pt x="4686423" y="247919"/>
                </a:moveTo>
                <a:lnTo>
                  <a:pt x="4689051" y="250968"/>
                </a:lnTo>
                <a:lnTo>
                  <a:pt x="4687244" y="251298"/>
                </a:lnTo>
                <a:lnTo>
                  <a:pt x="4686423" y="247919"/>
                </a:lnTo>
                <a:close/>
                <a:moveTo>
                  <a:pt x="4685225" y="246530"/>
                </a:moveTo>
                <a:cubicBezTo>
                  <a:pt x="4688837" y="243198"/>
                  <a:pt x="4687468" y="244598"/>
                  <a:pt x="4686133" y="246727"/>
                </a:cubicBezTo>
                <a:lnTo>
                  <a:pt x="4686423" y="247919"/>
                </a:lnTo>
                <a:lnTo>
                  <a:pt x="4685225" y="246530"/>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lnTo>
                  <a:pt x="9517856" y="0"/>
                </a:ln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909" name="Google Shape;1909;p20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910" name="Google Shape;1910;p202"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4"/>
        <p:cNvGrpSpPr/>
        <p:nvPr/>
      </p:nvGrpSpPr>
      <p:grpSpPr>
        <a:xfrm>
          <a:off x="0" y="0"/>
          <a:ext cx="0" cy="0"/>
          <a:chOff x="0" y="0"/>
          <a:chExt cx="0" cy="0"/>
        </a:xfrm>
      </p:grpSpPr>
      <p:sp>
        <p:nvSpPr>
          <p:cNvPr id="1915" name="Google Shape;1915;p203"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16" name="Google Shape;1916;p203" descr="&quot;&quot;"/>
          <p:cNvSpPr/>
          <p:nvPr/>
        </p:nvSpPr>
        <p:spPr>
          <a:xfrm>
            <a:off x="0" y="0"/>
            <a:ext cx="12192000" cy="2295525"/>
          </a:xfrm>
          <a:custGeom>
            <a:avLst/>
            <a:gdLst/>
            <a:ahLst/>
            <a:cxnLst/>
            <a:rect l="l" t="t" r="r" b="b"/>
            <a:pathLst>
              <a:path w="12192000" h="2079137" extrusionOk="0">
                <a:moveTo>
                  <a:pt x="12160143" y="831692"/>
                </a:moveTo>
                <a:lnTo>
                  <a:pt x="12159112" y="833361"/>
                </a:lnTo>
                <a:cubicBezTo>
                  <a:pt x="12157915" y="833832"/>
                  <a:pt x="12157402" y="833649"/>
                  <a:pt x="12158912" y="832430"/>
                </a:cubicBezTo>
                <a:lnTo>
                  <a:pt x="12160143" y="831692"/>
                </a:ln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lnTo>
                  <a:pt x="0" y="0"/>
                </a:ln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17" name="Google Shape;1917;p203"/>
          <p:cNvSpPr txBox="1">
            <a:spLocks noGrp="1"/>
          </p:cNvSpPr>
          <p:nvPr>
            <p:ph type="title"/>
          </p:nvPr>
        </p:nvSpPr>
        <p:spPr>
          <a:xfrm>
            <a:off x="1136650" y="549275"/>
            <a:ext cx="9544050" cy="11874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400"/>
              <a:buFont typeface="Calibri"/>
              <a:buNone/>
            </a:pPr>
            <a:r>
              <a:rPr lang="en-US" sz="4400" b="1" i="0" u="none" dirty="0" err="1">
                <a:solidFill>
                  <a:srgbClr val="262626"/>
                </a:solidFill>
                <a:latin typeface="Calibri"/>
                <a:ea typeface="Calibri"/>
                <a:cs typeface="Calibri"/>
                <a:sym typeface="Calibri"/>
              </a:rPr>
              <a:t>Złość</a:t>
            </a:r>
            <a:endParaRPr dirty="0"/>
          </a:p>
        </p:txBody>
      </p:sp>
      <p:sp>
        <p:nvSpPr>
          <p:cNvPr id="1918" name="Google Shape;1918;p203"/>
          <p:cNvSpPr txBox="1">
            <a:spLocks noGrp="1"/>
          </p:cNvSpPr>
          <p:nvPr>
            <p:ph type="body" idx="1"/>
          </p:nvPr>
        </p:nvSpPr>
        <p:spPr>
          <a:xfrm>
            <a:off x="1957387" y="2432050"/>
            <a:ext cx="8277225" cy="3319462"/>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rgbClr val="262626"/>
              </a:buClr>
              <a:buSzPts val="2000"/>
              <a:buFont typeface="Arial"/>
              <a:buNone/>
            </a:pPr>
            <a:r>
              <a:rPr lang="en-US" sz="2400" b="0" i="0" u="none" dirty="0" err="1">
                <a:solidFill>
                  <a:srgbClr val="262626"/>
                </a:solidFill>
                <a:latin typeface="Calibri"/>
                <a:ea typeface="Calibri"/>
                <a:cs typeface="Calibri"/>
                <a:sym typeface="Calibri"/>
              </a:rPr>
              <a:t>Napięte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mięśnie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przyspieszony</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oddech</a:t>
            </a:r>
            <a:r>
              <a:rPr lang="en-US" sz="2400" b="0" i="0" u="none" dirty="0">
                <a:solidFill>
                  <a:srgbClr val="262626"/>
                </a:solidFill>
                <a:latin typeface="Calibri"/>
                <a:ea typeface="Calibri"/>
                <a:cs typeface="Calibri"/>
                <a:sym typeface="Calibri"/>
              </a:rPr>
              <a:t> i </a:t>
            </a:r>
            <a:r>
              <a:rPr lang="en-US" sz="2400" b="0" i="0" u="none" dirty="0" err="1">
                <a:solidFill>
                  <a:srgbClr val="262626"/>
                </a:solidFill>
                <a:latin typeface="Calibri"/>
                <a:ea typeface="Calibri"/>
                <a:cs typeface="Calibri"/>
                <a:sym typeface="Calibri"/>
              </a:rPr>
              <a:t>tętno</a:t>
            </a:r>
            <a:r>
              <a:rPr lang="en-US" sz="2400" b="0" i="0" u="none" dirty="0">
                <a:solidFill>
                  <a:srgbClr val="262626"/>
                </a:solidFill>
                <a:latin typeface="Calibri"/>
                <a:ea typeface="Calibri"/>
                <a:cs typeface="Calibri"/>
                <a:sym typeface="Calibri"/>
              </a:rPr>
              <a:t> to </a:t>
            </a:r>
            <a:r>
              <a:rPr lang="en-US" sz="2400" b="0" i="0" u="none" dirty="0" err="1">
                <a:solidFill>
                  <a:srgbClr val="262626"/>
                </a:solidFill>
                <a:latin typeface="Calibri"/>
                <a:ea typeface="Calibri"/>
                <a:cs typeface="Calibri"/>
                <a:sym typeface="Calibri"/>
              </a:rPr>
              <a:t>tylko</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niektóre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reakcje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naszego</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organizm</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które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informują</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nas</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że</a:t>
            </a:r>
            <a:r>
              <a:rPr lang="en-US" sz="2400" b="0" i="0" u="none" dirty="0">
                <a:solidFill>
                  <a:srgbClr val="262626"/>
                </a:solidFill>
                <a:latin typeface="Calibri"/>
                <a:ea typeface="Calibri"/>
                <a:cs typeface="Calibri"/>
                <a:sym typeface="Calibri"/>
              </a:rPr>
              <a:t> dana </a:t>
            </a:r>
            <a:r>
              <a:rPr lang="en-US" sz="2400" b="0" i="0" u="none" dirty="0" err="1">
                <a:solidFill>
                  <a:srgbClr val="262626"/>
                </a:solidFill>
                <a:latin typeface="Calibri"/>
                <a:ea typeface="Calibri"/>
                <a:cs typeface="Calibri"/>
                <a:sym typeface="Calibri"/>
              </a:rPr>
              <a:t>sytuacja</a:t>
            </a:r>
            <a:r>
              <a:rPr lang="en-US" sz="2400" b="0" i="0" u="none" dirty="0">
                <a:solidFill>
                  <a:srgbClr val="262626"/>
                </a:solidFill>
                <a:latin typeface="Calibri"/>
                <a:ea typeface="Calibri"/>
                <a:cs typeface="Calibri"/>
                <a:sym typeface="Calibri"/>
              </a:rPr>
              <a:t> jest </a:t>
            </a:r>
            <a:r>
              <a:rPr lang="en-US" sz="2400" b="0" i="0" u="none" dirty="0" err="1">
                <a:solidFill>
                  <a:srgbClr val="262626"/>
                </a:solidFill>
                <a:latin typeface="Calibri"/>
                <a:ea typeface="Calibri"/>
                <a:cs typeface="Calibri"/>
                <a:sym typeface="Calibri"/>
              </a:rPr>
              <a:t>sprzeczna</a:t>
            </a:r>
            <a:r>
              <a:rPr lang="en-US" sz="2400" b="0" i="0" u="none" dirty="0">
                <a:solidFill>
                  <a:srgbClr val="262626"/>
                </a:solidFill>
                <a:latin typeface="Calibri"/>
                <a:ea typeface="Calibri"/>
                <a:cs typeface="Calibri"/>
                <a:sym typeface="Calibri"/>
              </a:rPr>
              <a:t> z </a:t>
            </a:r>
            <a:r>
              <a:rPr lang="en-US" sz="2400" b="0" i="0" u="none" dirty="0" err="1">
                <a:solidFill>
                  <a:srgbClr val="262626"/>
                </a:solidFill>
                <a:latin typeface="Calibri"/>
                <a:ea typeface="Calibri"/>
                <a:cs typeface="Calibri"/>
                <a:sym typeface="Calibri"/>
              </a:rPr>
              <a:t>naszymi</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potrzebami</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lub</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ktoś</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przekroczył</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nasze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granice</a:t>
            </a:r>
            <a:r>
              <a:rPr lang="en-US" sz="2400" b="0" i="0" u="none" dirty="0">
                <a:solidFill>
                  <a:srgbClr val="262626"/>
                </a:solidFill>
                <a:latin typeface="Calibri"/>
                <a:ea typeface="Calibri"/>
                <a:cs typeface="Calibri"/>
                <a:sym typeface="Calibri"/>
              </a:rPr>
              <a:t>. </a:t>
            </a:r>
            <a:endParaRPr sz="3200" dirty="0"/>
          </a:p>
          <a:p>
            <a:pPr marL="0" marR="0" lvl="0" indent="0" algn="just" rtl="0">
              <a:lnSpc>
                <a:spcPct val="90000"/>
              </a:lnSpc>
              <a:spcBef>
                <a:spcPts val="1000"/>
              </a:spcBef>
              <a:spcAft>
                <a:spcPts val="0"/>
              </a:spcAft>
              <a:buClr>
                <a:srgbClr val="262626"/>
              </a:buClr>
              <a:buSzPts val="2000"/>
              <a:buFont typeface="Arial"/>
              <a:buNone/>
            </a:pPr>
            <a:r>
              <a:rPr lang="en-US" sz="2400" b="0" i="0" u="none" dirty="0" err="1">
                <a:solidFill>
                  <a:srgbClr val="262626"/>
                </a:solidFill>
                <a:latin typeface="Calibri"/>
                <a:ea typeface="Calibri"/>
                <a:cs typeface="Calibri"/>
                <a:sym typeface="Calibri"/>
              </a:rPr>
              <a:t>Złość</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szkodzi</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dobrostanowi</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psychicznemu</a:t>
            </a:r>
            <a:r>
              <a:rPr lang="en-US" sz="2400" b="0" i="0" u="none" dirty="0">
                <a:solidFill>
                  <a:srgbClr val="262626"/>
                </a:solidFill>
                <a:latin typeface="Calibri"/>
                <a:ea typeface="Calibri"/>
                <a:cs typeface="Calibri"/>
                <a:sym typeface="Calibri"/>
              </a:rPr>
              <a:t>, a </a:t>
            </a:r>
            <a:r>
              <a:rPr lang="en-US" sz="2400" b="0" i="0" u="none" dirty="0" err="1">
                <a:solidFill>
                  <a:srgbClr val="262626"/>
                </a:solidFill>
                <a:latin typeface="Calibri"/>
                <a:ea typeface="Calibri"/>
                <a:cs typeface="Calibri"/>
                <a:sym typeface="Calibri"/>
              </a:rPr>
              <a:t>właściwie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jej</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tłumienie</a:t>
            </a:r>
            <a:r>
              <a:rPr lang="en-US" sz="2400" b="0" i="0" u="none" dirty="0">
                <a:solidFill>
                  <a:srgbClr val="262626"/>
                </a:solidFill>
                <a:latin typeface="Calibri"/>
                <a:ea typeface="Calibri"/>
                <a:cs typeface="Calibri"/>
                <a:sym typeface="Calibri"/>
              </a:rPr>
              <a:t>. </a:t>
            </a:r>
            <a:endParaRPr sz="3200" dirty="0"/>
          </a:p>
          <a:p>
            <a:pPr marL="0" marR="0" lvl="0" indent="0" algn="just" rtl="0">
              <a:lnSpc>
                <a:spcPct val="90000"/>
              </a:lnSpc>
              <a:spcBef>
                <a:spcPts val="1000"/>
              </a:spcBef>
              <a:spcAft>
                <a:spcPts val="0"/>
              </a:spcAft>
              <a:buClr>
                <a:srgbClr val="262626"/>
              </a:buClr>
              <a:buSzPts val="2000"/>
              <a:buFont typeface="Arial"/>
              <a:buNone/>
            </a:pPr>
            <a:r>
              <a:rPr lang="en-US" sz="2400" b="0" i="0" u="none" dirty="0" err="1">
                <a:solidFill>
                  <a:srgbClr val="262626"/>
                </a:solidFill>
                <a:latin typeface="Calibri"/>
                <a:ea typeface="Calibri"/>
                <a:cs typeface="Calibri"/>
                <a:sym typeface="Calibri"/>
              </a:rPr>
              <a:t>Nieumiejętność</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regulacji</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złości</a:t>
            </a:r>
            <a:r>
              <a:rPr lang="en-US" sz="2400" b="0" i="0" u="none" dirty="0">
                <a:solidFill>
                  <a:srgbClr val="262626"/>
                </a:solidFill>
                <a:latin typeface="Calibri"/>
                <a:ea typeface="Calibri"/>
                <a:cs typeface="Calibri"/>
                <a:sym typeface="Calibri"/>
              </a:rPr>
              <a:t> i </a:t>
            </a:r>
            <a:r>
              <a:rPr lang="en-US" sz="2400" b="0" i="0" u="none" dirty="0" err="1">
                <a:solidFill>
                  <a:srgbClr val="262626"/>
                </a:solidFill>
                <a:latin typeface="Calibri"/>
                <a:ea typeface="Calibri"/>
                <a:cs typeface="Calibri"/>
                <a:sym typeface="Calibri"/>
              </a:rPr>
              <a:t>wyrażania</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jej</a:t>
            </a:r>
            <a:r>
              <a:rPr lang="en-US" sz="2400" b="0" i="0" u="none" dirty="0">
                <a:solidFill>
                  <a:srgbClr val="262626"/>
                </a:solidFill>
                <a:latin typeface="Calibri"/>
                <a:ea typeface="Calibri"/>
                <a:cs typeface="Calibri"/>
                <a:sym typeface="Calibri"/>
              </a:rPr>
              <a:t> w </a:t>
            </a:r>
            <a:r>
              <a:rPr lang="en-US" sz="2400" b="0" i="0" u="none" dirty="0" err="1">
                <a:solidFill>
                  <a:srgbClr val="262626"/>
                </a:solidFill>
                <a:latin typeface="Calibri"/>
                <a:ea typeface="Calibri"/>
                <a:cs typeface="Calibri"/>
                <a:sym typeface="Calibri"/>
              </a:rPr>
              <a:t>sposób</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nieadekwatny</a:t>
            </a:r>
            <a:r>
              <a:rPr lang="en-US" sz="2400" b="0" i="0" u="none" dirty="0">
                <a:solidFill>
                  <a:srgbClr val="262626"/>
                </a:solidFill>
                <a:latin typeface="Calibri"/>
                <a:ea typeface="Calibri"/>
                <a:cs typeface="Calibri"/>
                <a:sym typeface="Calibri"/>
              </a:rPr>
              <a:t> do </a:t>
            </a:r>
            <a:r>
              <a:rPr lang="en-US" sz="2400" b="0" i="0" u="none" dirty="0" err="1">
                <a:solidFill>
                  <a:srgbClr val="262626"/>
                </a:solidFill>
                <a:latin typeface="Calibri"/>
                <a:ea typeface="Calibri"/>
                <a:cs typeface="Calibri"/>
                <a:sym typeface="Calibri"/>
              </a:rPr>
              <a:t>sytuacji</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może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prowadzić</a:t>
            </a:r>
            <a:r>
              <a:rPr lang="en-US" sz="2400" b="0" i="0" u="none" dirty="0">
                <a:solidFill>
                  <a:srgbClr val="262626"/>
                </a:solidFill>
                <a:latin typeface="Calibri"/>
                <a:ea typeface="Calibri"/>
                <a:cs typeface="Calibri"/>
                <a:sym typeface="Calibri"/>
              </a:rPr>
              <a:t> do </a:t>
            </a:r>
            <a:r>
              <a:rPr lang="en-US" sz="2400" b="0" i="0" u="none" dirty="0" err="1">
                <a:solidFill>
                  <a:srgbClr val="262626"/>
                </a:solidFill>
                <a:latin typeface="Calibri"/>
                <a:ea typeface="Calibri"/>
                <a:cs typeface="Calibri"/>
                <a:sym typeface="Calibri"/>
              </a:rPr>
              <a:t>agresji</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słownej</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lub</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fizycznej</a:t>
            </a:r>
            <a:r>
              <a:rPr lang="en-US" sz="2400" b="0" i="0" u="none" dirty="0">
                <a:solidFill>
                  <a:srgbClr val="262626"/>
                </a:solidFill>
                <a:latin typeface="Calibri"/>
                <a:ea typeface="Calibri"/>
                <a:cs typeface="Calibri"/>
                <a:sym typeface="Calibri"/>
              </a:rPr>
              <a:t>.</a:t>
            </a:r>
            <a:endParaRPr sz="3200" dirty="0"/>
          </a:p>
          <a:p>
            <a:pPr marL="0" marR="0" lvl="0" indent="0" algn="just" rtl="0">
              <a:lnSpc>
                <a:spcPct val="90000"/>
              </a:lnSpc>
              <a:spcBef>
                <a:spcPts val="1000"/>
              </a:spcBef>
              <a:spcAft>
                <a:spcPts val="0"/>
              </a:spcAft>
              <a:buClr>
                <a:schemeClr val="dk1"/>
              </a:buClr>
              <a:buSzPts val="2000"/>
              <a:buFont typeface="Arial"/>
              <a:buNone/>
            </a:pPr>
            <a:endParaRPr sz="2400" b="0" i="0" u="none" dirty="0">
              <a:solidFill>
                <a:srgbClr val="262626"/>
              </a:solidFill>
              <a:latin typeface="Calibri"/>
              <a:ea typeface="Calibri"/>
              <a:cs typeface="Calibri"/>
              <a:sym typeface="Calibri"/>
            </a:endParaRPr>
          </a:p>
          <a:p>
            <a:pPr marL="228600" marR="0" lvl="0" indent="-101600" algn="just" rtl="0">
              <a:lnSpc>
                <a:spcPct val="90000"/>
              </a:lnSpc>
              <a:spcBef>
                <a:spcPts val="1000"/>
              </a:spcBef>
              <a:spcAft>
                <a:spcPts val="0"/>
              </a:spcAft>
              <a:buClr>
                <a:schemeClr val="dk1"/>
              </a:buClr>
              <a:buSzPts val="2000"/>
              <a:buFont typeface="Arial"/>
              <a:buNone/>
            </a:pPr>
            <a:endParaRPr sz="2400" b="0" i="0" u="none" dirty="0">
              <a:solidFill>
                <a:srgbClr val="262626"/>
              </a:solidFill>
              <a:latin typeface="Calibri"/>
              <a:ea typeface="Calibri"/>
              <a:cs typeface="Calibri"/>
              <a:sym typeface="Calibri"/>
            </a:endParaRPr>
          </a:p>
        </p:txBody>
      </p:sp>
      <p:sp>
        <p:nvSpPr>
          <p:cNvPr id="1919" name="Google Shape;1919;p203" descr="&quot;&quot;"/>
          <p:cNvSpPr/>
          <p:nvPr/>
        </p:nvSpPr>
        <p:spPr>
          <a:xfrm>
            <a:off x="2224087" y="5970587"/>
            <a:ext cx="9967912" cy="887412"/>
          </a:xfrm>
          <a:custGeom>
            <a:avLst/>
            <a:gdLst/>
            <a:ahLst/>
            <a:cxnLst/>
            <a:rect l="l" t="t" r="r" b="b"/>
            <a:pathLst>
              <a:path w="9517857" h="918356" extrusionOk="0">
                <a:moveTo>
                  <a:pt x="4686423" y="247919"/>
                </a:moveTo>
                <a:lnTo>
                  <a:pt x="4689051" y="250968"/>
                </a:lnTo>
                <a:lnTo>
                  <a:pt x="4687244" y="251298"/>
                </a:lnTo>
                <a:lnTo>
                  <a:pt x="4686423" y="247919"/>
                </a:lnTo>
                <a:close/>
                <a:moveTo>
                  <a:pt x="4685225" y="246530"/>
                </a:moveTo>
                <a:cubicBezTo>
                  <a:pt x="4688837" y="243198"/>
                  <a:pt x="4687468" y="244598"/>
                  <a:pt x="4686133" y="246727"/>
                </a:cubicBezTo>
                <a:lnTo>
                  <a:pt x="4686423" y="247919"/>
                </a:lnTo>
                <a:lnTo>
                  <a:pt x="4685225" y="246530"/>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lnTo>
                  <a:pt x="9517856" y="0"/>
                </a:ln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920" name="Google Shape;1920;p20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921" name="Google Shape;1921;p203"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5"/>
        <p:cNvGrpSpPr/>
        <p:nvPr/>
      </p:nvGrpSpPr>
      <p:grpSpPr>
        <a:xfrm>
          <a:off x="0" y="0"/>
          <a:ext cx="0" cy="0"/>
          <a:chOff x="0" y="0"/>
          <a:chExt cx="0" cy="0"/>
        </a:xfrm>
      </p:grpSpPr>
      <p:sp>
        <p:nvSpPr>
          <p:cNvPr id="1926" name="Google Shape;1926;p204"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27" name="Google Shape;1927;p204" descr="&quot;&quot;"/>
          <p:cNvSpPr/>
          <p:nvPr/>
        </p:nvSpPr>
        <p:spPr>
          <a:xfrm>
            <a:off x="0" y="0"/>
            <a:ext cx="12192000" cy="2295525"/>
          </a:xfrm>
          <a:custGeom>
            <a:avLst/>
            <a:gdLst/>
            <a:ahLst/>
            <a:cxnLst/>
            <a:rect l="l" t="t" r="r" b="b"/>
            <a:pathLst>
              <a:path w="12192000" h="2079137" extrusionOk="0">
                <a:moveTo>
                  <a:pt x="12160143" y="831692"/>
                </a:moveTo>
                <a:lnTo>
                  <a:pt x="12159112" y="833361"/>
                </a:lnTo>
                <a:cubicBezTo>
                  <a:pt x="12157915" y="833832"/>
                  <a:pt x="12157402" y="833649"/>
                  <a:pt x="12158912" y="832430"/>
                </a:cubicBezTo>
                <a:lnTo>
                  <a:pt x="12160143" y="831692"/>
                </a:ln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lnTo>
                  <a:pt x="0" y="0"/>
                </a:ln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28" name="Google Shape;1928;p204"/>
          <p:cNvSpPr txBox="1">
            <a:spLocks noGrp="1"/>
          </p:cNvSpPr>
          <p:nvPr>
            <p:ph type="title"/>
          </p:nvPr>
        </p:nvSpPr>
        <p:spPr>
          <a:xfrm>
            <a:off x="1136650" y="549275"/>
            <a:ext cx="9544050" cy="11874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400"/>
              <a:buFont typeface="Calibri"/>
              <a:buNone/>
            </a:pPr>
            <a:r>
              <a:rPr lang="en-US" sz="4400" b="1" i="0" u="none" dirty="0" err="1">
                <a:solidFill>
                  <a:srgbClr val="262626"/>
                </a:solidFill>
                <a:latin typeface="Calibri"/>
                <a:ea typeface="Calibri"/>
                <a:cs typeface="Calibri"/>
                <a:sym typeface="Calibri"/>
              </a:rPr>
              <a:t>Gniew</a:t>
            </a:r>
            <a:endParaRPr dirty="0"/>
          </a:p>
        </p:txBody>
      </p:sp>
      <p:sp>
        <p:nvSpPr>
          <p:cNvPr id="1929" name="Google Shape;1929;p204"/>
          <p:cNvSpPr txBox="1">
            <a:spLocks noGrp="1"/>
          </p:cNvSpPr>
          <p:nvPr>
            <p:ph type="body" idx="1"/>
          </p:nvPr>
        </p:nvSpPr>
        <p:spPr>
          <a:xfrm>
            <a:off x="1957387" y="2432050"/>
            <a:ext cx="8277225" cy="3319462"/>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rgbClr val="262626"/>
              </a:buClr>
              <a:buSzPts val="2800"/>
              <a:buFont typeface="Arial"/>
              <a:buNone/>
            </a:pPr>
            <a:r>
              <a:rPr lang="en-US" sz="2800" b="0" i="0" u="none" dirty="0" err="1">
                <a:solidFill>
                  <a:srgbClr val="262626"/>
                </a:solidFill>
                <a:latin typeface="Calibri"/>
                <a:ea typeface="Calibri"/>
                <a:cs typeface="Calibri"/>
                <a:sym typeface="Calibri"/>
              </a:rPr>
              <a:t>Podobną</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emocją</a:t>
            </a:r>
            <a:r>
              <a:rPr lang="en-US" sz="2800" b="0" i="0" u="none" dirty="0">
                <a:solidFill>
                  <a:srgbClr val="262626"/>
                </a:solidFill>
                <a:latin typeface="Calibri"/>
                <a:ea typeface="Calibri"/>
                <a:cs typeface="Calibri"/>
                <a:sym typeface="Calibri"/>
              </a:rPr>
              <a:t> do </a:t>
            </a:r>
            <a:r>
              <a:rPr lang="en-US" sz="2800" b="0" i="0" u="none" dirty="0" err="1">
                <a:solidFill>
                  <a:srgbClr val="262626"/>
                </a:solidFill>
                <a:latin typeface="Calibri"/>
                <a:ea typeface="Calibri"/>
                <a:cs typeface="Calibri"/>
                <a:sym typeface="Calibri"/>
              </a:rPr>
              <a:t>złości</a:t>
            </a:r>
            <a:r>
              <a:rPr lang="en-US" sz="2800" b="0" i="0" u="none" dirty="0">
                <a:solidFill>
                  <a:srgbClr val="262626"/>
                </a:solidFill>
                <a:latin typeface="Calibri"/>
                <a:ea typeface="Calibri"/>
                <a:cs typeface="Calibri"/>
                <a:sym typeface="Calibri"/>
              </a:rPr>
              <a:t> jest </a:t>
            </a:r>
            <a:r>
              <a:rPr lang="en-US" sz="2800" b="0" i="0" u="none" dirty="0" err="1">
                <a:solidFill>
                  <a:srgbClr val="262626"/>
                </a:solidFill>
                <a:latin typeface="Calibri"/>
                <a:ea typeface="Calibri"/>
                <a:cs typeface="Calibri"/>
                <a:sym typeface="Calibri"/>
              </a:rPr>
              <a:t>gniew</a:t>
            </a:r>
            <a:r>
              <a:rPr lang="en-US" sz="2800" b="0" i="0" u="none" dirty="0">
                <a:solidFill>
                  <a:srgbClr val="262626"/>
                </a:solidFill>
                <a:latin typeface="Calibri"/>
                <a:ea typeface="Calibri"/>
                <a:cs typeface="Calibri"/>
                <a:sym typeface="Calibri"/>
              </a:rPr>
              <a:t>.</a:t>
            </a:r>
            <a:endParaRPr dirty="0"/>
          </a:p>
          <a:p>
            <a:pPr marL="0" marR="0" lvl="0" indent="0" algn="just" rtl="0">
              <a:lnSpc>
                <a:spcPct val="90000"/>
              </a:lnSpc>
              <a:spcBef>
                <a:spcPts val="1000"/>
              </a:spcBef>
              <a:spcAft>
                <a:spcPts val="0"/>
              </a:spcAft>
              <a:buClr>
                <a:srgbClr val="262626"/>
              </a:buClr>
              <a:buSzPts val="2800"/>
              <a:buFont typeface="Arial"/>
              <a:buNone/>
            </a:pPr>
            <a:r>
              <a:rPr lang="en-US" sz="2800" b="0" i="0" u="none" dirty="0" err="1">
                <a:solidFill>
                  <a:srgbClr val="262626"/>
                </a:solidFill>
                <a:latin typeface="Calibri"/>
                <a:ea typeface="Calibri"/>
                <a:cs typeface="Calibri"/>
                <a:sym typeface="Calibri"/>
              </a:rPr>
              <a:t>Gniew</a:t>
            </a:r>
            <a:r>
              <a:rPr lang="en-US" sz="2800" b="0" i="0" u="none" dirty="0">
                <a:solidFill>
                  <a:srgbClr val="262626"/>
                </a:solidFill>
                <a:latin typeface="Calibri"/>
                <a:ea typeface="Calibri"/>
                <a:cs typeface="Calibri"/>
                <a:sym typeface="Calibri"/>
              </a:rPr>
              <a:t> to </a:t>
            </a:r>
            <a:r>
              <a:rPr lang="en-US" sz="2800" b="0" i="0" u="none" dirty="0" err="1">
                <a:solidFill>
                  <a:srgbClr val="262626"/>
                </a:solidFill>
                <a:latin typeface="Calibri"/>
                <a:ea typeface="Calibri"/>
                <a:cs typeface="Calibri"/>
                <a:sym typeface="Calibri"/>
              </a:rPr>
              <a:t>emocja</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która</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pojawia</a:t>
            </a:r>
            <a:r>
              <a:rPr lang="en-US" sz="2800" b="0" i="0" u="none" dirty="0">
                <a:solidFill>
                  <a:srgbClr val="262626"/>
                </a:solidFill>
                <a:latin typeface="Calibri"/>
                <a:ea typeface="Calibri"/>
                <a:cs typeface="Calibri"/>
                <a:sym typeface="Calibri"/>
              </a:rPr>
              <a:t> się </a:t>
            </a:r>
            <a:r>
              <a:rPr lang="en-US" sz="2800" b="0" i="0" u="none" dirty="0" err="1">
                <a:solidFill>
                  <a:srgbClr val="262626"/>
                </a:solidFill>
                <a:latin typeface="Calibri"/>
                <a:ea typeface="Calibri"/>
                <a:cs typeface="Calibri"/>
                <a:sym typeface="Calibri"/>
              </a:rPr>
              <a:t>gdy</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na</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naszej</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drodze</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pojawia</a:t>
            </a:r>
            <a:r>
              <a:rPr lang="en-US" sz="2800" b="0" i="0" u="none" dirty="0">
                <a:solidFill>
                  <a:srgbClr val="262626"/>
                </a:solidFill>
                <a:latin typeface="Calibri"/>
                <a:ea typeface="Calibri"/>
                <a:cs typeface="Calibri"/>
                <a:sym typeface="Calibri"/>
              </a:rPr>
              <a:t> się </a:t>
            </a:r>
            <a:r>
              <a:rPr lang="en-US" sz="2800" b="0" i="0" u="none" dirty="0" err="1">
                <a:solidFill>
                  <a:srgbClr val="262626"/>
                </a:solidFill>
                <a:latin typeface="Calibri"/>
                <a:ea typeface="Calibri"/>
                <a:cs typeface="Calibri"/>
                <a:sym typeface="Calibri"/>
              </a:rPr>
              <a:t>przeszkoda</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Ciało</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reaguje</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gwałtownie</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na</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gniew</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mięśnie</a:t>
            </a:r>
            <a:r>
              <a:rPr lang="en-US" sz="2800" b="0" i="0" u="none" dirty="0">
                <a:solidFill>
                  <a:srgbClr val="262626"/>
                </a:solidFill>
                <a:latin typeface="Calibri"/>
                <a:ea typeface="Calibri"/>
                <a:cs typeface="Calibri"/>
                <a:sym typeface="Calibri"/>
              </a:rPr>
              <a:t> się </a:t>
            </a:r>
            <a:r>
              <a:rPr lang="en-US" sz="2800" b="0" i="0" u="none" dirty="0" err="1">
                <a:solidFill>
                  <a:srgbClr val="262626"/>
                </a:solidFill>
                <a:latin typeface="Calibri"/>
                <a:ea typeface="Calibri"/>
                <a:cs typeface="Calibri"/>
                <a:sym typeface="Calibri"/>
              </a:rPr>
              <a:t>napinają</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rytm</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serca</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przyspiesza</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ciśnienie</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krwi</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rośnie</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Nasz</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wysyła</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sygnał</a:t>
            </a:r>
            <a:r>
              <a:rPr lang="en-US" sz="2800" b="0" i="0" u="none" dirty="0">
                <a:solidFill>
                  <a:srgbClr val="262626"/>
                </a:solidFill>
                <a:latin typeface="Calibri"/>
                <a:ea typeface="Calibri"/>
                <a:cs typeface="Calibri"/>
                <a:sym typeface="Calibri"/>
              </a:rPr>
              <a:t> – </a:t>
            </a:r>
            <a:r>
              <a:rPr lang="en-US" sz="2800" b="0" i="0" u="none" dirty="0" err="1">
                <a:solidFill>
                  <a:srgbClr val="262626"/>
                </a:solidFill>
                <a:latin typeface="Calibri"/>
                <a:ea typeface="Calibri"/>
                <a:cs typeface="Calibri"/>
                <a:sym typeface="Calibri"/>
              </a:rPr>
              <a:t>nie</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dzieje</a:t>
            </a:r>
            <a:r>
              <a:rPr lang="en-US" sz="2800" b="0" i="0" u="none" dirty="0">
                <a:solidFill>
                  <a:srgbClr val="262626"/>
                </a:solidFill>
                <a:latin typeface="Calibri"/>
                <a:ea typeface="Calibri"/>
                <a:cs typeface="Calibri"/>
                <a:sym typeface="Calibri"/>
              </a:rPr>
              <a:t> się </a:t>
            </a:r>
            <a:r>
              <a:rPr lang="en-US" sz="2800" b="0" i="0" u="none" dirty="0" err="1">
                <a:solidFill>
                  <a:srgbClr val="262626"/>
                </a:solidFill>
                <a:latin typeface="Calibri"/>
                <a:ea typeface="Calibri"/>
                <a:cs typeface="Calibri"/>
                <a:sym typeface="Calibri"/>
              </a:rPr>
              <a:t>dobrze</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musisz</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coś</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zmienić</a:t>
            </a:r>
            <a:r>
              <a:rPr lang="en-US" sz="2800" b="0" i="0" u="none" dirty="0">
                <a:solidFill>
                  <a:srgbClr val="262626"/>
                </a:solidFill>
                <a:latin typeface="Calibri"/>
                <a:ea typeface="Calibri"/>
                <a:cs typeface="Calibri"/>
                <a:sym typeface="Calibri"/>
              </a:rPr>
              <a:t> w </a:t>
            </a:r>
            <a:r>
              <a:rPr lang="en-US" sz="2800" b="0" i="0" u="none" dirty="0" err="1">
                <a:solidFill>
                  <a:srgbClr val="262626"/>
                </a:solidFill>
                <a:latin typeface="Calibri"/>
                <a:ea typeface="Calibri"/>
                <a:cs typeface="Calibri"/>
                <a:sym typeface="Calibri"/>
              </a:rPr>
              <a:t>swoim</a:t>
            </a:r>
            <a:r>
              <a:rPr lang="en-US" sz="2800" b="0" i="0" u="none" dirty="0">
                <a:solidFill>
                  <a:srgbClr val="262626"/>
                </a:solidFill>
                <a:latin typeface="Calibri"/>
                <a:ea typeface="Calibri"/>
                <a:cs typeface="Calibri"/>
                <a:sym typeface="Calibri"/>
              </a:rPr>
              <a:t> </a:t>
            </a:r>
            <a:r>
              <a:rPr lang="en-US" sz="2800" b="0" i="0" u="none" dirty="0" err="1">
                <a:solidFill>
                  <a:srgbClr val="262626"/>
                </a:solidFill>
                <a:latin typeface="Calibri"/>
                <a:ea typeface="Calibri"/>
                <a:cs typeface="Calibri"/>
                <a:sym typeface="Calibri"/>
              </a:rPr>
              <a:t>otoczeniu</a:t>
            </a:r>
            <a:r>
              <a:rPr lang="en-US" sz="2800" b="0" i="0" u="none" dirty="0">
                <a:solidFill>
                  <a:srgbClr val="262626"/>
                </a:solidFill>
                <a:latin typeface="Calibri"/>
                <a:ea typeface="Calibri"/>
                <a:cs typeface="Calibri"/>
                <a:sym typeface="Calibri"/>
              </a:rPr>
              <a:t>. </a:t>
            </a:r>
            <a:endParaRPr dirty="0"/>
          </a:p>
        </p:txBody>
      </p:sp>
      <p:sp>
        <p:nvSpPr>
          <p:cNvPr id="1930" name="Google Shape;1930;p204" descr="&quot;&quot;"/>
          <p:cNvSpPr/>
          <p:nvPr/>
        </p:nvSpPr>
        <p:spPr>
          <a:xfrm>
            <a:off x="2224087" y="5970587"/>
            <a:ext cx="9967912" cy="887412"/>
          </a:xfrm>
          <a:custGeom>
            <a:avLst/>
            <a:gdLst/>
            <a:ahLst/>
            <a:cxnLst/>
            <a:rect l="l" t="t" r="r" b="b"/>
            <a:pathLst>
              <a:path w="9517857" h="918356" extrusionOk="0">
                <a:moveTo>
                  <a:pt x="4686423" y="247919"/>
                </a:moveTo>
                <a:lnTo>
                  <a:pt x="4689051" y="250968"/>
                </a:lnTo>
                <a:lnTo>
                  <a:pt x="4687244" y="251298"/>
                </a:lnTo>
                <a:lnTo>
                  <a:pt x="4686423" y="247919"/>
                </a:lnTo>
                <a:close/>
                <a:moveTo>
                  <a:pt x="4685225" y="246530"/>
                </a:moveTo>
                <a:cubicBezTo>
                  <a:pt x="4688837" y="243198"/>
                  <a:pt x="4687468" y="244598"/>
                  <a:pt x="4686133" y="246727"/>
                </a:cubicBezTo>
                <a:lnTo>
                  <a:pt x="4686423" y="247919"/>
                </a:lnTo>
                <a:lnTo>
                  <a:pt x="4685225" y="246530"/>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lnTo>
                  <a:pt x="9517856" y="0"/>
                </a:ln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931" name="Google Shape;1931;p20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932" name="Google Shape;1932;p204"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6"/>
        <p:cNvGrpSpPr/>
        <p:nvPr/>
      </p:nvGrpSpPr>
      <p:grpSpPr>
        <a:xfrm>
          <a:off x="0" y="0"/>
          <a:ext cx="0" cy="0"/>
          <a:chOff x="0" y="0"/>
          <a:chExt cx="0" cy="0"/>
        </a:xfrm>
      </p:grpSpPr>
      <p:sp>
        <p:nvSpPr>
          <p:cNvPr id="1937" name="Google Shape;1937;p205"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38" name="Google Shape;1938;p205" descr="&quot;&quot;"/>
          <p:cNvSpPr/>
          <p:nvPr/>
        </p:nvSpPr>
        <p:spPr>
          <a:xfrm>
            <a:off x="-1587" y="0"/>
            <a:ext cx="12193587" cy="2200275"/>
          </a:xfrm>
          <a:custGeom>
            <a:avLst/>
            <a:gdLst/>
            <a:ahLst/>
            <a:cxnLst/>
            <a:rect l="l" t="t" r="r" b="b"/>
            <a:pathLst>
              <a:path w="12193149" h="3171710" extrusionOk="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39" name="Google Shape;1939;p205"/>
          <p:cNvSpPr txBox="1">
            <a:spLocks noGrp="1"/>
          </p:cNvSpPr>
          <p:nvPr>
            <p:ph type="title"/>
          </p:nvPr>
        </p:nvSpPr>
        <p:spPr>
          <a:xfrm>
            <a:off x="1136650" y="549275"/>
            <a:ext cx="9917112" cy="11874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400"/>
              <a:buFont typeface="Calibri"/>
              <a:buNone/>
            </a:pPr>
            <a:r>
              <a:rPr lang="en-US" sz="4400" b="1" i="0" u="none" dirty="0" err="1">
                <a:solidFill>
                  <a:srgbClr val="262626"/>
                </a:solidFill>
                <a:latin typeface="Calibri"/>
                <a:ea typeface="Calibri"/>
                <a:cs typeface="Calibri"/>
                <a:sym typeface="Calibri"/>
              </a:rPr>
              <a:t>Kiedy</a:t>
            </a:r>
            <a:r>
              <a:rPr lang="en-US" sz="4400" b="1" i="0" u="none" dirty="0">
                <a:solidFill>
                  <a:srgbClr val="262626"/>
                </a:solidFill>
                <a:latin typeface="Calibri"/>
                <a:ea typeface="Calibri"/>
                <a:cs typeface="Calibri"/>
                <a:sym typeface="Calibri"/>
              </a:rPr>
              <a:t> </a:t>
            </a:r>
            <a:r>
              <a:rPr lang="en-US" sz="4400" b="1" i="0" u="none" dirty="0" err="1">
                <a:solidFill>
                  <a:srgbClr val="262626"/>
                </a:solidFill>
                <a:latin typeface="Calibri"/>
                <a:ea typeface="Calibri"/>
                <a:cs typeface="Calibri"/>
                <a:sym typeface="Calibri"/>
              </a:rPr>
              <a:t>pojawia</a:t>
            </a:r>
            <a:r>
              <a:rPr lang="en-US" sz="4400" b="1" i="0" u="none" dirty="0">
                <a:solidFill>
                  <a:srgbClr val="262626"/>
                </a:solidFill>
                <a:latin typeface="Calibri"/>
                <a:ea typeface="Calibri"/>
                <a:cs typeface="Calibri"/>
                <a:sym typeface="Calibri"/>
              </a:rPr>
              <a:t> się </a:t>
            </a:r>
            <a:r>
              <a:rPr lang="en-US" sz="4400" b="1" i="0" u="none" dirty="0" err="1">
                <a:solidFill>
                  <a:srgbClr val="262626"/>
                </a:solidFill>
                <a:latin typeface="Calibri"/>
                <a:ea typeface="Calibri"/>
                <a:cs typeface="Calibri"/>
                <a:sym typeface="Calibri"/>
              </a:rPr>
              <a:t>gniew</a:t>
            </a:r>
            <a:r>
              <a:rPr lang="en-US" sz="4400" b="1" i="0" u="none" dirty="0">
                <a:solidFill>
                  <a:srgbClr val="262626"/>
                </a:solidFill>
                <a:latin typeface="Calibri"/>
                <a:ea typeface="Calibri"/>
                <a:cs typeface="Calibri"/>
                <a:sym typeface="Calibri"/>
              </a:rPr>
              <a:t>? </a:t>
            </a:r>
            <a:endParaRPr dirty="0"/>
          </a:p>
        </p:txBody>
      </p:sp>
      <p:sp>
        <p:nvSpPr>
          <p:cNvPr id="1940" name="Google Shape;1940;p205"/>
          <p:cNvSpPr txBox="1">
            <a:spLocks noGrp="1"/>
          </p:cNvSpPr>
          <p:nvPr>
            <p:ph type="body" idx="1"/>
          </p:nvPr>
        </p:nvSpPr>
        <p:spPr>
          <a:xfrm>
            <a:off x="2373660" y="2286000"/>
            <a:ext cx="7443091" cy="3684587"/>
          </a:xfrm>
          <a:prstGeom prst="rect">
            <a:avLst/>
          </a:prstGeom>
          <a:noFill/>
          <a:ln>
            <a:noFill/>
          </a:ln>
        </p:spPr>
        <p:txBody>
          <a:bodyPr spcFirstLastPara="1" wrap="square" lIns="91425" tIns="45700" rIns="91425" bIns="45700" anchor="ctr" anchorCtr="0">
            <a:normAutofit lnSpcReduction="10000"/>
          </a:bodyPr>
          <a:lstStyle/>
          <a:p>
            <a:pPr marL="0" marR="0" lvl="0" indent="0" algn="just" rtl="0">
              <a:lnSpc>
                <a:spcPct val="150000"/>
              </a:lnSpc>
              <a:spcBef>
                <a:spcPts val="0"/>
              </a:spcBef>
              <a:spcAft>
                <a:spcPts val="0"/>
              </a:spcAft>
              <a:buClr>
                <a:srgbClr val="262626"/>
              </a:buClr>
              <a:buSzPts val="2400"/>
              <a:buFont typeface="Arial"/>
              <a:buNone/>
            </a:pPr>
            <a:r>
              <a:rPr lang="en-US" sz="2400" b="0" i="0" u="none" dirty="0" err="1">
                <a:solidFill>
                  <a:srgbClr val="262626"/>
                </a:solidFill>
                <a:latin typeface="Calibri"/>
                <a:ea typeface="Calibri"/>
                <a:cs typeface="Calibri"/>
                <a:sym typeface="Calibri"/>
              </a:rPr>
              <a:t>Może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kiedy</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ktoś</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zadecydował</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za</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ciebie</a:t>
            </a:r>
            <a:r>
              <a:rPr lang="en-US" sz="2400" b="0" i="0" u="none" dirty="0">
                <a:solidFill>
                  <a:srgbClr val="262626"/>
                </a:solidFill>
                <a:latin typeface="Calibri"/>
                <a:ea typeface="Calibri"/>
                <a:cs typeface="Calibri"/>
                <a:sym typeface="Calibri"/>
              </a:rPr>
              <a:t> w </a:t>
            </a:r>
            <a:r>
              <a:rPr lang="en-US" sz="2400" b="0" i="0" u="none" dirty="0" err="1">
                <a:solidFill>
                  <a:srgbClr val="262626"/>
                </a:solidFill>
                <a:latin typeface="Calibri"/>
                <a:ea typeface="Calibri"/>
                <a:cs typeface="Calibri"/>
                <a:sym typeface="Calibri"/>
              </a:rPr>
              <a:t>jakiejś</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sprawie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Może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ktoś</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nadużywa</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twojego</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zaufania</a:t>
            </a:r>
            <a:r>
              <a:rPr lang="en-US" sz="2400" b="0" i="0" u="none" dirty="0">
                <a:solidFill>
                  <a:srgbClr val="262626"/>
                </a:solidFill>
                <a:latin typeface="Calibri"/>
                <a:ea typeface="Calibri"/>
                <a:cs typeface="Calibri"/>
                <a:sym typeface="Calibri"/>
              </a:rPr>
              <a:t>? </a:t>
            </a:r>
            <a:endParaRPr dirty="0"/>
          </a:p>
          <a:p>
            <a:pPr marL="0" marR="0" lvl="0" indent="0" algn="just" rtl="0">
              <a:lnSpc>
                <a:spcPct val="150000"/>
              </a:lnSpc>
              <a:spcBef>
                <a:spcPts val="2400"/>
              </a:spcBef>
              <a:spcAft>
                <a:spcPts val="0"/>
              </a:spcAft>
              <a:buClr>
                <a:srgbClr val="262626"/>
              </a:buClr>
              <a:buSzPts val="2400"/>
              <a:buFont typeface="Arial"/>
              <a:buNone/>
            </a:pPr>
            <a:r>
              <a:rPr lang="en-US" sz="2400" b="0" i="0" u="none" dirty="0" err="1">
                <a:solidFill>
                  <a:srgbClr val="262626"/>
                </a:solidFill>
                <a:latin typeface="Calibri"/>
                <a:ea typeface="Calibri"/>
                <a:cs typeface="Calibri"/>
                <a:sym typeface="Calibri"/>
              </a:rPr>
              <a:t>Gniew</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może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też</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być</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reakcją</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na</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zachowanie</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innych</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osób</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lub</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sposobu</a:t>
            </a:r>
            <a:r>
              <a:rPr lang="en-US" sz="2400" b="0" i="0" u="none" dirty="0">
                <a:solidFill>
                  <a:srgbClr val="262626"/>
                </a:solidFill>
                <a:latin typeface="Calibri"/>
                <a:ea typeface="Calibri"/>
                <a:cs typeface="Calibri"/>
                <a:sym typeface="Calibri"/>
              </a:rPr>
              <a:t>, w </a:t>
            </a:r>
            <a:r>
              <a:rPr lang="en-US" sz="2400" b="0" i="0" u="none" dirty="0" err="1">
                <a:solidFill>
                  <a:srgbClr val="262626"/>
                </a:solidFill>
                <a:latin typeface="Calibri"/>
                <a:ea typeface="Calibri"/>
                <a:cs typeface="Calibri"/>
                <a:sym typeface="Calibri"/>
              </a:rPr>
              <a:t>jaki</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nas</a:t>
            </a:r>
            <a:r>
              <a:rPr lang="en-US" sz="2400" b="0" i="0" u="none" dirty="0">
                <a:solidFill>
                  <a:srgbClr val="262626"/>
                </a:solidFill>
                <a:latin typeface="Calibri"/>
                <a:ea typeface="Calibri"/>
                <a:cs typeface="Calibri"/>
                <a:sym typeface="Calibri"/>
              </a:rPr>
              <a:t> one </a:t>
            </a:r>
            <a:r>
              <a:rPr lang="en-US" sz="2400" b="0" i="0" u="none" dirty="0" err="1">
                <a:solidFill>
                  <a:srgbClr val="262626"/>
                </a:solidFill>
                <a:latin typeface="Calibri"/>
                <a:ea typeface="Calibri"/>
                <a:cs typeface="Calibri"/>
                <a:sym typeface="Calibri"/>
              </a:rPr>
              <a:t>traktują</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można</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odczuwać</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gniew</a:t>
            </a:r>
            <a:r>
              <a:rPr lang="en-US" sz="2400" b="0" i="0" u="none" dirty="0">
                <a:solidFill>
                  <a:srgbClr val="262626"/>
                </a:solidFill>
                <a:latin typeface="Calibri"/>
                <a:ea typeface="Calibri"/>
                <a:cs typeface="Calibri"/>
                <a:sym typeface="Calibri"/>
              </a:rPr>
              <a:t> z </a:t>
            </a:r>
            <a:r>
              <a:rPr lang="en-US" sz="2400" b="0" i="0" u="none" dirty="0" err="1">
                <a:solidFill>
                  <a:srgbClr val="262626"/>
                </a:solidFill>
                <a:latin typeface="Calibri"/>
                <a:ea typeface="Calibri"/>
                <a:cs typeface="Calibri"/>
                <a:sym typeface="Calibri"/>
              </a:rPr>
              <a:t>powodu</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bycia</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zranionym</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krytykowanym</a:t>
            </a:r>
            <a:r>
              <a:rPr lang="en-US" sz="2400" b="0" i="0" u="none" dirty="0">
                <a:solidFill>
                  <a:srgbClr val="262626"/>
                </a:solidFill>
                <a:latin typeface="Calibri"/>
                <a:ea typeface="Calibri"/>
                <a:cs typeface="Calibri"/>
                <a:sym typeface="Calibri"/>
              </a:rPr>
              <a:t>, </a:t>
            </a:r>
            <a:r>
              <a:rPr lang="en-US" sz="2400" b="0" i="0" u="none" dirty="0" err="1">
                <a:solidFill>
                  <a:srgbClr val="262626"/>
                </a:solidFill>
                <a:latin typeface="Calibri"/>
                <a:ea typeface="Calibri"/>
                <a:cs typeface="Calibri"/>
                <a:sym typeface="Calibri"/>
              </a:rPr>
              <a:t>odrzuconym</a:t>
            </a:r>
            <a:r>
              <a:rPr lang="en-US" sz="2400" b="0" i="0" u="none" dirty="0">
                <a:solidFill>
                  <a:srgbClr val="262626"/>
                </a:solidFill>
                <a:latin typeface="Calibri"/>
                <a:ea typeface="Calibri"/>
                <a:cs typeface="Calibri"/>
                <a:sym typeface="Calibri"/>
              </a:rPr>
              <a:t>).</a:t>
            </a:r>
            <a:endParaRPr dirty="0"/>
          </a:p>
          <a:p>
            <a:pPr marL="228600" marR="0" lvl="0" indent="-76200" algn="just" rtl="0">
              <a:lnSpc>
                <a:spcPct val="90000"/>
              </a:lnSpc>
              <a:spcBef>
                <a:spcPts val="1000"/>
              </a:spcBef>
              <a:spcAft>
                <a:spcPts val="0"/>
              </a:spcAft>
              <a:buClr>
                <a:schemeClr val="dk1"/>
              </a:buClr>
              <a:buSzPts val="2400"/>
              <a:buFont typeface="Arial"/>
              <a:buNone/>
            </a:pPr>
            <a:endParaRPr sz="2400" b="0" i="0" u="none" dirty="0">
              <a:solidFill>
                <a:srgbClr val="262626"/>
              </a:solidFill>
              <a:latin typeface="Calibri"/>
              <a:ea typeface="Calibri"/>
              <a:cs typeface="Calibri"/>
              <a:sym typeface="Calibri"/>
            </a:endParaRPr>
          </a:p>
        </p:txBody>
      </p:sp>
      <p:pic>
        <p:nvPicPr>
          <p:cNvPr id="1941" name="Google Shape;1941;p20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942" name="Google Shape;1942;p205"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6"/>
        <p:cNvGrpSpPr/>
        <p:nvPr/>
      </p:nvGrpSpPr>
      <p:grpSpPr>
        <a:xfrm>
          <a:off x="0" y="0"/>
          <a:ext cx="0" cy="0"/>
          <a:chOff x="0" y="0"/>
          <a:chExt cx="0" cy="0"/>
        </a:xfrm>
      </p:grpSpPr>
      <p:sp>
        <p:nvSpPr>
          <p:cNvPr id="1947" name="Google Shape;1947;p206"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48" name="Google Shape;1948;p206" descr="&quot;&quot;"/>
          <p:cNvSpPr/>
          <p:nvPr/>
        </p:nvSpPr>
        <p:spPr>
          <a:xfrm flipH="1">
            <a:off x="8577262" y="3335337"/>
            <a:ext cx="3290887" cy="32004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49" name="Google Shape;1949;p206" descr="&quot;&quot;"/>
          <p:cNvSpPr/>
          <p:nvPr/>
        </p:nvSpPr>
        <p:spPr>
          <a:xfrm>
            <a:off x="641350" y="623887"/>
            <a:ext cx="10906125" cy="5607050"/>
          </a:xfrm>
          <a:prstGeom prst="rect">
            <a:avLst/>
          </a:prstGeom>
          <a:noFill/>
          <a:ln w="19050" cap="flat"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50" name="Google Shape;1950;p206" descr="&quot;&quot;"/>
          <p:cNvSpPr/>
          <p:nvPr/>
        </p:nvSpPr>
        <p:spPr>
          <a:xfrm>
            <a:off x="642937" y="625475"/>
            <a:ext cx="6891337" cy="5607050"/>
          </a:xfrm>
          <a:prstGeom prst="rect">
            <a:avLst/>
          </a:prstGeom>
          <a:solidFill>
            <a:srgbClr val="7F7F7F">
              <a:alpha val="2470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51" name="Google Shape;1951;p206"/>
          <p:cNvSpPr txBox="1">
            <a:spLocks noGrp="1"/>
          </p:cNvSpPr>
          <p:nvPr>
            <p:ph type="title"/>
          </p:nvPr>
        </p:nvSpPr>
        <p:spPr>
          <a:xfrm>
            <a:off x="1244600" y="1384300"/>
            <a:ext cx="5811837" cy="41751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04040"/>
              </a:buClr>
              <a:buSzPts val="5400"/>
              <a:buFont typeface="Calibri"/>
              <a:buNone/>
            </a:pPr>
            <a:r>
              <a:rPr lang="en-US" sz="5400" b="0" i="0" u="none" dirty="0">
                <a:solidFill>
                  <a:srgbClr val="404040"/>
                </a:solidFill>
                <a:latin typeface="Calibri"/>
                <a:ea typeface="Calibri"/>
                <a:cs typeface="Calibri"/>
                <a:sym typeface="Calibri"/>
              </a:rPr>
              <a:t>Sposoby radzenia sobie ze złością </a:t>
            </a:r>
            <a:r>
              <a:rPr lang="pl-PL" sz="5400" b="0" i="0" u="none" dirty="0" smtClean="0">
                <a:solidFill>
                  <a:srgbClr val="404040"/>
                </a:solidFill>
                <a:latin typeface="Calibri"/>
                <a:ea typeface="Calibri"/>
                <a:cs typeface="Calibri"/>
                <a:sym typeface="Calibri"/>
              </a:rPr>
              <a:t/>
            </a:r>
            <a:br>
              <a:rPr lang="pl-PL" sz="5400" b="0" i="0" u="none" dirty="0" smtClean="0">
                <a:solidFill>
                  <a:srgbClr val="404040"/>
                </a:solidFill>
                <a:latin typeface="Calibri"/>
                <a:ea typeface="Calibri"/>
                <a:cs typeface="Calibri"/>
                <a:sym typeface="Calibri"/>
              </a:rPr>
            </a:br>
            <a:r>
              <a:rPr lang="en-US" sz="5400" b="0" i="0" u="none" dirty="0" smtClean="0">
                <a:solidFill>
                  <a:srgbClr val="404040"/>
                </a:solidFill>
                <a:latin typeface="Calibri"/>
                <a:ea typeface="Calibri"/>
                <a:cs typeface="Calibri"/>
                <a:sym typeface="Calibri"/>
              </a:rPr>
              <a:t>i </a:t>
            </a:r>
            <a:r>
              <a:rPr lang="en-US" sz="5400" b="0" i="0" u="none" dirty="0">
                <a:solidFill>
                  <a:srgbClr val="404040"/>
                </a:solidFill>
                <a:latin typeface="Calibri"/>
                <a:ea typeface="Calibri"/>
                <a:cs typeface="Calibri"/>
                <a:sym typeface="Calibri"/>
              </a:rPr>
              <a:t>gniewem</a:t>
            </a:r>
            <a:endParaRPr dirty="0"/>
          </a:p>
        </p:txBody>
      </p:sp>
      <p:pic>
        <p:nvPicPr>
          <p:cNvPr id="1952" name="Google Shape;1952;p20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953" name="Google Shape;1953;p206"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7"/>
        <p:cNvGrpSpPr/>
        <p:nvPr/>
      </p:nvGrpSpPr>
      <p:grpSpPr>
        <a:xfrm>
          <a:off x="0" y="0"/>
          <a:ext cx="0" cy="0"/>
          <a:chOff x="0" y="0"/>
          <a:chExt cx="0" cy="0"/>
        </a:xfrm>
      </p:grpSpPr>
      <p:sp>
        <p:nvSpPr>
          <p:cNvPr id="1958" name="Google Shape;1958;p207"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59" name="Google Shape;1959;p207" descr="&quot;&quot;"/>
          <p:cNvSpPr/>
          <p:nvPr/>
        </p:nvSpPr>
        <p:spPr>
          <a:xfrm flipH="1">
            <a:off x="8577262" y="3335337"/>
            <a:ext cx="3290887" cy="32004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60" name="Google Shape;1960;p207" descr="&quot;&quot;"/>
          <p:cNvSpPr/>
          <p:nvPr/>
        </p:nvSpPr>
        <p:spPr>
          <a:xfrm>
            <a:off x="641350" y="623887"/>
            <a:ext cx="10906125" cy="5607050"/>
          </a:xfrm>
          <a:prstGeom prst="rect">
            <a:avLst/>
          </a:prstGeom>
          <a:noFill/>
          <a:ln w="19050" cap="flat"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61" name="Google Shape;1961;p207"/>
          <p:cNvSpPr txBox="1">
            <a:spLocks noGrp="1"/>
          </p:cNvSpPr>
          <p:nvPr>
            <p:ph type="title"/>
          </p:nvPr>
        </p:nvSpPr>
        <p:spPr>
          <a:xfrm>
            <a:off x="1285875" y="1050925"/>
            <a:ext cx="9865345" cy="16176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b="0" i="0" u="none" dirty="0" err="1">
                <a:solidFill>
                  <a:schemeClr val="dk1"/>
                </a:solidFill>
                <a:latin typeface="Calibri"/>
                <a:ea typeface="Calibri"/>
                <a:cs typeface="Calibri"/>
                <a:sym typeface="Calibri"/>
              </a:rPr>
              <a:t>Kontrola</a:t>
            </a:r>
            <a:r>
              <a:rPr lang="en-US" sz="4800" b="0" i="0" u="none" dirty="0">
                <a:solidFill>
                  <a:schemeClr val="dk1"/>
                </a:solidFill>
                <a:latin typeface="Calibri"/>
                <a:ea typeface="Calibri"/>
                <a:cs typeface="Calibri"/>
                <a:sym typeface="Calibri"/>
              </a:rPr>
              <a:t> </a:t>
            </a:r>
            <a:r>
              <a:rPr lang="en-US" sz="4800" b="0" i="0" u="none" dirty="0" err="1">
                <a:solidFill>
                  <a:schemeClr val="dk1"/>
                </a:solidFill>
                <a:latin typeface="Calibri"/>
                <a:ea typeface="Calibri"/>
                <a:cs typeface="Calibri"/>
                <a:sym typeface="Calibri"/>
              </a:rPr>
              <a:t>złości</a:t>
            </a:r>
            <a:r>
              <a:rPr lang="en-US" sz="4800" b="0" i="0" u="none" dirty="0">
                <a:solidFill>
                  <a:schemeClr val="dk1"/>
                </a:solidFill>
                <a:latin typeface="Calibri"/>
                <a:ea typeface="Calibri"/>
                <a:cs typeface="Calibri"/>
                <a:sym typeface="Calibri"/>
              </a:rPr>
              <a:t> jest </a:t>
            </a:r>
            <a:r>
              <a:rPr lang="en-US" sz="4800" b="0" i="0" u="none" dirty="0" err="1">
                <a:solidFill>
                  <a:schemeClr val="dk1"/>
                </a:solidFill>
                <a:latin typeface="Calibri"/>
                <a:ea typeface="Calibri"/>
                <a:cs typeface="Calibri"/>
                <a:sym typeface="Calibri"/>
              </a:rPr>
              <a:t>trudnym</a:t>
            </a:r>
            <a:r>
              <a:rPr lang="en-US" sz="4800" b="0" i="0" u="none" dirty="0">
                <a:solidFill>
                  <a:schemeClr val="dk1"/>
                </a:solidFill>
                <a:latin typeface="Calibri"/>
                <a:ea typeface="Calibri"/>
                <a:cs typeface="Calibri"/>
                <a:sym typeface="Calibri"/>
              </a:rPr>
              <a:t> </a:t>
            </a:r>
            <a:r>
              <a:rPr lang="en-US" sz="4800" b="0" i="0" u="none" dirty="0" err="1" smtClean="0">
                <a:solidFill>
                  <a:schemeClr val="dk1"/>
                </a:solidFill>
                <a:latin typeface="Calibri"/>
                <a:ea typeface="Calibri"/>
                <a:cs typeface="Calibri"/>
                <a:sym typeface="Calibri"/>
              </a:rPr>
              <a:t>zadaniem</a:t>
            </a:r>
            <a:endParaRPr dirty="0"/>
          </a:p>
        </p:txBody>
      </p:sp>
      <p:sp>
        <p:nvSpPr>
          <p:cNvPr id="1962" name="Google Shape;1962;p207"/>
          <p:cNvSpPr txBox="1">
            <a:spLocks noGrp="1"/>
          </p:cNvSpPr>
          <p:nvPr>
            <p:ph type="body" idx="1"/>
          </p:nvPr>
        </p:nvSpPr>
        <p:spPr>
          <a:xfrm>
            <a:off x="1285875" y="2970212"/>
            <a:ext cx="8074025" cy="2800350"/>
          </a:xfrm>
          <a:prstGeom prst="rect">
            <a:avLst/>
          </a:prstGeom>
          <a:noFill/>
          <a:ln>
            <a:noFill/>
          </a:ln>
        </p:spPr>
        <p:txBody>
          <a:bodyPr spcFirstLastPara="1" wrap="square" lIns="91425" tIns="45700" rIns="91425" bIns="45700" anchor="t" anchorCtr="0">
            <a:noAutofit/>
          </a:bodyPr>
          <a:lstStyle/>
          <a:p>
            <a:pPr algn="just"/>
            <a:r>
              <a:rPr lang="pl-PL" sz="2400" dirty="0"/>
              <a:t>k</a:t>
            </a:r>
            <a:r>
              <a:rPr lang="pl-PL" sz="2400" dirty="0" smtClean="0"/>
              <a:t>ontrolowanie </a:t>
            </a:r>
            <a:r>
              <a:rPr lang="pl-PL" sz="2400" dirty="0"/>
              <a:t>swojej złości nie jest łatwym zadaniem, a umiejętność takiej kontroli jest uznawana za przejaw dojrzałości. Impulsywne reakcje mogą stać się naszym nawykiem, co może doprowadzić do tego, że będziemy nadmiernie wyrażać nasz </a:t>
            </a:r>
            <a:r>
              <a:rPr lang="pl-PL" sz="2400" dirty="0" smtClean="0"/>
              <a:t>gniew.</a:t>
            </a:r>
            <a:endParaRPr lang="pl-PL" sz="2400" dirty="0"/>
          </a:p>
        </p:txBody>
      </p:sp>
      <p:pic>
        <p:nvPicPr>
          <p:cNvPr id="1963" name="Google Shape;1963;p20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964" name="Google Shape;1964;p207"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8"/>
        <p:cNvGrpSpPr/>
        <p:nvPr/>
      </p:nvGrpSpPr>
      <p:grpSpPr>
        <a:xfrm>
          <a:off x="0" y="0"/>
          <a:ext cx="0" cy="0"/>
          <a:chOff x="0" y="0"/>
          <a:chExt cx="0" cy="0"/>
        </a:xfrm>
      </p:grpSpPr>
      <p:sp>
        <p:nvSpPr>
          <p:cNvPr id="1969" name="Google Shape;1969;p208"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70" name="Google Shape;1970;p208" descr="&quot;&quot;"/>
          <p:cNvSpPr/>
          <p:nvPr/>
        </p:nvSpPr>
        <p:spPr>
          <a:xfrm flipH="1">
            <a:off x="8577262" y="3335337"/>
            <a:ext cx="3290887" cy="32004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71" name="Google Shape;1971;p208" descr="&quot;&quot;"/>
          <p:cNvSpPr/>
          <p:nvPr/>
        </p:nvSpPr>
        <p:spPr>
          <a:xfrm>
            <a:off x="641350" y="623887"/>
            <a:ext cx="10906125" cy="5607050"/>
          </a:xfrm>
          <a:prstGeom prst="rect">
            <a:avLst/>
          </a:prstGeom>
          <a:noFill/>
          <a:ln w="19050" cap="flat"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72" name="Google Shape;1972;p208"/>
          <p:cNvSpPr txBox="1">
            <a:spLocks noGrp="1"/>
          </p:cNvSpPr>
          <p:nvPr>
            <p:ph type="title"/>
          </p:nvPr>
        </p:nvSpPr>
        <p:spPr>
          <a:xfrm>
            <a:off x="641350" y="1050925"/>
            <a:ext cx="10906125" cy="16176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b="0" i="0" u="none" dirty="0" err="1">
                <a:solidFill>
                  <a:schemeClr val="dk1"/>
                </a:solidFill>
                <a:latin typeface="Calibri"/>
                <a:ea typeface="Calibri"/>
                <a:cs typeface="Calibri"/>
                <a:sym typeface="Calibri"/>
              </a:rPr>
              <a:t>Emocje</a:t>
            </a:r>
            <a:r>
              <a:rPr lang="en-US" sz="4800" b="0" i="0" u="none" dirty="0">
                <a:solidFill>
                  <a:schemeClr val="dk1"/>
                </a:solidFill>
                <a:latin typeface="Calibri"/>
                <a:ea typeface="Calibri"/>
                <a:cs typeface="Calibri"/>
                <a:sym typeface="Calibri"/>
              </a:rPr>
              <a:t> </a:t>
            </a:r>
            <a:r>
              <a:rPr lang="en-US" sz="4800" b="0" i="0" u="none" dirty="0" err="1">
                <a:solidFill>
                  <a:schemeClr val="dk1"/>
                </a:solidFill>
                <a:latin typeface="Calibri"/>
                <a:ea typeface="Calibri"/>
                <a:cs typeface="Calibri"/>
                <a:sym typeface="Calibri"/>
              </a:rPr>
              <a:t>nie</a:t>
            </a:r>
            <a:r>
              <a:rPr lang="en-US" sz="4800" b="0" i="0" u="none" dirty="0">
                <a:solidFill>
                  <a:schemeClr val="dk1"/>
                </a:solidFill>
                <a:latin typeface="Calibri"/>
                <a:ea typeface="Calibri"/>
                <a:cs typeface="Calibri"/>
                <a:sym typeface="Calibri"/>
              </a:rPr>
              <a:t> </a:t>
            </a:r>
            <a:r>
              <a:rPr lang="en-US" sz="4800" b="0" i="0" u="none" dirty="0" err="1">
                <a:solidFill>
                  <a:schemeClr val="dk1"/>
                </a:solidFill>
                <a:latin typeface="Calibri"/>
                <a:ea typeface="Calibri"/>
                <a:cs typeface="Calibri"/>
                <a:sym typeface="Calibri"/>
              </a:rPr>
              <a:t>są</a:t>
            </a:r>
            <a:r>
              <a:rPr lang="en-US" sz="4800" b="0" i="0" u="none" dirty="0">
                <a:solidFill>
                  <a:schemeClr val="dk1"/>
                </a:solidFill>
                <a:latin typeface="Calibri"/>
                <a:ea typeface="Calibri"/>
                <a:cs typeface="Calibri"/>
                <a:sym typeface="Calibri"/>
              </a:rPr>
              <a:t> </a:t>
            </a:r>
            <a:r>
              <a:rPr lang="en-US" sz="4800" b="0" i="0" u="none" dirty="0" err="1">
                <a:solidFill>
                  <a:schemeClr val="dk1"/>
                </a:solidFill>
                <a:latin typeface="Calibri"/>
                <a:ea typeface="Calibri"/>
                <a:cs typeface="Calibri"/>
                <a:sym typeface="Calibri"/>
              </a:rPr>
              <a:t>dobre</a:t>
            </a:r>
            <a:r>
              <a:rPr lang="en-US" sz="4800" b="0" i="0" u="none" dirty="0">
                <a:solidFill>
                  <a:schemeClr val="dk1"/>
                </a:solidFill>
                <a:latin typeface="Calibri"/>
                <a:ea typeface="Calibri"/>
                <a:cs typeface="Calibri"/>
                <a:sym typeface="Calibri"/>
              </a:rPr>
              <a:t> </a:t>
            </a:r>
            <a:r>
              <a:rPr lang="en-US" sz="4800" b="0" i="0" u="none" dirty="0" err="1">
                <a:solidFill>
                  <a:schemeClr val="dk1"/>
                </a:solidFill>
                <a:latin typeface="Calibri"/>
                <a:ea typeface="Calibri"/>
                <a:cs typeface="Calibri"/>
                <a:sym typeface="Calibri"/>
              </a:rPr>
              <a:t>ani</a:t>
            </a:r>
            <a:r>
              <a:rPr lang="en-US" sz="4800" b="0" i="0" u="none" dirty="0">
                <a:solidFill>
                  <a:schemeClr val="dk1"/>
                </a:solidFill>
                <a:latin typeface="Calibri"/>
                <a:ea typeface="Calibri"/>
                <a:cs typeface="Calibri"/>
                <a:sym typeface="Calibri"/>
              </a:rPr>
              <a:t> </a:t>
            </a:r>
            <a:r>
              <a:rPr lang="en-US" sz="4800" b="0" i="0" u="none" dirty="0" err="1">
                <a:solidFill>
                  <a:schemeClr val="dk1"/>
                </a:solidFill>
                <a:latin typeface="Calibri"/>
                <a:ea typeface="Calibri"/>
                <a:cs typeface="Calibri"/>
                <a:sym typeface="Calibri"/>
              </a:rPr>
              <a:t>złe</a:t>
            </a:r>
            <a:r>
              <a:rPr lang="en-US" sz="4800" b="0" i="0" u="none" dirty="0">
                <a:solidFill>
                  <a:schemeClr val="dk1"/>
                </a:solidFill>
                <a:latin typeface="Calibri"/>
                <a:ea typeface="Calibri"/>
                <a:cs typeface="Calibri"/>
                <a:sym typeface="Calibri"/>
              </a:rPr>
              <a:t>, </a:t>
            </a:r>
            <a:r>
              <a:rPr lang="en-US" sz="4800" b="0" i="0" u="none" dirty="0" err="1">
                <a:solidFill>
                  <a:schemeClr val="dk1"/>
                </a:solidFill>
                <a:latin typeface="Calibri"/>
                <a:ea typeface="Calibri"/>
                <a:cs typeface="Calibri"/>
                <a:sym typeface="Calibri"/>
              </a:rPr>
              <a:t>po</a:t>
            </a:r>
            <a:r>
              <a:rPr lang="en-US" sz="4800" b="0" i="0" u="none" dirty="0">
                <a:solidFill>
                  <a:schemeClr val="dk1"/>
                </a:solidFill>
                <a:latin typeface="Calibri"/>
                <a:ea typeface="Calibri"/>
                <a:cs typeface="Calibri"/>
                <a:sym typeface="Calibri"/>
              </a:rPr>
              <a:t> </a:t>
            </a:r>
            <a:r>
              <a:rPr lang="en-US" sz="4800" b="0" i="0" u="none" dirty="0" err="1">
                <a:solidFill>
                  <a:schemeClr val="dk1"/>
                </a:solidFill>
                <a:latin typeface="Calibri"/>
                <a:ea typeface="Calibri"/>
                <a:cs typeface="Calibri"/>
                <a:sym typeface="Calibri"/>
              </a:rPr>
              <a:t>prostu</a:t>
            </a:r>
            <a:r>
              <a:rPr lang="en-US" sz="4800" b="0" i="0" u="none" dirty="0">
                <a:solidFill>
                  <a:schemeClr val="dk1"/>
                </a:solidFill>
                <a:latin typeface="Calibri"/>
                <a:ea typeface="Calibri"/>
                <a:cs typeface="Calibri"/>
                <a:sym typeface="Calibri"/>
              </a:rPr>
              <a:t> </a:t>
            </a:r>
            <a:r>
              <a:rPr lang="en-US" sz="4800" b="0" i="0" u="none" dirty="0" err="1" smtClean="0">
                <a:solidFill>
                  <a:schemeClr val="dk1"/>
                </a:solidFill>
                <a:latin typeface="Calibri"/>
                <a:ea typeface="Calibri"/>
                <a:cs typeface="Calibri"/>
                <a:sym typeface="Calibri"/>
              </a:rPr>
              <a:t>są</a:t>
            </a:r>
            <a:endParaRPr dirty="0"/>
          </a:p>
        </p:txBody>
      </p:sp>
      <p:sp>
        <p:nvSpPr>
          <p:cNvPr id="1973" name="Google Shape;1973;p208"/>
          <p:cNvSpPr txBox="1">
            <a:spLocks noGrp="1"/>
          </p:cNvSpPr>
          <p:nvPr>
            <p:ph type="body" idx="1"/>
          </p:nvPr>
        </p:nvSpPr>
        <p:spPr>
          <a:xfrm>
            <a:off x="1285875" y="2970212"/>
            <a:ext cx="8074025" cy="2800350"/>
          </a:xfrm>
          <a:prstGeom prst="rect">
            <a:avLst/>
          </a:prstGeom>
          <a:noFill/>
          <a:ln>
            <a:noFill/>
          </a:ln>
        </p:spPr>
        <p:txBody>
          <a:bodyPr spcFirstLastPara="1" wrap="square" lIns="91425" tIns="45700" rIns="91425" bIns="45700" anchor="t" anchorCtr="0">
            <a:normAutofit/>
          </a:bodyPr>
          <a:lstStyle/>
          <a:p>
            <a:pPr algn="just"/>
            <a:r>
              <a:rPr lang="pl-PL" sz="2400" dirty="0"/>
              <a:t>ż</a:t>
            </a:r>
            <a:r>
              <a:rPr lang="pl-PL" sz="2400" dirty="0" smtClean="0"/>
              <a:t>adna </a:t>
            </a:r>
            <a:r>
              <a:rPr lang="pl-PL" sz="2400" dirty="0"/>
              <a:t>emocja nie jest zła, ani pozytywna, ani negatywna. Ważne jest, aby żyć ze świadomością ich istnienia i pozwolić sobie je przeżywać oraz wyrażać w sposób bezpieczny dla siebie i otoczenia. Jeśli będziemy tłumić w sobie negatywne emocje, będą szukały one </a:t>
            </a:r>
            <a:r>
              <a:rPr lang="pl-PL" sz="2400" dirty="0" smtClean="0"/>
              <a:t>wyjścia.</a:t>
            </a:r>
            <a:endParaRPr lang="pl-PL" sz="2400" dirty="0"/>
          </a:p>
          <a:p>
            <a:pPr marL="228600" marR="0" lvl="0" indent="-88900" algn="just" rtl="0">
              <a:lnSpc>
                <a:spcPct val="90000"/>
              </a:lnSpc>
              <a:spcBef>
                <a:spcPts val="1000"/>
              </a:spcBef>
              <a:spcAft>
                <a:spcPts val="0"/>
              </a:spcAft>
              <a:buClr>
                <a:schemeClr val="dk1"/>
              </a:buClr>
              <a:buSzPts val="2200"/>
              <a:buFont typeface="Arial"/>
              <a:buNone/>
            </a:pPr>
            <a:endParaRPr sz="2200" b="0" i="0" u="none" dirty="0">
              <a:solidFill>
                <a:schemeClr val="dk1"/>
              </a:solidFill>
              <a:latin typeface="Calibri"/>
              <a:ea typeface="Calibri"/>
              <a:cs typeface="Calibri"/>
              <a:sym typeface="Calibri"/>
            </a:endParaRPr>
          </a:p>
        </p:txBody>
      </p:sp>
      <p:pic>
        <p:nvPicPr>
          <p:cNvPr id="1974" name="Google Shape;1974;p20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975" name="Google Shape;1975;p208"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9"/>
        <p:cNvGrpSpPr/>
        <p:nvPr/>
      </p:nvGrpSpPr>
      <p:grpSpPr>
        <a:xfrm>
          <a:off x="0" y="0"/>
          <a:ext cx="0" cy="0"/>
          <a:chOff x="0" y="0"/>
          <a:chExt cx="0" cy="0"/>
        </a:xfrm>
      </p:grpSpPr>
      <p:sp>
        <p:nvSpPr>
          <p:cNvPr id="1980" name="Google Shape;1980;p209"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81" name="Google Shape;1981;p209" descr="&quot;&quot;"/>
          <p:cNvSpPr/>
          <p:nvPr/>
        </p:nvSpPr>
        <p:spPr>
          <a:xfrm flipH="1">
            <a:off x="8577262" y="3335337"/>
            <a:ext cx="3290887" cy="32004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82" name="Google Shape;1982;p209" descr="&quot;&quot;"/>
          <p:cNvSpPr/>
          <p:nvPr/>
        </p:nvSpPr>
        <p:spPr>
          <a:xfrm>
            <a:off x="641350" y="623887"/>
            <a:ext cx="10906125" cy="5607050"/>
          </a:xfrm>
          <a:prstGeom prst="rect">
            <a:avLst/>
          </a:prstGeom>
          <a:noFill/>
          <a:ln w="19050" cap="flat"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83" name="Google Shape;1983;p209"/>
          <p:cNvSpPr txBox="1">
            <a:spLocks noGrp="1"/>
          </p:cNvSpPr>
          <p:nvPr>
            <p:ph type="title"/>
          </p:nvPr>
        </p:nvSpPr>
        <p:spPr>
          <a:xfrm>
            <a:off x="1285875" y="1050925"/>
            <a:ext cx="9876496" cy="16176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b="0" i="0" u="none" dirty="0" err="1">
                <a:solidFill>
                  <a:schemeClr val="dk1"/>
                </a:solidFill>
                <a:latin typeface="Calibri"/>
                <a:ea typeface="Calibri"/>
                <a:cs typeface="Calibri"/>
                <a:sym typeface="Calibri"/>
              </a:rPr>
              <a:t>Techniki</a:t>
            </a:r>
            <a:r>
              <a:rPr lang="en-US" sz="4800" b="0" i="0" u="none" dirty="0">
                <a:solidFill>
                  <a:schemeClr val="dk1"/>
                </a:solidFill>
                <a:latin typeface="Calibri"/>
                <a:ea typeface="Calibri"/>
                <a:cs typeface="Calibri"/>
                <a:sym typeface="Calibri"/>
              </a:rPr>
              <a:t> </a:t>
            </a:r>
            <a:r>
              <a:rPr lang="en-US" sz="4800" b="0" i="0" u="none" dirty="0" err="1">
                <a:solidFill>
                  <a:schemeClr val="dk1"/>
                </a:solidFill>
                <a:latin typeface="Calibri"/>
                <a:ea typeface="Calibri"/>
                <a:cs typeface="Calibri"/>
                <a:sym typeface="Calibri"/>
              </a:rPr>
              <a:t>uwalniania</a:t>
            </a:r>
            <a:r>
              <a:rPr lang="en-US" sz="4800" b="0" i="0" u="none" dirty="0">
                <a:solidFill>
                  <a:schemeClr val="dk1"/>
                </a:solidFill>
                <a:latin typeface="Calibri"/>
                <a:ea typeface="Calibri"/>
                <a:cs typeface="Calibri"/>
                <a:sym typeface="Calibri"/>
              </a:rPr>
              <a:t> </a:t>
            </a:r>
            <a:r>
              <a:rPr lang="en-US" sz="4800" b="0" i="0" u="none" dirty="0" err="1">
                <a:solidFill>
                  <a:schemeClr val="dk1"/>
                </a:solidFill>
                <a:latin typeface="Calibri"/>
                <a:ea typeface="Calibri"/>
                <a:cs typeface="Calibri"/>
                <a:sym typeface="Calibri"/>
              </a:rPr>
              <a:t>złości</a:t>
            </a:r>
            <a:r>
              <a:rPr lang="en-US" sz="4800" b="0" i="0" u="none" dirty="0">
                <a:solidFill>
                  <a:schemeClr val="dk1"/>
                </a:solidFill>
                <a:latin typeface="Calibri"/>
                <a:ea typeface="Calibri"/>
                <a:cs typeface="Calibri"/>
                <a:sym typeface="Calibri"/>
              </a:rPr>
              <a:t> i </a:t>
            </a:r>
            <a:r>
              <a:rPr lang="en-US" sz="4800" b="0" i="0" u="none" dirty="0" err="1">
                <a:solidFill>
                  <a:schemeClr val="dk1"/>
                </a:solidFill>
                <a:latin typeface="Calibri"/>
                <a:ea typeface="Calibri"/>
                <a:cs typeface="Calibri"/>
                <a:sym typeface="Calibri"/>
              </a:rPr>
              <a:t>gniewu</a:t>
            </a:r>
            <a:endParaRPr dirty="0"/>
          </a:p>
        </p:txBody>
      </p:sp>
      <p:sp>
        <p:nvSpPr>
          <p:cNvPr id="1984" name="Google Shape;1984;p209"/>
          <p:cNvSpPr txBox="1">
            <a:spLocks noGrp="1"/>
          </p:cNvSpPr>
          <p:nvPr>
            <p:ph type="body" idx="1"/>
          </p:nvPr>
        </p:nvSpPr>
        <p:spPr>
          <a:xfrm>
            <a:off x="1285875" y="2754312"/>
            <a:ext cx="8074025" cy="3016250"/>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100000"/>
              </a:lnSpc>
              <a:spcBef>
                <a:spcPts val="0"/>
              </a:spcBef>
              <a:spcAft>
                <a:spcPts val="0"/>
              </a:spcAft>
              <a:buClr>
                <a:schemeClr val="dk1"/>
              </a:buClr>
              <a:buSzPts val="1700"/>
              <a:buFont typeface="Arial"/>
              <a:buChar char="•"/>
            </a:pPr>
            <a:r>
              <a:rPr lang="pl-PL" sz="1700" dirty="0" err="1"/>
              <a:t>g</a:t>
            </a:r>
            <a:r>
              <a:rPr lang="en-US" sz="1700" b="0" i="0" u="none" dirty="0" err="1" smtClean="0">
                <a:solidFill>
                  <a:schemeClr val="dk1"/>
                </a:solidFill>
                <a:latin typeface="Calibri"/>
                <a:ea typeface="Calibri"/>
                <a:cs typeface="Calibri"/>
                <a:sym typeface="Calibri"/>
              </a:rPr>
              <a:t>łębokie</a:t>
            </a:r>
            <a:r>
              <a:rPr lang="en-US" sz="1700" b="0" i="0" u="none" dirty="0" smtClean="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oddychanie</a:t>
            </a:r>
            <a:r>
              <a:rPr lang="en-US" sz="1700" b="0" i="0" u="none" dirty="0">
                <a:solidFill>
                  <a:schemeClr val="dk1"/>
                </a:solidFill>
                <a:latin typeface="Calibri"/>
                <a:ea typeface="Calibri"/>
                <a:cs typeface="Calibri"/>
                <a:sym typeface="Calibri"/>
              </a:rPr>
              <a:t> - </a:t>
            </a:r>
            <a:r>
              <a:rPr lang="en-US" sz="1700" b="0" i="0" u="none" dirty="0" err="1">
                <a:solidFill>
                  <a:schemeClr val="dk1"/>
                </a:solidFill>
                <a:latin typeface="Calibri"/>
                <a:ea typeface="Calibri"/>
                <a:cs typeface="Calibri"/>
                <a:sym typeface="Calibri"/>
              </a:rPr>
              <a:t>Głębokie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oddychanie</a:t>
            </a:r>
            <a:r>
              <a:rPr lang="en-US" sz="1700" b="0" i="0" u="none" dirty="0">
                <a:solidFill>
                  <a:schemeClr val="dk1"/>
                </a:solidFill>
                <a:latin typeface="Calibri"/>
                <a:ea typeface="Calibri"/>
                <a:cs typeface="Calibri"/>
                <a:sym typeface="Calibri"/>
              </a:rPr>
              <a:t> jest </a:t>
            </a:r>
            <a:r>
              <a:rPr lang="en-US" sz="1700" b="0" i="0" u="none" dirty="0" err="1">
                <a:solidFill>
                  <a:schemeClr val="dk1"/>
                </a:solidFill>
                <a:latin typeface="Calibri"/>
                <a:ea typeface="Calibri"/>
                <a:cs typeface="Calibri"/>
                <a:sym typeface="Calibri"/>
              </a:rPr>
              <a:t>ważne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dla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opanowania</a:t>
            </a:r>
            <a:r>
              <a:rPr lang="en-US" sz="1700" b="0" i="0" u="none" dirty="0">
                <a:solidFill>
                  <a:schemeClr val="dk1"/>
                </a:solidFill>
                <a:latin typeface="Calibri"/>
                <a:ea typeface="Calibri"/>
                <a:cs typeface="Calibri"/>
                <a:sym typeface="Calibri"/>
              </a:rPr>
              <a:t> </a:t>
            </a:r>
            <a:r>
              <a:rPr lang="en-US" sz="1700" b="0" i="0" u="none" dirty="0" err="1" smtClean="0">
                <a:solidFill>
                  <a:schemeClr val="dk1"/>
                </a:solidFill>
                <a:latin typeface="Calibri"/>
                <a:ea typeface="Calibri"/>
                <a:cs typeface="Calibri"/>
                <a:sym typeface="Calibri"/>
              </a:rPr>
              <a:t>gniewu</a:t>
            </a:r>
            <a:r>
              <a:rPr lang="pl-PL" sz="1700" dirty="0"/>
              <a:t>,</a:t>
            </a:r>
            <a:endParaRPr dirty="0"/>
          </a:p>
          <a:p>
            <a:pPr marL="228600" marR="0" lvl="0" indent="-228600" algn="just" rtl="0">
              <a:lnSpc>
                <a:spcPct val="100000"/>
              </a:lnSpc>
              <a:spcBef>
                <a:spcPts val="1800"/>
              </a:spcBef>
              <a:spcAft>
                <a:spcPts val="0"/>
              </a:spcAft>
              <a:buClr>
                <a:schemeClr val="dk1"/>
              </a:buClr>
              <a:buSzPts val="1700"/>
              <a:buFont typeface="Arial"/>
              <a:buChar char="•"/>
            </a:pPr>
            <a:r>
              <a:rPr lang="pl-PL" sz="1700" dirty="0" err="1"/>
              <a:t>w</a:t>
            </a:r>
            <a:r>
              <a:rPr lang="en-US" sz="1700" b="0" i="0" u="none" dirty="0" err="1" smtClean="0">
                <a:solidFill>
                  <a:schemeClr val="dk1"/>
                </a:solidFill>
                <a:latin typeface="Calibri"/>
                <a:ea typeface="Calibri"/>
                <a:cs typeface="Calibri"/>
                <a:sym typeface="Calibri"/>
              </a:rPr>
              <a:t>yobrażanie</a:t>
            </a:r>
            <a:r>
              <a:rPr lang="en-US" sz="1700" b="0" i="0" u="none" dirty="0" smtClean="0">
                <a:solidFill>
                  <a:schemeClr val="dk1"/>
                </a:solidFill>
                <a:latin typeface="Calibri"/>
                <a:ea typeface="Calibri"/>
                <a:cs typeface="Calibri"/>
                <a:sym typeface="Calibri"/>
              </a:rPr>
              <a:t> </a:t>
            </a:r>
            <a:r>
              <a:rPr lang="en-US" sz="1700" b="0" i="0" u="none" dirty="0">
                <a:solidFill>
                  <a:schemeClr val="dk1"/>
                </a:solidFill>
                <a:latin typeface="Calibri"/>
                <a:ea typeface="Calibri"/>
                <a:cs typeface="Calibri"/>
                <a:sym typeface="Calibri"/>
              </a:rPr>
              <a:t>sobie - </a:t>
            </a:r>
            <a:r>
              <a:rPr lang="en-US" sz="1700" b="0" i="0" u="none" dirty="0" err="1">
                <a:solidFill>
                  <a:schemeClr val="dk1"/>
                </a:solidFill>
                <a:latin typeface="Calibri"/>
                <a:ea typeface="Calibri"/>
                <a:cs typeface="Calibri"/>
                <a:sym typeface="Calibri"/>
              </a:rPr>
              <a:t>Wizualizacja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może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być</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pomocna</a:t>
            </a:r>
            <a:r>
              <a:rPr lang="en-US" sz="1700" b="0" i="0" u="none" dirty="0">
                <a:solidFill>
                  <a:schemeClr val="dk1"/>
                </a:solidFill>
                <a:latin typeface="Calibri"/>
                <a:ea typeface="Calibri"/>
                <a:cs typeface="Calibri"/>
                <a:sym typeface="Calibri"/>
              </a:rPr>
              <a:t> </a:t>
            </a:r>
            <a:r>
              <a:rPr lang="pl-PL" sz="1700" b="0" i="0" u="none" dirty="0" smtClean="0">
                <a:solidFill>
                  <a:schemeClr val="dk1"/>
                </a:solidFill>
                <a:latin typeface="Calibri"/>
                <a:ea typeface="Calibri"/>
                <a:cs typeface="Calibri"/>
                <a:sym typeface="Calibri"/>
              </a:rPr>
              <a:t>w </a:t>
            </a:r>
            <a:r>
              <a:rPr lang="en-US" sz="1700" b="0" i="0" u="none" dirty="0" err="1" smtClean="0">
                <a:solidFill>
                  <a:schemeClr val="dk1"/>
                </a:solidFill>
                <a:latin typeface="Calibri"/>
                <a:ea typeface="Calibri"/>
                <a:cs typeface="Calibri"/>
                <a:sym typeface="Calibri"/>
              </a:rPr>
              <a:t>uwolnieniu</a:t>
            </a:r>
            <a:r>
              <a:rPr lang="en-US" sz="1700" b="0" i="0" u="none" dirty="0" smtClean="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gniewu</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Ważne</a:t>
            </a:r>
            <a:r>
              <a:rPr lang="en-US" sz="1700" b="0" i="0" u="none" dirty="0">
                <a:solidFill>
                  <a:schemeClr val="dk1"/>
                </a:solidFill>
                <a:latin typeface="Calibri"/>
                <a:ea typeface="Calibri"/>
                <a:cs typeface="Calibri"/>
                <a:sym typeface="Calibri"/>
              </a:rPr>
              <a:t> jest, aby </a:t>
            </a:r>
            <a:r>
              <a:rPr lang="en-US" sz="1700" b="0" i="0" u="none" dirty="0" err="1">
                <a:solidFill>
                  <a:schemeClr val="dk1"/>
                </a:solidFill>
                <a:latin typeface="Calibri"/>
                <a:ea typeface="Calibri"/>
                <a:cs typeface="Calibri"/>
                <a:sym typeface="Calibri"/>
              </a:rPr>
              <a:t>nie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wizualizować</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wyrządzania</a:t>
            </a:r>
            <a:r>
              <a:rPr lang="en-US" sz="1700" b="0" i="0" u="none" dirty="0">
                <a:solidFill>
                  <a:schemeClr val="dk1"/>
                </a:solidFill>
                <a:latin typeface="Calibri"/>
                <a:ea typeface="Calibri"/>
                <a:cs typeface="Calibri"/>
                <a:sym typeface="Calibri"/>
              </a:rPr>
              <a:t> </a:t>
            </a:r>
            <a:r>
              <a:rPr lang="en-US" sz="1700" b="0" i="0" u="none" dirty="0" err="1" smtClean="0">
                <a:solidFill>
                  <a:schemeClr val="dk1"/>
                </a:solidFill>
                <a:latin typeface="Calibri"/>
                <a:ea typeface="Calibri"/>
                <a:cs typeface="Calibri"/>
                <a:sym typeface="Calibri"/>
              </a:rPr>
              <a:t>krzywdy</a:t>
            </a:r>
            <a:r>
              <a:rPr lang="en-US" sz="1700" b="0" i="0" u="none" dirty="0" smtClean="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Zamiast</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tego</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zwizualizuj</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inne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reprezentacje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swojego</a:t>
            </a:r>
            <a:r>
              <a:rPr lang="en-US" sz="1700" b="0" i="0" u="none" dirty="0">
                <a:solidFill>
                  <a:schemeClr val="dk1"/>
                </a:solidFill>
                <a:latin typeface="Calibri"/>
                <a:ea typeface="Calibri"/>
                <a:cs typeface="Calibri"/>
                <a:sym typeface="Calibri"/>
              </a:rPr>
              <a:t> </a:t>
            </a:r>
            <a:r>
              <a:rPr lang="en-US" sz="1700" b="0" i="0" u="none" dirty="0" err="1" smtClean="0">
                <a:solidFill>
                  <a:schemeClr val="dk1"/>
                </a:solidFill>
                <a:latin typeface="Calibri"/>
                <a:ea typeface="Calibri"/>
                <a:cs typeface="Calibri"/>
                <a:sym typeface="Calibri"/>
              </a:rPr>
              <a:t>gniewu</a:t>
            </a:r>
            <a:r>
              <a:rPr lang="pl-PL" sz="1700" dirty="0"/>
              <a:t>,</a:t>
            </a:r>
            <a:endParaRPr dirty="0"/>
          </a:p>
          <a:p>
            <a:pPr marL="228600" marR="0" lvl="0" indent="-228600" algn="just" rtl="0">
              <a:lnSpc>
                <a:spcPct val="100000"/>
              </a:lnSpc>
              <a:spcBef>
                <a:spcPts val="1800"/>
              </a:spcBef>
              <a:spcAft>
                <a:spcPts val="0"/>
              </a:spcAft>
              <a:buClr>
                <a:schemeClr val="dk1"/>
              </a:buClr>
              <a:buSzPts val="1700"/>
              <a:buFont typeface="Arial"/>
              <a:buChar char="•"/>
            </a:pPr>
            <a:r>
              <a:rPr lang="pl-PL" sz="1700" dirty="0" err="1"/>
              <a:t>f</a:t>
            </a:r>
            <a:r>
              <a:rPr lang="en-US" sz="1700" b="0" i="0" u="none" dirty="0" err="1" smtClean="0">
                <a:solidFill>
                  <a:schemeClr val="dk1"/>
                </a:solidFill>
                <a:latin typeface="Calibri"/>
                <a:ea typeface="Calibri"/>
                <a:cs typeface="Calibri"/>
                <a:sym typeface="Calibri"/>
              </a:rPr>
              <a:t>izyczne</a:t>
            </a:r>
            <a:r>
              <a:rPr lang="en-US" sz="1700" b="0" i="0" u="none" dirty="0" smtClean="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uwolnienie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gniewu</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Czasami</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możesz</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czuć</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że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twój</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gniew</a:t>
            </a:r>
            <a:r>
              <a:rPr lang="en-US" sz="1700" b="0" i="0" u="none" dirty="0">
                <a:solidFill>
                  <a:schemeClr val="dk1"/>
                </a:solidFill>
                <a:latin typeface="Calibri"/>
                <a:ea typeface="Calibri"/>
                <a:cs typeface="Calibri"/>
                <a:sym typeface="Calibri"/>
              </a:rPr>
              <a:t> jest </a:t>
            </a:r>
            <a:r>
              <a:rPr lang="en-US" sz="1700" b="0" i="0" u="none" dirty="0" err="1">
                <a:solidFill>
                  <a:schemeClr val="dk1"/>
                </a:solidFill>
                <a:latin typeface="Calibri"/>
                <a:ea typeface="Calibri"/>
                <a:cs typeface="Calibri"/>
                <a:sym typeface="Calibri"/>
              </a:rPr>
              <a:t>taki</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że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absolutnie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musisz</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coś</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uderzyć</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Kiedy</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tak</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się</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stanie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możesz</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użyć</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fizycznego</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uwolnienia</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gniewu</a:t>
            </a:r>
            <a:r>
              <a:rPr lang="en-US" sz="1700" b="0" i="0" u="none" dirty="0">
                <a:solidFill>
                  <a:schemeClr val="dk1"/>
                </a:solidFill>
                <a:latin typeface="Calibri"/>
                <a:ea typeface="Calibri"/>
                <a:cs typeface="Calibri"/>
                <a:sym typeface="Calibri"/>
              </a:rPr>
              <a:t> w </a:t>
            </a:r>
            <a:r>
              <a:rPr lang="en-US" sz="1700" b="0" i="0" u="none" dirty="0" err="1">
                <a:solidFill>
                  <a:schemeClr val="dk1"/>
                </a:solidFill>
                <a:latin typeface="Calibri"/>
                <a:ea typeface="Calibri"/>
                <a:cs typeface="Calibri"/>
                <a:sym typeface="Calibri"/>
              </a:rPr>
              <a:t>sposób</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który</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nikomu</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nie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zaszkodzi</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nie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zniszczy</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żadnej</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własności</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ani</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nie</a:t>
            </a:r>
            <a:r>
              <a:rPr lang="en-US" sz="1700" b="0" i="0" u="none" dirty="0">
                <a:solidFill>
                  <a:schemeClr val="dk1"/>
                </a:solidFill>
                <a:latin typeface="Calibri"/>
                <a:ea typeface="Calibri"/>
                <a:cs typeface="Calibri"/>
                <a:sym typeface="Calibri"/>
              </a:rPr>
              <a:t> </a:t>
            </a:r>
            <a:r>
              <a:rPr lang="en-US" sz="1700" b="0" i="0" u="none" dirty="0" err="1">
                <a:solidFill>
                  <a:schemeClr val="dk1"/>
                </a:solidFill>
                <a:latin typeface="Calibri"/>
                <a:ea typeface="Calibri"/>
                <a:cs typeface="Calibri"/>
                <a:sym typeface="Calibri"/>
              </a:rPr>
              <a:t>zrobi</a:t>
            </a:r>
            <a:r>
              <a:rPr lang="en-US" sz="1700" b="0" i="0" u="none" dirty="0">
                <a:solidFill>
                  <a:schemeClr val="dk1"/>
                </a:solidFill>
                <a:latin typeface="Calibri"/>
                <a:ea typeface="Calibri"/>
                <a:cs typeface="Calibri"/>
                <a:sym typeface="Calibri"/>
              </a:rPr>
              <a:t> ci </a:t>
            </a:r>
            <a:r>
              <a:rPr lang="en-US" sz="1700" b="0" i="0" u="none" dirty="0" err="1">
                <a:solidFill>
                  <a:schemeClr val="dk1"/>
                </a:solidFill>
                <a:latin typeface="Calibri"/>
                <a:ea typeface="Calibri"/>
                <a:cs typeface="Calibri"/>
                <a:sym typeface="Calibri"/>
              </a:rPr>
              <a:t>krzywdy</a:t>
            </a:r>
            <a:r>
              <a:rPr lang="en-US" sz="1700" b="0" i="0" u="none" dirty="0">
                <a:solidFill>
                  <a:schemeClr val="dk1"/>
                </a:solidFill>
                <a:latin typeface="Calibri"/>
                <a:ea typeface="Calibri"/>
                <a:cs typeface="Calibri"/>
                <a:sym typeface="Calibri"/>
              </a:rPr>
              <a:t>. </a:t>
            </a:r>
            <a:endParaRPr dirty="0"/>
          </a:p>
          <a:p>
            <a:pPr marL="228600" marR="0" lvl="0" indent="-120650" algn="just" rtl="0">
              <a:lnSpc>
                <a:spcPct val="100000"/>
              </a:lnSpc>
              <a:spcBef>
                <a:spcPts val="1800"/>
              </a:spcBef>
              <a:spcAft>
                <a:spcPts val="0"/>
              </a:spcAft>
              <a:buClr>
                <a:schemeClr val="dk1"/>
              </a:buClr>
              <a:buSzPts val="1700"/>
              <a:buFont typeface="Arial"/>
              <a:buNone/>
            </a:pPr>
            <a:endParaRPr sz="1700" b="0" i="0" u="none" dirty="0">
              <a:solidFill>
                <a:schemeClr val="dk1"/>
              </a:solidFill>
              <a:latin typeface="Calibri"/>
              <a:ea typeface="Calibri"/>
              <a:cs typeface="Calibri"/>
              <a:sym typeface="Calibri"/>
            </a:endParaRPr>
          </a:p>
          <a:p>
            <a:pPr marL="228600" marR="0" lvl="0" indent="-120650" algn="just" rtl="0">
              <a:lnSpc>
                <a:spcPct val="90000"/>
              </a:lnSpc>
              <a:spcBef>
                <a:spcPts val="1800"/>
              </a:spcBef>
              <a:spcAft>
                <a:spcPts val="0"/>
              </a:spcAft>
              <a:buClr>
                <a:schemeClr val="dk1"/>
              </a:buClr>
              <a:buSzPts val="1700"/>
              <a:buFont typeface="Arial"/>
              <a:buNone/>
            </a:pPr>
            <a:endParaRPr sz="1700" b="0" i="0" u="none" dirty="0">
              <a:solidFill>
                <a:schemeClr val="dk1"/>
              </a:solidFill>
              <a:latin typeface="Calibri"/>
              <a:ea typeface="Calibri"/>
              <a:cs typeface="Calibri"/>
              <a:sym typeface="Calibri"/>
            </a:endParaRPr>
          </a:p>
        </p:txBody>
      </p:sp>
      <p:pic>
        <p:nvPicPr>
          <p:cNvPr id="1985" name="Google Shape;1985;p20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986" name="Google Shape;1986;p209"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0"/>
        <p:cNvGrpSpPr/>
        <p:nvPr/>
      </p:nvGrpSpPr>
      <p:grpSpPr>
        <a:xfrm>
          <a:off x="0" y="0"/>
          <a:ext cx="0" cy="0"/>
          <a:chOff x="0" y="0"/>
          <a:chExt cx="0" cy="0"/>
        </a:xfrm>
      </p:grpSpPr>
      <p:sp>
        <p:nvSpPr>
          <p:cNvPr id="1991" name="Google Shape;1991;p210"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92" name="Google Shape;1992;p210" descr="&quot;&quot;"/>
          <p:cNvSpPr/>
          <p:nvPr/>
        </p:nvSpPr>
        <p:spPr>
          <a:xfrm flipH="1">
            <a:off x="8577262" y="3335337"/>
            <a:ext cx="3290887" cy="32004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93" name="Google Shape;1993;p210" descr="&quot;&quot;"/>
          <p:cNvSpPr/>
          <p:nvPr/>
        </p:nvSpPr>
        <p:spPr>
          <a:xfrm>
            <a:off x="641350" y="623887"/>
            <a:ext cx="10906125" cy="5607050"/>
          </a:xfrm>
          <a:prstGeom prst="rect">
            <a:avLst/>
          </a:prstGeom>
          <a:noFill/>
          <a:ln w="19050" cap="flat"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94" name="Google Shape;1994;p210"/>
          <p:cNvSpPr txBox="1">
            <a:spLocks noGrp="1"/>
          </p:cNvSpPr>
          <p:nvPr>
            <p:ph type="title"/>
          </p:nvPr>
        </p:nvSpPr>
        <p:spPr>
          <a:xfrm>
            <a:off x="1285875" y="1050925"/>
            <a:ext cx="10121823" cy="16176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b="0" i="0" u="none" dirty="0" err="1">
                <a:solidFill>
                  <a:schemeClr val="dk1"/>
                </a:solidFill>
                <a:latin typeface="Calibri"/>
                <a:ea typeface="Calibri"/>
                <a:cs typeface="Calibri"/>
                <a:sym typeface="Calibri"/>
              </a:rPr>
              <a:t>Restrukturyzacja</a:t>
            </a:r>
            <a:r>
              <a:rPr lang="en-US" sz="4800" b="0" i="0" u="none" dirty="0">
                <a:solidFill>
                  <a:schemeClr val="dk1"/>
                </a:solidFill>
                <a:latin typeface="Calibri"/>
                <a:ea typeface="Calibri"/>
                <a:cs typeface="Calibri"/>
                <a:sym typeface="Calibri"/>
              </a:rPr>
              <a:t> </a:t>
            </a:r>
            <a:r>
              <a:rPr lang="en-US" sz="4800" b="0" i="0" u="none" dirty="0" err="1">
                <a:solidFill>
                  <a:schemeClr val="dk1"/>
                </a:solidFill>
                <a:latin typeface="Calibri"/>
                <a:ea typeface="Calibri"/>
                <a:cs typeface="Calibri"/>
                <a:sym typeface="Calibri"/>
              </a:rPr>
              <a:t>poznawcza</a:t>
            </a:r>
            <a:endParaRPr dirty="0"/>
          </a:p>
        </p:txBody>
      </p:sp>
      <p:sp>
        <p:nvSpPr>
          <p:cNvPr id="1995" name="Google Shape;1995;p210"/>
          <p:cNvSpPr txBox="1">
            <a:spLocks noGrp="1"/>
          </p:cNvSpPr>
          <p:nvPr>
            <p:ph type="body" idx="1"/>
          </p:nvPr>
        </p:nvSpPr>
        <p:spPr>
          <a:xfrm>
            <a:off x="1285875" y="2970212"/>
            <a:ext cx="8074025" cy="2800350"/>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2400"/>
              <a:buFont typeface="Arial"/>
              <a:buNone/>
            </a:pPr>
            <a:r>
              <a:rPr lang="en-US" sz="2400" b="1" i="0" u="none" dirty="0" err="1">
                <a:solidFill>
                  <a:schemeClr val="dk1"/>
                </a:solidFill>
                <a:latin typeface="Calibri"/>
                <a:ea typeface="Calibri"/>
                <a:cs typeface="Calibri"/>
                <a:sym typeface="Calibri"/>
              </a:rPr>
              <a:t>Restrukturyzacja</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poznawcza</a:t>
            </a:r>
            <a:r>
              <a:rPr lang="en-US" sz="2400" b="1" i="0" u="none" dirty="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to forma </a:t>
            </a:r>
            <a:r>
              <a:rPr lang="en-US" sz="2400" b="0" i="0" u="none" dirty="0" err="1">
                <a:solidFill>
                  <a:schemeClr val="dk1"/>
                </a:solidFill>
                <a:latin typeface="Calibri"/>
                <a:ea typeface="Calibri"/>
                <a:cs typeface="Calibri"/>
                <a:sym typeface="Calibri"/>
              </a:rPr>
              <a:t>techniki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zarządzania</a:t>
            </a:r>
            <a:r>
              <a:rPr lang="en-US" sz="2400" b="0" i="0" u="none" dirty="0">
                <a:solidFill>
                  <a:schemeClr val="dk1"/>
                </a:solidFill>
                <a:latin typeface="Calibri"/>
                <a:ea typeface="Calibri"/>
                <a:cs typeface="Calibri"/>
                <a:sym typeface="Calibri"/>
              </a:rPr>
              <a:t> gniewem, </a:t>
            </a:r>
            <a:r>
              <a:rPr lang="en-US" sz="2400" b="0" i="0" u="none" dirty="0" err="1">
                <a:solidFill>
                  <a:schemeClr val="dk1"/>
                </a:solidFill>
                <a:latin typeface="Calibri"/>
                <a:ea typeface="Calibri"/>
                <a:cs typeface="Calibri"/>
                <a:sym typeface="Calibri"/>
              </a:rPr>
              <a:t>polegająca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zmianie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sposobu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myślenia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Wymaga</a:t>
            </a:r>
            <a:r>
              <a:rPr lang="en-US" sz="2400" b="0" i="0" u="none" dirty="0">
                <a:solidFill>
                  <a:schemeClr val="dk1"/>
                </a:solidFill>
                <a:latin typeface="Calibri"/>
                <a:ea typeface="Calibri"/>
                <a:cs typeface="Calibri"/>
                <a:sym typeface="Calibri"/>
              </a:rPr>
              <a:t> to </a:t>
            </a:r>
            <a:r>
              <a:rPr lang="en-US" sz="2400" b="0" i="0" u="none" dirty="0" err="1">
                <a:solidFill>
                  <a:schemeClr val="dk1"/>
                </a:solidFill>
                <a:latin typeface="Calibri"/>
                <a:ea typeface="Calibri"/>
                <a:cs typeface="Calibri"/>
                <a:sym typeface="Calibri"/>
              </a:rPr>
              <a:t>uważnego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myślenia</a:t>
            </a:r>
            <a:r>
              <a:rPr lang="en-US" sz="2400" b="0" i="0" u="none" dirty="0">
                <a:solidFill>
                  <a:schemeClr val="dk1"/>
                </a:solidFill>
                <a:latin typeface="Calibri"/>
                <a:ea typeface="Calibri"/>
                <a:cs typeface="Calibri"/>
                <a:sym typeface="Calibri"/>
              </a:rPr>
              <a:t> i </a:t>
            </a:r>
            <a:r>
              <a:rPr lang="en-US" sz="2400" b="0" i="0" u="none" dirty="0" err="1">
                <a:solidFill>
                  <a:schemeClr val="dk1"/>
                </a:solidFill>
                <a:latin typeface="Calibri"/>
                <a:ea typeface="Calibri"/>
                <a:cs typeface="Calibri"/>
                <a:sym typeface="Calibri"/>
              </a:rPr>
              <a:t>zastępowania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złych</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lub</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niekontrolowanych</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myśli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pozytywnymi</a:t>
            </a:r>
            <a:r>
              <a:rPr lang="en-US" sz="2400" b="0" i="0" u="none" dirty="0">
                <a:solidFill>
                  <a:schemeClr val="dk1"/>
                </a:solidFill>
                <a:latin typeface="Calibri"/>
                <a:ea typeface="Calibri"/>
                <a:cs typeface="Calibri"/>
                <a:sym typeface="Calibri"/>
              </a:rPr>
              <a:t>.</a:t>
            </a:r>
            <a:endParaRPr dirty="0"/>
          </a:p>
          <a:p>
            <a:pPr marL="228600" marR="0" lvl="0" indent="-76200" algn="just"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996" name="Google Shape;1996;p21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997" name="Google Shape;1997;p21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p21"/>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r>
              <a:rPr lang="en-US" sz="4000" b="0" i="0" u="none" strike="noStrike" cap="none" dirty="0">
                <a:solidFill>
                  <a:schemeClr val="dk1"/>
                </a:solidFill>
                <a:latin typeface="Calibri"/>
                <a:ea typeface="Calibri"/>
                <a:cs typeface="Calibri"/>
                <a:sym typeface="Calibri"/>
              </a:rPr>
              <a:t>Szukanie źródła niepowodzenia</a:t>
            </a:r>
            <a:endParaRPr sz="4000" b="0" i="0" u="none" strike="noStrike" cap="none" dirty="0">
              <a:solidFill>
                <a:schemeClr val="dk1"/>
              </a:solidFill>
              <a:latin typeface="Calibri"/>
              <a:ea typeface="Calibri"/>
              <a:cs typeface="Calibri"/>
              <a:sym typeface="Calibri"/>
            </a:endParaRPr>
          </a:p>
        </p:txBody>
      </p:sp>
      <p:sp>
        <p:nvSpPr>
          <p:cNvPr id="397" name="Google Shape;397;p2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114300" indent="0" algn="just">
              <a:lnSpc>
                <a:spcPct val="150000"/>
              </a:lnSpc>
              <a:spcAft>
                <a:spcPts val="800"/>
              </a:spcAft>
              <a:buNone/>
            </a:pPr>
            <a:r>
              <a:rPr lang="pl-PL" sz="2600" dirty="0"/>
              <a:t>Szukaj odpowiedzi, w którym momencie nastąpiła sytuacja, która doprowadziła do porażki i zadawaj jak najwięcej pytań</a:t>
            </a:r>
            <a:r>
              <a:rPr lang="pl-PL" sz="2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a:t>
            </a:r>
          </a:p>
          <a:p>
            <a:pPr lvl="1" algn="just">
              <a:lnSpc>
                <a:spcPct val="150000"/>
              </a:lnSpc>
              <a:spcAft>
                <a:spcPts val="800"/>
              </a:spcAft>
            </a:pPr>
            <a:r>
              <a:rPr lang="pl-PL" sz="2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Dlaczego</a:t>
            </a:r>
            <a:r>
              <a:rPr lang="pl-PL" sz="2600" dirty="0">
                <a:solidFill>
                  <a:schemeClr val="tx1">
                    <a:lumMod val="95000"/>
                    <a:lumOff val="5000"/>
                  </a:schemeClr>
                </a:solidFill>
                <a:latin typeface="Calibri" panose="020F0502020204030204" pitchFamily="34" charset="0"/>
                <a:cs typeface="Times New Roman" panose="02020603050405020304" pitchFamily="18" charset="0"/>
              </a:rPr>
              <a:t>? – Czego już nie robić, by nie powtórzyć minionej porażki? </a:t>
            </a:r>
          </a:p>
          <a:p>
            <a:pPr lvl="1" algn="just">
              <a:lnSpc>
                <a:spcPct val="150000"/>
              </a:lnSpc>
              <a:spcAft>
                <a:spcPts val="800"/>
              </a:spcAft>
            </a:pPr>
            <a:r>
              <a:rPr lang="pl-PL" sz="2600" dirty="0">
                <a:solidFill>
                  <a:schemeClr val="tx1">
                    <a:lumMod val="95000"/>
                    <a:lumOff val="5000"/>
                  </a:schemeClr>
                </a:solidFill>
                <a:latin typeface="Calibri" panose="020F0502020204030204" pitchFamily="34" charset="0"/>
                <a:cs typeface="Times New Roman" panose="02020603050405020304" pitchFamily="18" charset="0"/>
              </a:rPr>
              <a:t>Co należy dodać do moich działań?  </a:t>
            </a:r>
          </a:p>
          <a:p>
            <a:pPr lvl="1" algn="just">
              <a:lnSpc>
                <a:spcPct val="150000"/>
              </a:lnSpc>
              <a:spcAft>
                <a:spcPts val="800"/>
              </a:spcAft>
            </a:pPr>
            <a:r>
              <a:rPr lang="pl-PL" sz="2600" dirty="0">
                <a:solidFill>
                  <a:schemeClr val="tx1">
                    <a:lumMod val="95000"/>
                    <a:lumOff val="5000"/>
                  </a:schemeClr>
                </a:solidFill>
                <a:latin typeface="Calibri" panose="020F0502020204030204" pitchFamily="34" charset="0"/>
                <a:cs typeface="Times New Roman" panose="02020603050405020304" pitchFamily="18" charset="0"/>
              </a:rPr>
              <a:t>Czego robić więcej?  Czego robić mniej?</a:t>
            </a:r>
            <a:endParaRPr lang="pl-PL" sz="26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98" name="Google Shape;398;p21"/>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399" name="Google Shape;399;p2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400" name="Google Shape;400;p21"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1"/>
        <p:cNvGrpSpPr/>
        <p:nvPr/>
      </p:nvGrpSpPr>
      <p:grpSpPr>
        <a:xfrm>
          <a:off x="0" y="0"/>
          <a:ext cx="0" cy="0"/>
          <a:chOff x="0" y="0"/>
          <a:chExt cx="0" cy="0"/>
        </a:xfrm>
      </p:grpSpPr>
      <p:sp>
        <p:nvSpPr>
          <p:cNvPr id="2002" name="Google Shape;2002;p211"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03" name="Google Shape;2003;p211" descr="&quot;&quot;"/>
          <p:cNvSpPr/>
          <p:nvPr/>
        </p:nvSpPr>
        <p:spPr>
          <a:xfrm flipH="1">
            <a:off x="8577262" y="3335337"/>
            <a:ext cx="3290887" cy="32004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04" name="Google Shape;2004;p211" descr="&quot;&quot;"/>
          <p:cNvSpPr/>
          <p:nvPr/>
        </p:nvSpPr>
        <p:spPr>
          <a:xfrm>
            <a:off x="641350" y="623887"/>
            <a:ext cx="10906125" cy="5607050"/>
          </a:xfrm>
          <a:prstGeom prst="rect">
            <a:avLst/>
          </a:prstGeom>
          <a:noFill/>
          <a:ln w="19050" cap="flat"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05" name="Google Shape;2005;p211"/>
          <p:cNvSpPr txBox="1">
            <a:spLocks noGrp="1"/>
          </p:cNvSpPr>
          <p:nvPr>
            <p:ph type="body" idx="1"/>
          </p:nvPr>
        </p:nvSpPr>
        <p:spPr>
          <a:xfrm>
            <a:off x="1285875" y="1892300"/>
            <a:ext cx="9318935" cy="3878262"/>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2400"/>
              <a:buFont typeface="Arial"/>
              <a:buNone/>
            </a:pPr>
            <a:r>
              <a:rPr lang="en-US" sz="2400" b="0" i="0" u="none" dirty="0">
                <a:solidFill>
                  <a:schemeClr val="dk1"/>
                </a:solidFill>
                <a:latin typeface="Calibri"/>
                <a:ea typeface="Calibri"/>
                <a:cs typeface="Calibri"/>
                <a:sym typeface="Calibri"/>
              </a:rPr>
              <a:t>To, </a:t>
            </a:r>
            <a:r>
              <a:rPr lang="en-US" sz="2400" b="0" i="0" u="none" dirty="0" err="1">
                <a:solidFill>
                  <a:schemeClr val="dk1"/>
                </a:solidFill>
                <a:latin typeface="Calibri"/>
                <a:ea typeface="Calibri"/>
                <a:cs typeface="Calibri"/>
                <a:sym typeface="Calibri"/>
              </a:rPr>
              <a:t>jak</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mówisz</a:t>
            </a:r>
            <a:r>
              <a:rPr lang="en-US" sz="2400" b="0" i="0" u="none" dirty="0">
                <a:solidFill>
                  <a:schemeClr val="dk1"/>
                </a:solidFill>
                <a:latin typeface="Calibri"/>
                <a:ea typeface="Calibri"/>
                <a:cs typeface="Calibri"/>
                <a:sym typeface="Calibri"/>
              </a:rPr>
              <a:t> do </a:t>
            </a:r>
            <a:r>
              <a:rPr lang="en-US" sz="2400" b="0" i="0" u="none" dirty="0" err="1">
                <a:solidFill>
                  <a:schemeClr val="dk1"/>
                </a:solidFill>
                <a:latin typeface="Calibri"/>
                <a:ea typeface="Calibri"/>
                <a:cs typeface="Calibri"/>
                <a:sym typeface="Calibri"/>
              </a:rPr>
              <a:t>siebie</a:t>
            </a:r>
            <a:r>
              <a:rPr lang="en-US" sz="2400" b="0" i="0" u="none" dirty="0">
                <a:solidFill>
                  <a:schemeClr val="dk1"/>
                </a:solidFill>
                <a:latin typeface="Calibri"/>
                <a:ea typeface="Calibri"/>
                <a:cs typeface="Calibri"/>
                <a:sym typeface="Calibri"/>
              </a:rPr>
              <a:t>, jest </a:t>
            </a:r>
            <a:r>
              <a:rPr lang="en-US" sz="2400" b="0" i="0" u="none" dirty="0" err="1">
                <a:solidFill>
                  <a:schemeClr val="dk1"/>
                </a:solidFill>
                <a:latin typeface="Calibri"/>
                <a:ea typeface="Calibri"/>
                <a:cs typeface="Calibri"/>
                <a:sym typeface="Calibri"/>
              </a:rPr>
              <a:t>tak</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samo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ważne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jak</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mówisz</a:t>
            </a:r>
            <a:r>
              <a:rPr lang="en-US" sz="2400" b="0" i="0" u="none" dirty="0">
                <a:solidFill>
                  <a:schemeClr val="dk1"/>
                </a:solidFill>
                <a:latin typeface="Calibri"/>
                <a:ea typeface="Calibri"/>
                <a:cs typeface="Calibri"/>
                <a:sym typeface="Calibri"/>
              </a:rPr>
              <a:t> do </a:t>
            </a:r>
            <a:r>
              <a:rPr lang="en-US" sz="2400" b="0" i="0" u="none" dirty="0" err="1">
                <a:solidFill>
                  <a:schemeClr val="dk1"/>
                </a:solidFill>
                <a:latin typeface="Calibri"/>
                <a:ea typeface="Calibri"/>
                <a:cs typeface="Calibri"/>
                <a:sym typeface="Calibri"/>
              </a:rPr>
              <a:t>innych</a:t>
            </a:r>
            <a:r>
              <a:rPr lang="en-US" sz="2400" b="0" i="0" u="none" dirty="0">
                <a:solidFill>
                  <a:schemeClr val="dk1"/>
                </a:solidFill>
                <a:latin typeface="Calibri"/>
                <a:ea typeface="Calibri"/>
                <a:cs typeface="Calibri"/>
                <a:sym typeface="Calibri"/>
              </a:rPr>
              <a:t>, a </a:t>
            </a:r>
            <a:r>
              <a:rPr lang="en-US" sz="2400" b="0" i="0" u="none" dirty="0" err="1">
                <a:solidFill>
                  <a:schemeClr val="dk1"/>
                </a:solidFill>
                <a:latin typeface="Calibri"/>
                <a:ea typeface="Calibri"/>
                <a:cs typeface="Calibri"/>
                <a:sym typeface="Calibri"/>
              </a:rPr>
              <a:t>może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nawet</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bardziej</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Kiedy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mówisz</a:t>
            </a:r>
            <a:r>
              <a:rPr lang="en-US" sz="2400" b="0" i="0" u="none" dirty="0">
                <a:solidFill>
                  <a:schemeClr val="dk1"/>
                </a:solidFill>
                <a:latin typeface="Calibri"/>
                <a:ea typeface="Calibri"/>
                <a:cs typeface="Calibri"/>
                <a:sym typeface="Calibri"/>
              </a:rPr>
              <a:t> sobie </a:t>
            </a:r>
            <a:r>
              <a:rPr lang="en-US" sz="2400" b="0" i="0" u="none" dirty="0" err="1">
                <a:solidFill>
                  <a:schemeClr val="dk1"/>
                </a:solidFill>
                <a:latin typeface="Calibri"/>
                <a:ea typeface="Calibri"/>
                <a:cs typeface="Calibri"/>
                <a:sym typeface="Calibri"/>
              </a:rPr>
              <a:t>negatywne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rzeczy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takie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jak</a:t>
            </a:r>
            <a:r>
              <a:rPr lang="en-US" sz="2400" b="0" i="0" u="none" dirty="0">
                <a:solidFill>
                  <a:schemeClr val="dk1"/>
                </a:solidFill>
                <a:latin typeface="Calibri"/>
                <a:ea typeface="Calibri"/>
                <a:cs typeface="Calibri"/>
                <a:sym typeface="Calibri"/>
              </a:rPr>
              <a:t> </a:t>
            </a:r>
            <a:r>
              <a:rPr lang="en-US" sz="2400" b="0" i="1" u="none" dirty="0">
                <a:solidFill>
                  <a:schemeClr val="dk1"/>
                </a:solidFill>
                <a:latin typeface="Calibri"/>
                <a:ea typeface="Calibri"/>
                <a:cs typeface="Calibri"/>
                <a:sym typeface="Calibri"/>
              </a:rPr>
              <a:t>„</a:t>
            </a:r>
            <a:r>
              <a:rPr lang="en-US" sz="2400" b="0" i="1" u="none" dirty="0" err="1">
                <a:solidFill>
                  <a:schemeClr val="dk1"/>
                </a:solidFill>
                <a:latin typeface="Calibri"/>
                <a:ea typeface="Calibri"/>
                <a:cs typeface="Calibri"/>
                <a:sym typeface="Calibri"/>
              </a:rPr>
              <a:t>jestem</a:t>
            </a:r>
            <a:r>
              <a:rPr lang="en-US" sz="2400" b="0" i="1" u="none" dirty="0">
                <a:solidFill>
                  <a:schemeClr val="dk1"/>
                </a:solidFill>
                <a:latin typeface="Calibri"/>
                <a:ea typeface="Calibri"/>
                <a:cs typeface="Calibri"/>
                <a:sym typeface="Calibri"/>
              </a:rPr>
              <a:t> do </a:t>
            </a:r>
            <a:r>
              <a:rPr lang="en-US" sz="2400" b="0" i="1" u="none" dirty="0" err="1">
                <a:solidFill>
                  <a:schemeClr val="dk1"/>
                </a:solidFill>
                <a:latin typeface="Calibri"/>
                <a:ea typeface="Calibri"/>
                <a:cs typeface="Calibri"/>
                <a:sym typeface="Calibri"/>
              </a:rPr>
              <a:t>niczego</a:t>
            </a:r>
            <a:r>
              <a:rPr lang="en-US" sz="2400" b="0" i="1"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podtrzymujesz</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negatywne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emocje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Kiedy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zmienisz</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sposób</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myślenia</a:t>
            </a:r>
            <a:r>
              <a:rPr lang="en-US" sz="2400" b="0" i="0" u="none" dirty="0">
                <a:solidFill>
                  <a:schemeClr val="dk1"/>
                </a:solidFill>
                <a:latin typeface="Calibri"/>
                <a:ea typeface="Calibri"/>
                <a:cs typeface="Calibri"/>
                <a:sym typeface="Calibri"/>
              </a:rPr>
              <a:t> i </a:t>
            </a:r>
            <a:r>
              <a:rPr lang="en-US" sz="2400" b="0" i="0" u="none" dirty="0" err="1">
                <a:solidFill>
                  <a:schemeClr val="dk1"/>
                </a:solidFill>
                <a:latin typeface="Calibri"/>
                <a:ea typeface="Calibri"/>
                <a:cs typeface="Calibri"/>
                <a:sym typeface="Calibri"/>
              </a:rPr>
              <a:t>powiesz</a:t>
            </a:r>
            <a:r>
              <a:rPr lang="en-US" sz="2400" b="0" i="0" u="none" dirty="0">
                <a:solidFill>
                  <a:schemeClr val="dk1"/>
                </a:solidFill>
                <a:latin typeface="Calibri"/>
                <a:ea typeface="Calibri"/>
                <a:cs typeface="Calibri"/>
                <a:sym typeface="Calibri"/>
              </a:rPr>
              <a:t> sobie: </a:t>
            </a:r>
            <a:r>
              <a:rPr lang="en-US" sz="2400" b="0" i="1" u="none" dirty="0">
                <a:solidFill>
                  <a:schemeClr val="dk1"/>
                </a:solidFill>
                <a:latin typeface="Calibri"/>
                <a:ea typeface="Calibri"/>
                <a:cs typeface="Calibri"/>
                <a:sym typeface="Calibri"/>
              </a:rPr>
              <a:t>„mam </a:t>
            </a:r>
            <a:r>
              <a:rPr lang="en-US" sz="2400" b="0" i="1" u="none" dirty="0" err="1">
                <a:solidFill>
                  <a:schemeClr val="dk1"/>
                </a:solidFill>
                <a:latin typeface="Calibri"/>
                <a:ea typeface="Calibri"/>
                <a:cs typeface="Calibri"/>
                <a:sym typeface="Calibri"/>
              </a:rPr>
              <a:t>prawo</a:t>
            </a:r>
            <a:r>
              <a:rPr lang="en-US" sz="2400" b="0" i="1" u="none" dirty="0">
                <a:solidFill>
                  <a:schemeClr val="dk1"/>
                </a:solidFill>
                <a:latin typeface="Calibri"/>
                <a:ea typeface="Calibri"/>
                <a:cs typeface="Calibri"/>
                <a:sym typeface="Calibri"/>
              </a:rPr>
              <a:t> do </a:t>
            </a:r>
            <a:r>
              <a:rPr lang="en-US" sz="2400" b="0" i="1" u="none" dirty="0" err="1">
                <a:solidFill>
                  <a:schemeClr val="dk1"/>
                </a:solidFill>
                <a:latin typeface="Calibri"/>
                <a:ea typeface="Calibri"/>
                <a:cs typeface="Calibri"/>
                <a:sym typeface="Calibri"/>
              </a:rPr>
              <a:t>błędów</a:t>
            </a:r>
            <a:r>
              <a:rPr lang="en-US" sz="2400" b="0" i="1" u="none" dirty="0">
                <a:solidFill>
                  <a:schemeClr val="dk1"/>
                </a:solidFill>
                <a:latin typeface="Calibri"/>
                <a:ea typeface="Calibri"/>
                <a:cs typeface="Calibri"/>
                <a:sym typeface="Calibri"/>
              </a:rPr>
              <a:t>, a </a:t>
            </a:r>
            <a:r>
              <a:rPr lang="en-US" sz="2400" b="0" i="1" u="none" dirty="0" err="1">
                <a:solidFill>
                  <a:schemeClr val="dk1"/>
                </a:solidFill>
                <a:latin typeface="Calibri"/>
                <a:ea typeface="Calibri"/>
                <a:cs typeface="Calibri"/>
                <a:sym typeface="Calibri"/>
              </a:rPr>
              <a:t>błędy</a:t>
            </a:r>
            <a:r>
              <a:rPr lang="en-US" sz="2400" b="0" i="1" u="none" dirty="0">
                <a:solidFill>
                  <a:schemeClr val="dk1"/>
                </a:solidFill>
                <a:latin typeface="Calibri"/>
                <a:ea typeface="Calibri"/>
                <a:cs typeface="Calibri"/>
                <a:sym typeface="Calibri"/>
              </a:rPr>
              <a:t> </a:t>
            </a:r>
            <a:r>
              <a:rPr lang="en-US" sz="2400" b="0" i="1" u="none" dirty="0" err="1">
                <a:solidFill>
                  <a:schemeClr val="dk1"/>
                </a:solidFill>
                <a:latin typeface="Calibri"/>
                <a:ea typeface="Calibri"/>
                <a:cs typeface="Calibri"/>
                <a:sym typeface="Calibri"/>
              </a:rPr>
              <a:t>mnie</a:t>
            </a:r>
            <a:r>
              <a:rPr lang="en-US" sz="2400" b="0" i="1" u="none" dirty="0">
                <a:solidFill>
                  <a:schemeClr val="dk1"/>
                </a:solidFill>
                <a:latin typeface="Calibri"/>
                <a:ea typeface="Calibri"/>
                <a:cs typeface="Calibri"/>
                <a:sym typeface="Calibri"/>
              </a:rPr>
              <a:t> </a:t>
            </a:r>
            <a:r>
              <a:rPr lang="en-US" sz="2400" b="0" i="1" u="none" dirty="0" err="1">
                <a:solidFill>
                  <a:schemeClr val="dk1"/>
                </a:solidFill>
                <a:latin typeface="Calibri"/>
                <a:ea typeface="Calibri"/>
                <a:cs typeface="Calibri"/>
                <a:sym typeface="Calibri"/>
              </a:rPr>
              <a:t>nie</a:t>
            </a:r>
            <a:r>
              <a:rPr lang="en-US" sz="2400" b="0" i="1" u="none" dirty="0">
                <a:solidFill>
                  <a:schemeClr val="dk1"/>
                </a:solidFill>
                <a:latin typeface="Calibri"/>
                <a:ea typeface="Calibri"/>
                <a:cs typeface="Calibri"/>
                <a:sym typeface="Calibri"/>
              </a:rPr>
              <a:t> </a:t>
            </a:r>
            <a:r>
              <a:rPr lang="en-US" sz="2400" b="0" i="1" u="none" dirty="0" err="1">
                <a:solidFill>
                  <a:schemeClr val="dk1"/>
                </a:solidFill>
                <a:latin typeface="Calibri"/>
                <a:ea typeface="Calibri"/>
                <a:cs typeface="Calibri"/>
                <a:sym typeface="Calibri"/>
              </a:rPr>
              <a:t>definiują</a:t>
            </a:r>
            <a:r>
              <a:rPr lang="en-US" sz="2400" b="0" i="1"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zamieniasz</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tę</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negatywną</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energię</a:t>
            </a:r>
            <a:r>
              <a:rPr lang="en-US" sz="2400" b="0" i="0" u="none" dirty="0">
                <a:solidFill>
                  <a:schemeClr val="dk1"/>
                </a:solidFill>
                <a:latin typeface="Calibri"/>
                <a:ea typeface="Calibri"/>
                <a:cs typeface="Calibri"/>
                <a:sym typeface="Calibri"/>
              </a:rPr>
              <a:t> w </a:t>
            </a:r>
            <a:r>
              <a:rPr lang="en-US" sz="2400" b="0" i="0" u="none" dirty="0" err="1">
                <a:solidFill>
                  <a:schemeClr val="dk1"/>
                </a:solidFill>
                <a:latin typeface="Calibri"/>
                <a:ea typeface="Calibri"/>
                <a:cs typeface="Calibri"/>
                <a:sym typeface="Calibri"/>
              </a:rPr>
              <a:t>coś</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pozytywnego</a:t>
            </a:r>
            <a:r>
              <a:rPr lang="en-US" sz="2400" b="0" i="0" u="none" dirty="0">
                <a:solidFill>
                  <a:schemeClr val="dk1"/>
                </a:solidFill>
                <a:latin typeface="Calibri"/>
                <a:ea typeface="Calibri"/>
                <a:cs typeface="Calibri"/>
                <a:sym typeface="Calibri"/>
              </a:rPr>
              <a:t>.</a:t>
            </a:r>
            <a:endParaRPr dirty="0"/>
          </a:p>
          <a:p>
            <a:pPr marL="228600" marR="0" lvl="0" indent="-76200" algn="just"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2006" name="Google Shape;2006;p21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007" name="Google Shape;2007;p21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1"/>
        <p:cNvGrpSpPr/>
        <p:nvPr/>
      </p:nvGrpSpPr>
      <p:grpSpPr>
        <a:xfrm>
          <a:off x="0" y="0"/>
          <a:ext cx="0" cy="0"/>
          <a:chOff x="0" y="0"/>
          <a:chExt cx="0" cy="0"/>
        </a:xfrm>
      </p:grpSpPr>
      <p:sp>
        <p:nvSpPr>
          <p:cNvPr id="2012" name="Google Shape;2012;p212" descr="&quot;&quot;"/>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13" name="Google Shape;2013;p212" descr="&quot;&quot;"/>
          <p:cNvSpPr/>
          <p:nvPr/>
        </p:nvSpPr>
        <p:spPr>
          <a:xfrm flipH="1">
            <a:off x="8577262" y="3335337"/>
            <a:ext cx="3290887" cy="3200400"/>
          </a:xfrm>
          <a:prstGeom prst="rtTriangle">
            <a:avLst/>
          </a:prstGeom>
          <a:solidFill>
            <a:srgbClr val="1D6F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14" name="Google Shape;2014;p212" descr="&quot;&quot;"/>
          <p:cNvSpPr/>
          <p:nvPr/>
        </p:nvSpPr>
        <p:spPr>
          <a:xfrm>
            <a:off x="641350" y="623887"/>
            <a:ext cx="10906125" cy="5607050"/>
          </a:xfrm>
          <a:prstGeom prst="rect">
            <a:avLst/>
          </a:prstGeom>
          <a:noFill/>
          <a:ln w="19050" cap="flat" cmpd="sng">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15" name="Google Shape;2015;p212"/>
          <p:cNvSpPr txBox="1">
            <a:spLocks noGrp="1"/>
          </p:cNvSpPr>
          <p:nvPr>
            <p:ph type="title"/>
          </p:nvPr>
        </p:nvSpPr>
        <p:spPr>
          <a:xfrm>
            <a:off x="1285875" y="1050925"/>
            <a:ext cx="9909949" cy="16176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a:solidFill>
                  <a:schemeClr val="dk1"/>
                </a:solidFill>
                <a:latin typeface="Calibri"/>
                <a:ea typeface="Calibri"/>
                <a:cs typeface="Calibri"/>
                <a:sym typeface="Calibri"/>
              </a:rPr>
              <a:t>Humor</a:t>
            </a:r>
            <a:r>
              <a:rPr lang="en-US" sz="4000" b="0" i="0" u="none" dirty="0">
                <a:solidFill>
                  <a:schemeClr val="dk1"/>
                </a:solidFill>
                <a:latin typeface="Calibri"/>
                <a:ea typeface="Calibri"/>
                <a:cs typeface="Calibri"/>
                <a:sym typeface="Calibri"/>
              </a:rPr>
              <a:t> to </a:t>
            </a:r>
            <a:r>
              <a:rPr lang="en-US" sz="4000" b="0" i="0" u="none" dirty="0" err="1">
                <a:solidFill>
                  <a:schemeClr val="dk1"/>
                </a:solidFill>
                <a:latin typeface="Calibri"/>
                <a:ea typeface="Calibri"/>
                <a:cs typeface="Calibri"/>
                <a:sym typeface="Calibri"/>
              </a:rPr>
              <a:t>dobry</a:t>
            </a:r>
            <a:r>
              <a:rPr lang="en-US" sz="4000" b="0" i="0" u="none" dirty="0">
                <a:solidFill>
                  <a:schemeClr val="dk1"/>
                </a:solidFill>
                <a:latin typeface="Calibri"/>
                <a:ea typeface="Calibri"/>
                <a:cs typeface="Calibri"/>
                <a:sym typeface="Calibri"/>
              </a:rPr>
              <a:t> </a:t>
            </a:r>
            <a:r>
              <a:rPr lang="en-US" sz="4000" b="0" i="0" u="none" dirty="0" err="1">
                <a:solidFill>
                  <a:schemeClr val="dk1"/>
                </a:solidFill>
                <a:latin typeface="Calibri"/>
                <a:ea typeface="Calibri"/>
                <a:cs typeface="Calibri"/>
                <a:sym typeface="Calibri"/>
              </a:rPr>
              <a:t>sposób</a:t>
            </a:r>
            <a:r>
              <a:rPr lang="en-US" sz="4000" b="0" i="0" u="none" dirty="0">
                <a:solidFill>
                  <a:schemeClr val="dk1"/>
                </a:solidFill>
                <a:latin typeface="Calibri"/>
                <a:ea typeface="Calibri"/>
                <a:cs typeface="Calibri"/>
                <a:sym typeface="Calibri"/>
              </a:rPr>
              <a:t> </a:t>
            </a:r>
            <a:r>
              <a:rPr lang="en-US" sz="4000" b="0" i="0" u="none" dirty="0" err="1">
                <a:solidFill>
                  <a:schemeClr val="dk1"/>
                </a:solidFill>
                <a:latin typeface="Calibri"/>
                <a:ea typeface="Calibri"/>
                <a:cs typeface="Calibri"/>
                <a:sym typeface="Calibri"/>
              </a:rPr>
              <a:t>na</a:t>
            </a:r>
            <a:r>
              <a:rPr lang="en-US" sz="4000" b="0" i="0" u="none" dirty="0">
                <a:solidFill>
                  <a:schemeClr val="dk1"/>
                </a:solidFill>
                <a:latin typeface="Calibri"/>
                <a:ea typeface="Calibri"/>
                <a:cs typeface="Calibri"/>
                <a:sym typeface="Calibri"/>
              </a:rPr>
              <a:t> </a:t>
            </a:r>
            <a:r>
              <a:rPr lang="en-US" sz="4000" b="0" i="0" u="none" dirty="0" err="1">
                <a:solidFill>
                  <a:schemeClr val="dk1"/>
                </a:solidFill>
                <a:latin typeface="Calibri"/>
                <a:ea typeface="Calibri"/>
                <a:cs typeface="Calibri"/>
                <a:sym typeface="Calibri"/>
              </a:rPr>
              <a:t>rozładowanie</a:t>
            </a:r>
            <a:r>
              <a:rPr lang="en-US" sz="4000" b="0" i="0" u="none" dirty="0">
                <a:solidFill>
                  <a:schemeClr val="dk1"/>
                </a:solidFill>
                <a:latin typeface="Calibri"/>
                <a:ea typeface="Calibri"/>
                <a:cs typeface="Calibri"/>
                <a:sym typeface="Calibri"/>
              </a:rPr>
              <a:t> </a:t>
            </a:r>
            <a:r>
              <a:rPr lang="en-US" sz="4000" b="0" i="0" u="none" dirty="0" err="1">
                <a:solidFill>
                  <a:schemeClr val="dk1"/>
                </a:solidFill>
                <a:latin typeface="Calibri"/>
                <a:ea typeface="Calibri"/>
                <a:cs typeface="Calibri"/>
                <a:sym typeface="Calibri"/>
              </a:rPr>
              <a:t>emocji</a:t>
            </a:r>
            <a:r>
              <a:rPr lang="en-US" sz="4000" b="0" i="0" u="none" dirty="0">
                <a:solidFill>
                  <a:schemeClr val="dk1"/>
                </a:solidFill>
                <a:latin typeface="Calibri"/>
                <a:ea typeface="Calibri"/>
                <a:cs typeface="Calibri"/>
                <a:sym typeface="Calibri"/>
              </a:rPr>
              <a:t> i </a:t>
            </a:r>
            <a:r>
              <a:rPr lang="en-US" sz="4000" b="0" i="0" u="none" dirty="0" err="1">
                <a:solidFill>
                  <a:schemeClr val="dk1"/>
                </a:solidFill>
                <a:latin typeface="Calibri"/>
                <a:ea typeface="Calibri"/>
                <a:cs typeface="Calibri"/>
                <a:sym typeface="Calibri"/>
              </a:rPr>
              <a:t>rozproszenie</a:t>
            </a:r>
            <a:r>
              <a:rPr lang="en-US" sz="4000" b="0" i="0" u="none" dirty="0">
                <a:solidFill>
                  <a:schemeClr val="dk1"/>
                </a:solidFill>
                <a:latin typeface="Calibri"/>
                <a:ea typeface="Calibri"/>
                <a:cs typeface="Calibri"/>
                <a:sym typeface="Calibri"/>
              </a:rPr>
              <a:t> </a:t>
            </a:r>
            <a:r>
              <a:rPr lang="en-US" sz="4000" b="0" i="0" u="none" dirty="0" err="1">
                <a:solidFill>
                  <a:schemeClr val="dk1"/>
                </a:solidFill>
                <a:latin typeface="Calibri"/>
                <a:ea typeface="Calibri"/>
                <a:cs typeface="Calibri"/>
                <a:sym typeface="Calibri"/>
              </a:rPr>
              <a:t>gniewu</a:t>
            </a:r>
            <a:r>
              <a:rPr lang="en-US" sz="4000" b="0" i="0" u="none" dirty="0">
                <a:solidFill>
                  <a:schemeClr val="dk1"/>
                </a:solidFill>
                <a:latin typeface="Calibri"/>
                <a:ea typeface="Calibri"/>
                <a:cs typeface="Calibri"/>
                <a:sym typeface="Calibri"/>
              </a:rPr>
              <a:t>. </a:t>
            </a:r>
            <a:endParaRPr dirty="0"/>
          </a:p>
        </p:txBody>
      </p:sp>
      <p:sp>
        <p:nvSpPr>
          <p:cNvPr id="2016" name="Google Shape;2016;p212"/>
          <p:cNvSpPr txBox="1">
            <a:spLocks noGrp="1"/>
          </p:cNvSpPr>
          <p:nvPr>
            <p:ph type="body" idx="1"/>
          </p:nvPr>
        </p:nvSpPr>
        <p:spPr>
          <a:xfrm>
            <a:off x="1285875" y="2970212"/>
            <a:ext cx="8460291" cy="2800350"/>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chemeClr val="dk1"/>
              </a:buClr>
              <a:buSzPts val="2200"/>
              <a:buFont typeface="Arial"/>
              <a:buNone/>
            </a:pPr>
            <a:r>
              <a:rPr lang="en-US" sz="2200" b="0" i="0" u="none" dirty="0" err="1">
                <a:solidFill>
                  <a:schemeClr val="dk1"/>
                </a:solidFill>
                <a:latin typeface="Calibri"/>
                <a:ea typeface="Calibri"/>
                <a:cs typeface="Calibri"/>
                <a:sym typeface="Calibri"/>
              </a:rPr>
              <a:t>Jeśli</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uda</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nam</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znaleźć</a:t>
            </a:r>
            <a:r>
              <a:rPr lang="en-US" sz="2200" b="0" i="0" u="none" dirty="0">
                <a:solidFill>
                  <a:schemeClr val="dk1"/>
                </a:solidFill>
                <a:latin typeface="Calibri"/>
                <a:ea typeface="Calibri"/>
                <a:cs typeface="Calibri"/>
                <a:sym typeface="Calibri"/>
              </a:rPr>
              <a:t> humor w </a:t>
            </a:r>
            <a:r>
              <a:rPr lang="en-US" sz="2200" b="0" i="0" u="none" dirty="0" err="1">
                <a:solidFill>
                  <a:schemeClr val="dk1"/>
                </a:solidFill>
                <a:latin typeface="Calibri"/>
                <a:ea typeface="Calibri"/>
                <a:cs typeface="Calibri"/>
                <a:sym typeface="Calibri"/>
              </a:rPr>
              <a:t>danej</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sytuacji</a:t>
            </a:r>
            <a:r>
              <a:rPr lang="en-US" sz="2200" b="0" i="0" u="none" dirty="0">
                <a:solidFill>
                  <a:schemeClr val="dk1"/>
                </a:solidFill>
                <a:latin typeface="Calibri"/>
                <a:ea typeface="Calibri"/>
                <a:cs typeface="Calibri"/>
                <a:sym typeface="Calibri"/>
              </a:rPr>
              <a:t> i </a:t>
            </a:r>
            <a:r>
              <a:rPr lang="en-US" sz="2200" b="0" i="0" u="none" dirty="0" err="1">
                <a:solidFill>
                  <a:schemeClr val="dk1"/>
                </a:solidFill>
                <a:latin typeface="Calibri"/>
                <a:ea typeface="Calibri"/>
                <a:cs typeface="Calibri"/>
                <a:sym typeface="Calibri"/>
              </a:rPr>
              <a:t>śmiać</a:t>
            </a:r>
            <a:r>
              <a:rPr lang="en-US" sz="2200" b="0" i="0" u="none" dirty="0">
                <a:solidFill>
                  <a:schemeClr val="dk1"/>
                </a:solidFill>
                <a:latin typeface="Calibri"/>
                <a:ea typeface="Calibri"/>
                <a:cs typeface="Calibri"/>
                <a:sym typeface="Calibri"/>
              </a:rPr>
              <a:t> się z </a:t>
            </a:r>
            <a:r>
              <a:rPr lang="en-US" sz="2200" b="0" i="0" u="none" dirty="0" err="1">
                <a:solidFill>
                  <a:schemeClr val="dk1"/>
                </a:solidFill>
                <a:latin typeface="Calibri"/>
                <a:ea typeface="Calibri"/>
                <a:cs typeface="Calibri"/>
                <a:sym typeface="Calibri"/>
              </a:rPr>
              <a:t>niego</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gniew</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natychmiast</a:t>
            </a:r>
            <a:r>
              <a:rPr lang="en-US" sz="2200" b="0" i="0" u="none" dirty="0">
                <a:solidFill>
                  <a:schemeClr val="dk1"/>
                </a:solidFill>
                <a:latin typeface="Calibri"/>
                <a:ea typeface="Calibri"/>
                <a:cs typeface="Calibri"/>
                <a:sym typeface="Calibri"/>
              </a:rPr>
              <a:t> się </a:t>
            </a:r>
            <a:r>
              <a:rPr lang="en-US" sz="2200" b="0" i="0" u="none" dirty="0" err="1">
                <a:solidFill>
                  <a:schemeClr val="dk1"/>
                </a:solidFill>
                <a:latin typeface="Calibri"/>
                <a:ea typeface="Calibri"/>
                <a:cs typeface="Calibri"/>
                <a:sym typeface="Calibri"/>
              </a:rPr>
              <a:t>uwolni</a:t>
            </a:r>
            <a:r>
              <a:rPr lang="en-US" sz="2200" b="0" i="0" u="none" dirty="0">
                <a:solidFill>
                  <a:schemeClr val="dk1"/>
                </a:solidFill>
                <a:latin typeface="Calibri"/>
                <a:ea typeface="Calibri"/>
                <a:cs typeface="Calibri"/>
                <a:sym typeface="Calibri"/>
              </a:rPr>
              <a:t>. </a:t>
            </a:r>
            <a:endParaRPr dirty="0"/>
          </a:p>
          <a:p>
            <a:pPr marL="0" marR="0" lvl="0" indent="0" algn="just" rtl="0">
              <a:lnSpc>
                <a:spcPct val="150000"/>
              </a:lnSpc>
              <a:spcBef>
                <a:spcPts val="1000"/>
              </a:spcBef>
              <a:spcAft>
                <a:spcPts val="0"/>
              </a:spcAft>
              <a:buClr>
                <a:schemeClr val="dk1"/>
              </a:buClr>
              <a:buSzPts val="2200"/>
              <a:buFont typeface="Arial"/>
              <a:buNone/>
            </a:pPr>
            <a:r>
              <a:rPr lang="en-US" sz="2200" b="0" i="0" u="none" dirty="0" err="1">
                <a:solidFill>
                  <a:schemeClr val="dk1"/>
                </a:solidFill>
                <a:latin typeface="Calibri"/>
                <a:ea typeface="Calibri"/>
                <a:cs typeface="Calibri"/>
                <a:sym typeface="Calibri"/>
              </a:rPr>
              <a:t>Jeśli</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jednak</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potrafisz</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wymyślić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coś</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śmiesznego</a:t>
            </a:r>
            <a:r>
              <a:rPr lang="en-US" sz="2200" b="0" i="0" u="none" dirty="0">
                <a:solidFill>
                  <a:schemeClr val="dk1"/>
                </a:solidFill>
                <a:latin typeface="Calibri"/>
                <a:ea typeface="Calibri"/>
                <a:cs typeface="Calibri"/>
                <a:sym typeface="Calibri"/>
              </a:rPr>
              <a:t> o </a:t>
            </a:r>
            <a:r>
              <a:rPr lang="en-US" sz="2200" b="0" i="0" u="none" dirty="0" err="1">
                <a:solidFill>
                  <a:schemeClr val="dk1"/>
                </a:solidFill>
                <a:latin typeface="Calibri"/>
                <a:ea typeface="Calibri"/>
                <a:cs typeface="Calibri"/>
                <a:sym typeface="Calibri"/>
              </a:rPr>
              <a:t>tej</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sytuacji</a:t>
            </a:r>
            <a:r>
              <a:rPr lang="en-US" sz="2200" b="0" i="0" u="none" dirty="0">
                <a:solidFill>
                  <a:schemeClr val="dk1"/>
                </a:solidFill>
                <a:latin typeface="Calibri"/>
                <a:ea typeface="Calibri"/>
                <a:cs typeface="Calibri"/>
                <a:sym typeface="Calibri"/>
              </a:rPr>
              <a:t> i </a:t>
            </a:r>
            <a:r>
              <a:rPr lang="en-US" sz="2200" b="0" i="0" u="none" dirty="0" err="1">
                <a:solidFill>
                  <a:schemeClr val="dk1"/>
                </a:solidFill>
                <a:latin typeface="Calibri"/>
                <a:ea typeface="Calibri"/>
                <a:cs typeface="Calibri"/>
                <a:sym typeface="Calibri"/>
              </a:rPr>
              <a:t>wyrazić</a:t>
            </a:r>
            <a:r>
              <a:rPr lang="en-US" sz="2200" b="0" i="0" u="none" dirty="0">
                <a:solidFill>
                  <a:schemeClr val="dk1"/>
                </a:solidFill>
                <a:latin typeface="Calibri"/>
                <a:ea typeface="Calibri"/>
                <a:cs typeface="Calibri"/>
                <a:sym typeface="Calibri"/>
              </a:rPr>
              <a:t> w </a:t>
            </a:r>
            <a:r>
              <a:rPr lang="en-US" sz="2200" b="0" i="0" u="none" dirty="0" err="1">
                <a:solidFill>
                  <a:schemeClr val="dk1"/>
                </a:solidFill>
                <a:latin typeface="Calibri"/>
                <a:ea typeface="Calibri"/>
                <a:cs typeface="Calibri"/>
                <a:sym typeface="Calibri"/>
              </a:rPr>
              <a:t>pozytywny</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sposób</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głos</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możesz</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rozproszyć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nie</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tylko</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swój</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własny</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gniew</a:t>
            </a:r>
            <a:r>
              <a:rPr lang="en-US" sz="2200" b="0" i="0" u="none" dirty="0">
                <a:solidFill>
                  <a:schemeClr val="dk1"/>
                </a:solidFill>
                <a:latin typeface="Calibri"/>
                <a:ea typeface="Calibri"/>
                <a:cs typeface="Calibri"/>
                <a:sym typeface="Calibri"/>
              </a:rPr>
              <a:t>, ale </a:t>
            </a:r>
            <a:r>
              <a:rPr lang="en-US" sz="2200" b="0" i="0" u="none" dirty="0" err="1">
                <a:solidFill>
                  <a:schemeClr val="dk1"/>
                </a:solidFill>
                <a:latin typeface="Calibri"/>
                <a:ea typeface="Calibri"/>
                <a:cs typeface="Calibri"/>
                <a:sym typeface="Calibri"/>
              </a:rPr>
              <a:t>także</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gniew</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osoby</a:t>
            </a:r>
            <a:r>
              <a:rPr lang="en-US" sz="2200" b="0" i="0" u="none" dirty="0">
                <a:solidFill>
                  <a:schemeClr val="dk1"/>
                </a:solidFill>
                <a:latin typeface="Calibri"/>
                <a:ea typeface="Calibri"/>
                <a:cs typeface="Calibri"/>
                <a:sym typeface="Calibri"/>
              </a:rPr>
              <a:t>, z </a:t>
            </a:r>
            <a:r>
              <a:rPr lang="en-US" sz="2200" b="0" i="0" u="none" dirty="0" err="1">
                <a:solidFill>
                  <a:schemeClr val="dk1"/>
                </a:solidFill>
                <a:latin typeface="Calibri"/>
                <a:ea typeface="Calibri"/>
                <a:cs typeface="Calibri"/>
                <a:sym typeface="Calibri"/>
              </a:rPr>
              <a:t>którą</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jesteś</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skłócony</a:t>
            </a:r>
            <a:r>
              <a:rPr lang="en-US" sz="2200" b="0" i="0" u="none" dirty="0">
                <a:solidFill>
                  <a:schemeClr val="dk1"/>
                </a:solidFill>
                <a:latin typeface="Calibri"/>
                <a:ea typeface="Calibri"/>
                <a:cs typeface="Calibri"/>
                <a:sym typeface="Calibri"/>
              </a:rPr>
              <a:t>.</a:t>
            </a:r>
            <a:endParaRPr dirty="0"/>
          </a:p>
          <a:p>
            <a:pPr marL="228600" marR="0" lvl="0" indent="-88900" algn="just" rtl="0">
              <a:lnSpc>
                <a:spcPct val="90000"/>
              </a:lnSpc>
              <a:spcBef>
                <a:spcPts val="1000"/>
              </a:spcBef>
              <a:spcAft>
                <a:spcPts val="0"/>
              </a:spcAft>
              <a:buClr>
                <a:schemeClr val="dk1"/>
              </a:buClr>
              <a:buSzPts val="2200"/>
              <a:buFont typeface="Arial"/>
              <a:buNone/>
            </a:pPr>
            <a:endParaRPr sz="2200" b="0" i="0" u="none" dirty="0">
              <a:solidFill>
                <a:schemeClr val="dk1"/>
              </a:solidFill>
              <a:latin typeface="Calibri"/>
              <a:ea typeface="Calibri"/>
              <a:cs typeface="Calibri"/>
              <a:sym typeface="Calibri"/>
            </a:endParaRPr>
          </a:p>
        </p:txBody>
      </p:sp>
      <p:pic>
        <p:nvPicPr>
          <p:cNvPr id="2017" name="Google Shape;2017;p21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018" name="Google Shape;2018;p212"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4" name="Google Shape;2024;p213"/>
          <p:cNvSpPr txBox="1">
            <a:spLocks noGrp="1"/>
          </p:cNvSpPr>
          <p:nvPr>
            <p:ph type="body" idx="1"/>
          </p:nvPr>
        </p:nvSpPr>
        <p:spPr>
          <a:xfrm>
            <a:off x="581722" y="310356"/>
            <a:ext cx="11327780" cy="56062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None/>
            </a:pPr>
            <a:r>
              <a:rPr lang="pl-PL" sz="2800" b="0" i="0" u="none" dirty="0" smtClean="0">
                <a:solidFill>
                  <a:schemeClr val="dk1"/>
                </a:solidFill>
                <a:latin typeface="Calibri"/>
                <a:ea typeface="Calibri"/>
                <a:cs typeface="Calibri"/>
                <a:sym typeface="Calibri"/>
              </a:rPr>
              <a:t>     </a:t>
            </a:r>
            <a:r>
              <a:rPr lang="en-US" sz="2800" b="0" i="0" u="none" dirty="0" smtClean="0">
                <a:solidFill>
                  <a:schemeClr val="dk1"/>
                </a:solidFill>
                <a:latin typeface="Calibri"/>
                <a:ea typeface="Calibri"/>
                <a:cs typeface="Calibri"/>
                <a:sym typeface="Calibri"/>
              </a:rPr>
              <a:t>Karta </a:t>
            </a:r>
            <a:r>
              <a:rPr lang="en-US" sz="2800" b="0" i="0" u="none" dirty="0" err="1">
                <a:solidFill>
                  <a:schemeClr val="dk1"/>
                </a:solidFill>
                <a:latin typeface="Calibri"/>
                <a:ea typeface="Calibri"/>
                <a:cs typeface="Calibri"/>
                <a:sym typeface="Calibri"/>
              </a:rPr>
              <a:t>pracy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nr</a:t>
            </a:r>
            <a:r>
              <a:rPr lang="en-US" sz="2800" b="0" i="0" u="none" dirty="0">
                <a:solidFill>
                  <a:schemeClr val="dk1"/>
                </a:solidFill>
                <a:latin typeface="Calibri"/>
                <a:ea typeface="Calibri"/>
                <a:cs typeface="Calibri"/>
                <a:sym typeface="Calibri"/>
              </a:rPr>
              <a:t> 8.1 </a:t>
            </a:r>
            <a:r>
              <a:rPr lang="pl-PL" dirty="0"/>
              <a:t>	</a:t>
            </a:r>
            <a:r>
              <a:rPr lang="pl-PL" dirty="0" smtClean="0"/>
              <a:t>			</a:t>
            </a:r>
            <a:r>
              <a:rPr lang="en-US" sz="2800" b="0" i="0" u="none" dirty="0" smtClean="0">
                <a:solidFill>
                  <a:schemeClr val="dk1"/>
                </a:solidFill>
                <a:latin typeface="Calibri"/>
                <a:ea typeface="Calibri"/>
                <a:cs typeface="Calibri"/>
                <a:sym typeface="Calibri"/>
              </a:rPr>
              <a:t>Karta </a:t>
            </a:r>
            <a:r>
              <a:rPr lang="en-US" sz="2800" b="0" i="0" u="none" dirty="0" err="1">
                <a:solidFill>
                  <a:schemeClr val="dk1"/>
                </a:solidFill>
                <a:latin typeface="Calibri"/>
                <a:ea typeface="Calibri"/>
                <a:cs typeface="Calibri"/>
                <a:sym typeface="Calibri"/>
              </a:rPr>
              <a:t>pracy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nr</a:t>
            </a:r>
            <a:r>
              <a:rPr lang="en-US" sz="2800" b="0" i="0" u="none" dirty="0">
                <a:solidFill>
                  <a:schemeClr val="dk1"/>
                </a:solidFill>
                <a:latin typeface="Calibri"/>
                <a:ea typeface="Calibri"/>
                <a:cs typeface="Calibri"/>
                <a:sym typeface="Calibri"/>
              </a:rPr>
              <a:t> 8.2 </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2025" name="Google Shape;2025;p21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026" name="Google Shape;2026;p213"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pic>
        <p:nvPicPr>
          <p:cNvPr id="2" name="Obraz 1"/>
          <p:cNvPicPr>
            <a:picLocks noChangeAspect="1"/>
          </p:cNvPicPr>
          <p:nvPr/>
        </p:nvPicPr>
        <p:blipFill>
          <a:blip r:embed="rId5"/>
          <a:stretch>
            <a:fillRect/>
          </a:stretch>
        </p:blipFill>
        <p:spPr>
          <a:xfrm>
            <a:off x="581722" y="929016"/>
            <a:ext cx="4815468" cy="4987596"/>
          </a:xfrm>
          <a:prstGeom prst="rect">
            <a:avLst/>
          </a:prstGeom>
        </p:spPr>
      </p:pic>
      <p:pic>
        <p:nvPicPr>
          <p:cNvPr id="3" name="Obraz 2"/>
          <p:cNvPicPr>
            <a:picLocks noChangeAspect="1"/>
          </p:cNvPicPr>
          <p:nvPr/>
        </p:nvPicPr>
        <p:blipFill>
          <a:blip r:embed="rId6"/>
          <a:stretch>
            <a:fillRect/>
          </a:stretch>
        </p:blipFill>
        <p:spPr>
          <a:xfrm>
            <a:off x="6245612" y="931546"/>
            <a:ext cx="5072876" cy="4915216"/>
          </a:xfrm>
          <a:prstGeom prst="rect">
            <a:avLst/>
          </a:prstGeom>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214"/>
          <p:cNvSpPr txBox="1">
            <a:spLocks noGrp="1"/>
          </p:cNvSpPr>
          <p:nvPr>
            <p:ph type="title"/>
          </p:nvPr>
        </p:nvSpPr>
        <p:spPr>
          <a:xfrm>
            <a:off x="1083527" y="978442"/>
            <a:ext cx="10515600" cy="13255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4400"/>
              <a:buFont typeface="Calibri"/>
              <a:buNone/>
            </a:pPr>
            <a:r>
              <a:rPr lang="en-US" sz="4400" b="1" i="0" u="none" dirty="0">
                <a:solidFill>
                  <a:srgbClr val="FFFFFF"/>
                </a:solidFill>
                <a:latin typeface="Calibri"/>
                <a:ea typeface="Calibri"/>
                <a:cs typeface="Calibri"/>
                <a:sym typeface="Calibri"/>
              </a:rPr>
              <a:t> </a:t>
            </a:r>
            <a:r>
              <a:rPr lang="en-US" sz="4400" b="0" i="0" u="none" dirty="0">
                <a:solidFill>
                  <a:srgbClr val="FFFFFF"/>
                </a:solidFill>
                <a:latin typeface="Calibri"/>
                <a:ea typeface="Calibri"/>
                <a:cs typeface="Calibri"/>
                <a:sym typeface="Calibri"/>
              </a:rPr>
              <a:t/>
            </a:r>
            <a:br>
              <a:rPr lang="en-US" sz="4400" b="0" i="0" u="none" dirty="0">
                <a:solidFill>
                  <a:srgbClr val="FFFFFF"/>
                </a:solidFill>
                <a:latin typeface="Calibri"/>
                <a:ea typeface="Calibri"/>
                <a:cs typeface="Calibri"/>
                <a:sym typeface="Calibri"/>
              </a:rPr>
            </a:br>
            <a:r>
              <a:rPr lang="en-US" sz="2800" b="1" i="0" u="none" dirty="0">
                <a:solidFill>
                  <a:schemeClr val="dk1"/>
                </a:solidFill>
                <a:latin typeface="Calibri"/>
                <a:ea typeface="Calibri"/>
                <a:cs typeface="Calibri"/>
                <a:sym typeface="Calibri"/>
              </a:rPr>
              <a:t>STRES to </a:t>
            </a:r>
            <a:r>
              <a:rPr lang="en-US" sz="2800" b="1" i="0" u="none" dirty="0" err="1">
                <a:solidFill>
                  <a:schemeClr val="dk1"/>
                </a:solidFill>
                <a:latin typeface="Calibri"/>
                <a:ea typeface="Calibri"/>
                <a:cs typeface="Calibri"/>
                <a:sym typeface="Calibri"/>
              </a:rPr>
              <a:t>reakcja</a:t>
            </a:r>
            <a:r>
              <a:rPr lang="en-US" sz="2800" b="1" i="0" u="none" dirty="0">
                <a:solidFill>
                  <a:schemeClr val="dk1"/>
                </a:solidFill>
                <a:latin typeface="Calibri"/>
                <a:ea typeface="Calibri"/>
                <a:cs typeface="Calibri"/>
                <a:sym typeface="Calibri"/>
              </a:rPr>
              <a:t> </a:t>
            </a:r>
            <a:r>
              <a:rPr lang="en-US" sz="2800" b="1" i="0" u="none" dirty="0" err="1">
                <a:solidFill>
                  <a:schemeClr val="dk1"/>
                </a:solidFill>
                <a:latin typeface="Calibri"/>
                <a:ea typeface="Calibri"/>
                <a:cs typeface="Calibri"/>
                <a:sym typeface="Calibri"/>
              </a:rPr>
              <a:t>obronna</a:t>
            </a:r>
            <a:r>
              <a:rPr lang="en-US" sz="2800" b="1" i="0" u="none" dirty="0">
                <a:solidFill>
                  <a:schemeClr val="dk1"/>
                </a:solidFill>
                <a:latin typeface="Calibri"/>
                <a:ea typeface="Calibri"/>
                <a:cs typeface="Calibri"/>
                <a:sym typeface="Calibri"/>
              </a:rPr>
              <a:t> </a:t>
            </a:r>
            <a:r>
              <a:rPr lang="en-US" sz="2800" b="1" i="0" u="none" dirty="0" err="1">
                <a:solidFill>
                  <a:schemeClr val="dk1"/>
                </a:solidFill>
                <a:latin typeface="Calibri"/>
                <a:ea typeface="Calibri"/>
                <a:cs typeface="Calibri"/>
                <a:sym typeface="Calibri"/>
              </a:rPr>
              <a:t>organizmu</a:t>
            </a:r>
            <a:r>
              <a:rPr lang="en-US" sz="2800" b="1" i="0" u="none" dirty="0">
                <a:solidFill>
                  <a:schemeClr val="dk1"/>
                </a:solidFill>
                <a:latin typeface="Calibri"/>
                <a:ea typeface="Calibri"/>
                <a:cs typeface="Calibri"/>
                <a:sym typeface="Calibri"/>
              </a:rPr>
              <a:t>, </a:t>
            </a:r>
            <a:r>
              <a:rPr lang="en-US" sz="2800" b="1" i="0" u="none" dirty="0" err="1">
                <a:solidFill>
                  <a:schemeClr val="dk1"/>
                </a:solidFill>
                <a:latin typeface="Calibri"/>
                <a:ea typeface="Calibri"/>
                <a:cs typeface="Calibri"/>
                <a:sym typeface="Calibri"/>
              </a:rPr>
              <a:t>który</a:t>
            </a:r>
            <a:r>
              <a:rPr lang="en-US" sz="2800" b="1" i="0" u="none" dirty="0">
                <a:solidFill>
                  <a:schemeClr val="dk1"/>
                </a:solidFill>
                <a:latin typeface="Calibri"/>
                <a:ea typeface="Calibri"/>
                <a:cs typeface="Calibri"/>
                <a:sym typeface="Calibri"/>
              </a:rPr>
              <a:t> </a:t>
            </a:r>
            <a:r>
              <a:rPr lang="en-US" sz="2800" b="1" i="0" u="none" dirty="0" err="1">
                <a:solidFill>
                  <a:schemeClr val="dk1"/>
                </a:solidFill>
                <a:latin typeface="Calibri"/>
                <a:ea typeface="Calibri"/>
                <a:cs typeface="Calibri"/>
                <a:sym typeface="Calibri"/>
              </a:rPr>
              <a:t>poddany</a:t>
            </a:r>
            <a:r>
              <a:rPr lang="en-US" sz="2800" b="1" i="0" u="none" dirty="0">
                <a:solidFill>
                  <a:schemeClr val="dk1"/>
                </a:solidFill>
                <a:latin typeface="Calibri"/>
                <a:ea typeface="Calibri"/>
                <a:cs typeface="Calibri"/>
                <a:sym typeface="Calibri"/>
              </a:rPr>
              <a:t> jest </a:t>
            </a:r>
            <a:r>
              <a:rPr lang="en-US" sz="2800" b="1" i="0" u="none" dirty="0" err="1">
                <a:solidFill>
                  <a:schemeClr val="dk1"/>
                </a:solidFill>
                <a:latin typeface="Calibri"/>
                <a:ea typeface="Calibri"/>
                <a:cs typeface="Calibri"/>
                <a:sym typeface="Calibri"/>
              </a:rPr>
              <a:t>obciążeniom</a:t>
            </a:r>
            <a:r>
              <a:rPr lang="en-US" sz="2800" b="1" i="0" u="none" dirty="0">
                <a:solidFill>
                  <a:schemeClr val="dk1"/>
                </a:solidFill>
                <a:latin typeface="Calibri"/>
                <a:ea typeface="Calibri"/>
                <a:cs typeface="Calibri"/>
                <a:sym typeface="Calibri"/>
              </a:rPr>
              <a:t> </a:t>
            </a:r>
            <a:r>
              <a:rPr lang="en-US" sz="2800" b="1" i="0" u="none" dirty="0" err="1">
                <a:solidFill>
                  <a:schemeClr val="dk1"/>
                </a:solidFill>
                <a:latin typeface="Calibri"/>
                <a:ea typeface="Calibri"/>
                <a:cs typeface="Calibri"/>
                <a:sym typeface="Calibri"/>
              </a:rPr>
              <a:t>fizycznym</a:t>
            </a:r>
            <a:r>
              <a:rPr lang="en-US" sz="2800" b="1" i="0" u="none" dirty="0">
                <a:solidFill>
                  <a:schemeClr val="dk1"/>
                </a:solidFill>
                <a:latin typeface="Calibri"/>
                <a:ea typeface="Calibri"/>
                <a:cs typeface="Calibri"/>
                <a:sym typeface="Calibri"/>
              </a:rPr>
              <a:t> </a:t>
            </a:r>
            <a:r>
              <a:rPr lang="en-US" sz="2800" b="1" i="0" u="none" dirty="0" err="1">
                <a:solidFill>
                  <a:schemeClr val="dk1"/>
                </a:solidFill>
                <a:latin typeface="Calibri"/>
                <a:ea typeface="Calibri"/>
                <a:cs typeface="Calibri"/>
                <a:sym typeface="Calibri"/>
              </a:rPr>
              <a:t>lub</a:t>
            </a:r>
            <a:r>
              <a:rPr lang="en-US" sz="2800" b="1" i="0" u="none" dirty="0">
                <a:solidFill>
                  <a:schemeClr val="dk1"/>
                </a:solidFill>
                <a:latin typeface="Calibri"/>
                <a:ea typeface="Calibri"/>
                <a:cs typeface="Calibri"/>
                <a:sym typeface="Calibri"/>
              </a:rPr>
              <a:t> </a:t>
            </a:r>
            <a:r>
              <a:rPr lang="en-US" sz="2800" b="1" i="0" u="none" dirty="0" smtClean="0">
                <a:solidFill>
                  <a:schemeClr val="dk1"/>
                </a:solidFill>
                <a:latin typeface="Calibri"/>
                <a:ea typeface="Calibri"/>
                <a:cs typeface="Calibri"/>
                <a:sym typeface="Calibri"/>
              </a:rPr>
              <a:t>psychicznym.</a:t>
            </a:r>
            <a:r>
              <a:rPr lang="en-US" sz="4400" b="1" i="0" u="none" dirty="0" smtClean="0">
                <a:solidFill>
                  <a:srgbClr val="FFFFFF"/>
                </a:solidFill>
                <a:latin typeface="Calibri"/>
                <a:ea typeface="Calibri"/>
                <a:cs typeface="Calibri"/>
                <a:sym typeface="Calibri"/>
              </a:rPr>
              <a:t>es</a:t>
            </a:r>
            <a:r>
              <a:rPr lang="en-US" sz="4400" b="1" i="0" u="none" dirty="0">
                <a:solidFill>
                  <a:srgbClr val="FFFFFF"/>
                </a:solidFill>
                <a:latin typeface="Calibri"/>
                <a:ea typeface="Calibri"/>
                <a:cs typeface="Calibri"/>
                <a:sym typeface="Calibri"/>
              </a:rPr>
              <a:t>?</a:t>
            </a:r>
            <a:endParaRPr dirty="0"/>
          </a:p>
        </p:txBody>
      </p:sp>
      <p:sp>
        <p:nvSpPr>
          <p:cNvPr id="2032" name="Google Shape;2032;p21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ctr" anchorCtr="0">
            <a:normAutofit/>
          </a:bodyPr>
          <a:lstStyle/>
          <a:p>
            <a:pPr algn="just">
              <a:lnSpc>
                <a:spcPct val="150000"/>
              </a:lnSpc>
            </a:pPr>
            <a:r>
              <a:rPr lang="pl-PL" dirty="0"/>
              <a:t>b</a:t>
            </a:r>
            <a:r>
              <a:rPr lang="pl-PL" dirty="0" smtClean="0"/>
              <a:t>iochemiczna </a:t>
            </a:r>
            <a:r>
              <a:rPr lang="pl-PL" dirty="0"/>
              <a:t>reakcja na zagrożenie jest naszym spadkiem po przodkach. W czasach prehistorycznych, kiedy na drodze człowieka stawało niebezpieczeństwo, organizm wysyłał sygnały do walki lub ucieczki.</a:t>
            </a:r>
          </a:p>
          <a:p>
            <a:pPr marL="228600" marR="0" lvl="0" indent="-50800" algn="just"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2033" name="Google Shape;2033;p21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034" name="Google Shape;2034;p214"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sp>
        <p:nvSpPr>
          <p:cNvPr id="2039" name="Google Shape;2039;p21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2040" name="Google Shape;2040;p21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228600" lvl="0" indent="-228600" algn="just">
              <a:lnSpc>
                <a:spcPct val="150000"/>
              </a:lnSpc>
              <a:spcBef>
                <a:spcPts val="0"/>
              </a:spcBef>
              <a:buSzPts val="2400"/>
            </a:pPr>
            <a:r>
              <a:rPr lang="pl-PL" dirty="0"/>
              <a:t>k</a:t>
            </a:r>
            <a:r>
              <a:rPr lang="pl-PL" dirty="0" smtClean="0"/>
              <a:t>iedy </a:t>
            </a:r>
            <a:r>
              <a:rPr lang="pl-PL" dirty="0"/>
              <a:t>znajdujemy się w sytuacji stresowej współczulny układ nerwowy wydziela adrenalinę i noradrenalinę, które podnoszą aktywność organizmu. W naszym ciele zachodzą zmiany: podwyższone tętno, rozszerzone źrenice, odpływ krwi do mięśni itd. Jeśli sytuacja stresująca trwa dłużej, nasz organizm zaczyna uwalniać kortyzol – hormon </a:t>
            </a:r>
            <a:r>
              <a:rPr lang="pl-PL" dirty="0" smtClean="0"/>
              <a:t>stresu.</a:t>
            </a:r>
            <a:endParaRPr sz="2400" b="0" i="0" u="none" dirty="0">
              <a:solidFill>
                <a:schemeClr val="dk1"/>
              </a:solidFill>
              <a:latin typeface="Calibri"/>
              <a:ea typeface="Calibri"/>
              <a:cs typeface="Calibri"/>
              <a:sym typeface="Calibri"/>
            </a:endParaRPr>
          </a:p>
        </p:txBody>
      </p:sp>
      <p:pic>
        <p:nvPicPr>
          <p:cNvPr id="2041" name="Google Shape;2041;p21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042" name="Google Shape;2042;p215"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2054"/>
        <p:cNvGrpSpPr/>
        <p:nvPr/>
      </p:nvGrpSpPr>
      <p:grpSpPr>
        <a:xfrm>
          <a:off x="0" y="0"/>
          <a:ext cx="0" cy="0"/>
          <a:chOff x="0" y="0"/>
          <a:chExt cx="0" cy="0"/>
        </a:xfrm>
      </p:grpSpPr>
      <p:sp>
        <p:nvSpPr>
          <p:cNvPr id="2055" name="Google Shape;2055;p217"/>
          <p:cNvSpPr txBox="1">
            <a:spLocks noGrp="1"/>
          </p:cNvSpPr>
          <p:nvPr>
            <p:ph type="title"/>
          </p:nvPr>
        </p:nvSpPr>
        <p:spPr>
          <a:xfrm>
            <a:off x="838200" y="365125"/>
            <a:ext cx="10515600" cy="9064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2056" name="Google Shape;2056;p217"/>
          <p:cNvSpPr txBox="1">
            <a:spLocks noGrp="1"/>
          </p:cNvSpPr>
          <p:nvPr>
            <p:ph type="body" idx="1"/>
          </p:nvPr>
        </p:nvSpPr>
        <p:spPr>
          <a:xfrm>
            <a:off x="838200" y="1573212"/>
            <a:ext cx="10515600" cy="4351337"/>
          </a:xfrm>
          <a:prstGeom prst="rect">
            <a:avLst/>
          </a:prstGeom>
          <a:noFill/>
          <a:ln>
            <a:noFill/>
          </a:ln>
        </p:spPr>
        <p:txBody>
          <a:bodyPr spcFirstLastPara="1" wrap="square" lIns="91425" tIns="45700" rIns="91425" bIns="45700" anchor="t" anchorCtr="0">
            <a:normAutofit/>
          </a:bodyPr>
          <a:lstStyle/>
          <a:p>
            <a:pPr algn="just"/>
            <a:r>
              <a:rPr lang="pl-PL" sz="2400" dirty="0"/>
              <a:t>s</a:t>
            </a:r>
            <a:r>
              <a:rPr lang="pl-PL" sz="2400" dirty="0" smtClean="0"/>
              <a:t>tres </a:t>
            </a:r>
            <a:r>
              <a:rPr lang="pl-PL" sz="2400" dirty="0"/>
              <a:t>jest reakcją adaptacyjną, pojawia się wtedy, kiedy stajemy w obliczu trudnej sytuacji i nie mamy zasobów aby sobie z nią </a:t>
            </a:r>
            <a:r>
              <a:rPr lang="pl-PL" sz="2400" dirty="0" smtClean="0"/>
              <a:t>poradzić</a:t>
            </a:r>
            <a:r>
              <a:rPr lang="pl-PL" sz="2400" dirty="0"/>
              <a:t>,</a:t>
            </a:r>
            <a:endParaRPr lang="pl-PL" sz="2400" dirty="0" smtClean="0"/>
          </a:p>
          <a:p>
            <a:pPr algn="just"/>
            <a:endParaRPr lang="pl-PL" sz="2400" dirty="0"/>
          </a:p>
          <a:p>
            <a:pPr marL="114300" indent="0" algn="just">
              <a:buNone/>
            </a:pPr>
            <a:endParaRPr lang="pl-PL" sz="2400" dirty="0"/>
          </a:p>
          <a:p>
            <a:pPr algn="just"/>
            <a:r>
              <a:rPr lang="pl-PL" sz="2400" dirty="0"/>
              <a:t>s</a:t>
            </a:r>
            <a:r>
              <a:rPr lang="pl-PL" sz="2400" dirty="0" smtClean="0"/>
              <a:t>tres </a:t>
            </a:r>
            <a:r>
              <a:rPr lang="pl-PL" sz="2400" dirty="0"/>
              <a:t>skłania nas do podjęcia działań, które pozwolą na poradzenie sobie z problemem i przywrócą stan równowagi. Jest reakcją związaną z procesami życia i mobilizuje organizm do działania.</a:t>
            </a:r>
          </a:p>
          <a:p>
            <a:pPr marL="228600" marR="0" lvl="0" indent="-76200" algn="just" rtl="0">
              <a:lnSpc>
                <a:spcPct val="90000"/>
              </a:lnSpc>
              <a:spcBef>
                <a:spcPts val="18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2057" name="Google Shape;2057;p21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058" name="Google Shape;2058;p217"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2062"/>
        <p:cNvGrpSpPr/>
        <p:nvPr/>
      </p:nvGrpSpPr>
      <p:grpSpPr>
        <a:xfrm>
          <a:off x="0" y="0"/>
          <a:ext cx="0" cy="0"/>
          <a:chOff x="0" y="0"/>
          <a:chExt cx="0" cy="0"/>
        </a:xfrm>
      </p:grpSpPr>
      <p:sp>
        <p:nvSpPr>
          <p:cNvPr id="2063" name="Google Shape;2063;p21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2064" name="Google Shape;2064;p21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114300" indent="0" algn="just">
              <a:buNone/>
            </a:pPr>
            <a:r>
              <a:rPr lang="pl-PL" sz="2400" dirty="0"/>
              <a:t>Stres jest nam niezbędny, kiedy nas mobilizuje, określamy go mianem eustresu jednak gdy jest zbyt silny i zaczyna nam szkodzić mówimy o dystresie</a:t>
            </a:r>
            <a:r>
              <a:rPr lang="pl-PL" sz="2400" dirty="0" smtClean="0"/>
              <a:t>.</a:t>
            </a:r>
            <a:br>
              <a:rPr lang="pl-PL" sz="2400" dirty="0" smtClean="0"/>
            </a:br>
            <a:endParaRPr lang="pl-PL" sz="2400" dirty="0"/>
          </a:p>
          <a:p>
            <a:pPr algn="just"/>
            <a:r>
              <a:rPr lang="pl-PL" sz="2400" b="1" dirty="0" err="1"/>
              <a:t>e</a:t>
            </a:r>
            <a:r>
              <a:rPr lang="pl-PL" sz="2400" b="1" dirty="0" err="1" smtClean="0"/>
              <a:t>ustres</a:t>
            </a:r>
            <a:r>
              <a:rPr lang="pl-PL" sz="2400" dirty="0" smtClean="0"/>
              <a:t> </a:t>
            </a:r>
            <a:r>
              <a:rPr lang="pl-PL" sz="2400" dirty="0"/>
              <a:t>– stres mobilizujący. Pojawia się kiedy widzimy przed sobą wyzwanie, któremu jesteśmy w stanie sprostać. Daje paliwo do działania.</a:t>
            </a:r>
          </a:p>
          <a:p>
            <a:pPr algn="just"/>
            <a:r>
              <a:rPr lang="pl-PL" sz="2400" b="1" dirty="0"/>
              <a:t>d</a:t>
            </a:r>
            <a:r>
              <a:rPr lang="pl-PL" sz="2400" b="1" dirty="0" smtClean="0"/>
              <a:t>ystres</a:t>
            </a:r>
            <a:r>
              <a:rPr lang="pl-PL" sz="2400" dirty="0" smtClean="0"/>
              <a:t> </a:t>
            </a:r>
            <a:r>
              <a:rPr lang="pl-PL" sz="2400" dirty="0"/>
              <a:t>– stres szkodliwy, demobilizujący. Jeśli widzimy, że jakieś zadanie jest dla nas niemożliwe do wykonania, postrzegamy je jako kryzys, to odczuwamy </a:t>
            </a:r>
            <a:r>
              <a:rPr lang="pl-PL" sz="2400" dirty="0" err="1"/>
              <a:t>dystres</a:t>
            </a:r>
            <a:r>
              <a:rPr lang="pl-PL" sz="2400" dirty="0"/>
              <a:t>.</a:t>
            </a:r>
          </a:p>
          <a:p>
            <a:pPr marL="228600" marR="0" lvl="0" indent="-76200" algn="just" rtl="0">
              <a:lnSpc>
                <a:spcPct val="90000"/>
              </a:lnSpc>
              <a:spcBef>
                <a:spcPts val="18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2065" name="Google Shape;2065;p21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066" name="Google Shape;2066;p218"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2070"/>
        <p:cNvGrpSpPr/>
        <p:nvPr/>
      </p:nvGrpSpPr>
      <p:grpSpPr>
        <a:xfrm>
          <a:off x="0" y="0"/>
          <a:ext cx="0" cy="0"/>
          <a:chOff x="0" y="0"/>
          <a:chExt cx="0" cy="0"/>
        </a:xfrm>
      </p:grpSpPr>
      <p:sp>
        <p:nvSpPr>
          <p:cNvPr id="2071" name="Google Shape;2071;p21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smtClean="0">
                <a:solidFill>
                  <a:schemeClr val="dk1"/>
                </a:solidFill>
                <a:latin typeface="Calibri"/>
                <a:ea typeface="Calibri"/>
                <a:cs typeface="Calibri"/>
                <a:sym typeface="Calibri"/>
              </a:rPr>
              <a:t>FAZA </a:t>
            </a:r>
            <a:r>
              <a:rPr lang="en-US" sz="4000" b="1" i="0" u="none" dirty="0">
                <a:solidFill>
                  <a:schemeClr val="dk1"/>
                </a:solidFill>
                <a:latin typeface="Calibri"/>
                <a:ea typeface="Calibri"/>
                <a:cs typeface="Calibri"/>
                <a:sym typeface="Calibri"/>
              </a:rPr>
              <a:t>MOBILIZACJI (REAKCJA ALARMOWA)</a:t>
            </a:r>
            <a:endParaRPr dirty="0"/>
          </a:p>
        </p:txBody>
      </p:sp>
      <p:sp>
        <p:nvSpPr>
          <p:cNvPr id="2072" name="Google Shape;2072;p219"/>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algn="just">
              <a:lnSpc>
                <a:spcPct val="150000"/>
              </a:lnSpc>
            </a:pPr>
            <a:r>
              <a:rPr lang="pl-PL" sz="2400" dirty="0"/>
              <a:t>w</a:t>
            </a:r>
            <a:r>
              <a:rPr lang="pl-PL" sz="2400" dirty="0" smtClean="0"/>
              <a:t> </a:t>
            </a:r>
            <a:r>
              <a:rPr lang="pl-PL" sz="2400" dirty="0"/>
              <a:t>tej fazie nasz organizm reaguje na czynnik stresujący, a w ciele zachodzą zmiany biochemiczne. Rosną emocje, działania stają się dynamiczne, wzrasta sprawność i spada odczuwanie bólu  – </a:t>
            </a:r>
            <a:r>
              <a:rPr lang="pl-PL" sz="2400" b="1" dirty="0"/>
              <a:t>wzrasta wrażliwość na bodźce, koncentracja uwagi, pamięć, szybkość dokonywania skojarzeń.</a:t>
            </a:r>
            <a:endParaRPr lang="pl-PL" sz="2400" dirty="0"/>
          </a:p>
        </p:txBody>
      </p:sp>
      <p:pic>
        <p:nvPicPr>
          <p:cNvPr id="2073" name="Google Shape;2073;p21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074" name="Google Shape;2074;p219"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2079" name="Google Shape;2079;p22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smtClean="0">
                <a:solidFill>
                  <a:schemeClr val="dk1"/>
                </a:solidFill>
                <a:sym typeface="Calibri"/>
              </a:rPr>
              <a:t> </a:t>
            </a:r>
            <a:r>
              <a:rPr lang="pl-PL" sz="4000" b="1" dirty="0"/>
              <a:t>F</a:t>
            </a:r>
            <a:r>
              <a:rPr lang="en-US" sz="4000" b="1" i="0" u="none" dirty="0" smtClean="0">
                <a:solidFill>
                  <a:schemeClr val="dk1"/>
                </a:solidFill>
                <a:sym typeface="Calibri"/>
              </a:rPr>
              <a:t>AZA </a:t>
            </a:r>
            <a:r>
              <a:rPr lang="en-US" sz="4000" b="1" i="0" u="none" dirty="0">
                <a:solidFill>
                  <a:schemeClr val="dk1"/>
                </a:solidFill>
                <a:sym typeface="Calibri"/>
              </a:rPr>
              <a:t>ADAPTACJI (STADIUM ODPORNOŚCI)</a:t>
            </a:r>
            <a:endParaRPr b="1" dirty="0"/>
          </a:p>
        </p:txBody>
      </p:sp>
      <p:sp>
        <p:nvSpPr>
          <p:cNvPr id="2080" name="Google Shape;2080;p22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algn="just">
              <a:lnSpc>
                <a:spcPct val="150000"/>
              </a:lnSpc>
            </a:pPr>
            <a:r>
              <a:rPr lang="pl-PL" sz="2400" dirty="0"/>
              <a:t>p</a:t>
            </a:r>
            <a:r>
              <a:rPr lang="pl-PL" sz="2400" dirty="0" smtClean="0"/>
              <a:t>rzedłużająca </a:t>
            </a:r>
            <a:r>
              <a:rPr lang="pl-PL" sz="2400" dirty="0"/>
              <a:t>się sytuacja stresowa sprawia, że organizm dąży do uodpornienia się na nią. Reakcje stają się adekwatne i są pod naszą kontrolą. </a:t>
            </a:r>
            <a:br>
              <a:rPr lang="pl-PL" sz="2400" dirty="0"/>
            </a:br>
            <a:r>
              <a:rPr lang="pl-PL" sz="2400" b="1" dirty="0" smtClean="0"/>
              <a:t>Następuje </a:t>
            </a:r>
            <a:r>
              <a:rPr lang="pl-PL" sz="2400" b="1" dirty="0"/>
              <a:t>koncentracja na problemie, by sobie z nim poradzić.</a:t>
            </a:r>
            <a:endParaRPr lang="pl-PL" sz="2400" dirty="0"/>
          </a:p>
        </p:txBody>
      </p:sp>
      <p:pic>
        <p:nvPicPr>
          <p:cNvPr id="2081" name="Google Shape;2081;p22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082" name="Google Shape;2082;p22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2086"/>
        <p:cNvGrpSpPr/>
        <p:nvPr/>
      </p:nvGrpSpPr>
      <p:grpSpPr>
        <a:xfrm>
          <a:off x="0" y="0"/>
          <a:ext cx="0" cy="0"/>
          <a:chOff x="0" y="0"/>
          <a:chExt cx="0" cy="0"/>
        </a:xfrm>
      </p:grpSpPr>
      <p:sp>
        <p:nvSpPr>
          <p:cNvPr id="2087" name="Google Shape;2087;p22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smtClean="0">
                <a:solidFill>
                  <a:schemeClr val="dk1"/>
                </a:solidFill>
                <a:latin typeface="Calibri"/>
                <a:ea typeface="Calibri"/>
                <a:cs typeface="Calibri"/>
                <a:sym typeface="Calibri"/>
              </a:rPr>
              <a:t>FAZA </a:t>
            </a:r>
            <a:r>
              <a:rPr lang="en-US" sz="4000" b="1" i="0" u="none" dirty="0">
                <a:solidFill>
                  <a:schemeClr val="dk1"/>
                </a:solidFill>
                <a:latin typeface="Calibri"/>
                <a:ea typeface="Calibri"/>
                <a:cs typeface="Calibri"/>
                <a:sym typeface="Calibri"/>
              </a:rPr>
              <a:t>DESTRUKCJI (STADIUM WYCZERPANIA)</a:t>
            </a:r>
            <a:endParaRPr dirty="0"/>
          </a:p>
        </p:txBody>
      </p:sp>
      <p:sp>
        <p:nvSpPr>
          <p:cNvPr id="2088" name="Google Shape;2088;p22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114300" indent="0" algn="just">
              <a:lnSpc>
                <a:spcPct val="150000"/>
              </a:lnSpc>
              <a:buNone/>
            </a:pPr>
            <a:r>
              <a:rPr lang="pl-PL" sz="2400" dirty="0"/>
              <a:t>Jeśli sytuacja stresowa trwa długo, czynnik szkodliwy długo na nas oddziałuje, to osiągamy moment w którym nasz organizm nie jest już w stanie utrzymywać swojej odporności. Zaczynamy działać destruktywnie, szkodzić sobie, podejmować nieracjonalne decyzje. Istnieje ryzyko utraty zdolności samokontroli i chęci do działania. Jeśli taki stan się przedłuża, może dojść do poważnych zachorowań, a w skrajnych przypadkach nawet do śmierci.</a:t>
            </a:r>
          </a:p>
        </p:txBody>
      </p:sp>
      <p:pic>
        <p:nvPicPr>
          <p:cNvPr id="2089" name="Google Shape;2089;p22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090" name="Google Shape;2090;p22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2"/>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r>
              <a:rPr lang="en-US" sz="4000" b="0" i="0" u="none" strike="noStrike" cap="none" dirty="0">
                <a:solidFill>
                  <a:schemeClr val="dk1"/>
                </a:solidFill>
                <a:latin typeface="Calibri"/>
                <a:ea typeface="Calibri"/>
                <a:cs typeface="Calibri"/>
                <a:sym typeface="Calibri"/>
              </a:rPr>
              <a:t>Szukanie źródła niepowodzenia</a:t>
            </a:r>
            <a:endParaRPr sz="4000" b="0" i="0" u="none" strike="noStrike" cap="none" dirty="0">
              <a:solidFill>
                <a:schemeClr val="dk1"/>
              </a:solidFill>
              <a:latin typeface="Calibri"/>
              <a:ea typeface="Calibri"/>
              <a:cs typeface="Calibri"/>
              <a:sym typeface="Calibri"/>
            </a:endParaRPr>
          </a:p>
        </p:txBody>
      </p:sp>
      <p:sp>
        <p:nvSpPr>
          <p:cNvPr id="406" name="Google Shape;406;p2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114300" indent="0" algn="just">
              <a:lnSpc>
                <a:spcPct val="150000"/>
              </a:lnSpc>
              <a:buNone/>
            </a:pPr>
            <a:r>
              <a:rPr lang="pl-PL" sz="2400" dirty="0"/>
              <a:t>Analizując przyczynę niepowodzenia możesz w każdej chwili prosić o pomoc. Poszukaj w swoim otoczeniu ludzi mających wiedze na temat branży, w której się obracasz i skorzystaj z ich wiedzy oraz perspektywy. Przestaw się na proces uczenia i korzystaj z rad innych osób.</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228600" marR="0" lvl="0" indent="-63500" algn="just" rtl="0">
              <a:lnSpc>
                <a:spcPct val="90000"/>
              </a:lnSpc>
              <a:spcBef>
                <a:spcPts val="1000"/>
              </a:spcBef>
              <a:spcAft>
                <a:spcPts val="0"/>
              </a:spcAft>
              <a:buClr>
                <a:schemeClr val="dk1"/>
              </a:buClr>
              <a:buSzPts val="2600"/>
              <a:buFont typeface="Arial"/>
              <a:buNone/>
            </a:pPr>
            <a:endParaRPr sz="2600" b="0" i="0" u="none" dirty="0">
              <a:solidFill>
                <a:srgbClr val="0D0D0D"/>
              </a:solidFill>
              <a:latin typeface="Calibri"/>
              <a:ea typeface="Calibri"/>
              <a:cs typeface="Calibri"/>
              <a:sym typeface="Calibri"/>
            </a:endParaRPr>
          </a:p>
        </p:txBody>
      </p:sp>
      <p:pic>
        <p:nvPicPr>
          <p:cNvPr id="407" name="Google Shape;407;p2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408" name="Google Shape;408;p22"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22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b="0" i="0" u="none" dirty="0">
                <a:solidFill>
                  <a:schemeClr val="dk1"/>
                </a:solidFill>
                <a:latin typeface="Calibri"/>
                <a:ea typeface="Calibri"/>
                <a:cs typeface="Calibri"/>
                <a:sym typeface="Calibri"/>
              </a:rPr>
              <a:t>Stres </a:t>
            </a:r>
            <a:r>
              <a:rPr lang="en-US" sz="3600" b="0" i="0" u="none" dirty="0" err="1">
                <a:solidFill>
                  <a:schemeClr val="dk1"/>
                </a:solidFill>
                <a:latin typeface="Calibri"/>
                <a:ea typeface="Calibri"/>
                <a:cs typeface="Calibri"/>
                <a:sym typeface="Calibri"/>
              </a:rPr>
              <a:t>wpływa</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na</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nasze</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procesy</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fizjologiczne</a:t>
            </a:r>
            <a:r>
              <a:rPr lang="en-US" sz="3600" b="0" i="0" u="none" dirty="0">
                <a:solidFill>
                  <a:schemeClr val="dk1"/>
                </a:solidFill>
                <a:latin typeface="Calibri"/>
                <a:ea typeface="Calibri"/>
                <a:cs typeface="Calibri"/>
                <a:sym typeface="Calibri"/>
              </a:rPr>
              <a:t>. </a:t>
            </a:r>
            <a:r>
              <a:rPr lang="pl-PL" sz="3600" b="0" i="0" u="none" dirty="0" smtClean="0">
                <a:solidFill>
                  <a:schemeClr val="dk1"/>
                </a:solidFill>
                <a:latin typeface="Calibri"/>
                <a:ea typeface="Calibri"/>
                <a:cs typeface="Calibri"/>
                <a:sym typeface="Calibri"/>
              </a:rPr>
              <a:t/>
            </a:r>
            <a:br>
              <a:rPr lang="pl-PL" sz="3600" b="0" i="0" u="none" dirty="0" smtClean="0">
                <a:solidFill>
                  <a:schemeClr val="dk1"/>
                </a:solidFill>
                <a:latin typeface="Calibri"/>
                <a:ea typeface="Calibri"/>
                <a:cs typeface="Calibri"/>
                <a:sym typeface="Calibri"/>
              </a:rPr>
            </a:br>
            <a:r>
              <a:rPr lang="en-US" sz="3600" b="0" i="0" u="none" dirty="0" smtClean="0">
                <a:solidFill>
                  <a:schemeClr val="dk1"/>
                </a:solidFill>
                <a:latin typeface="Calibri"/>
                <a:ea typeface="Calibri"/>
                <a:cs typeface="Calibri"/>
                <a:sym typeface="Calibri"/>
              </a:rPr>
              <a:t>W </a:t>
            </a:r>
            <a:r>
              <a:rPr lang="en-US" sz="3600" b="0" i="0" u="none" dirty="0" err="1">
                <a:solidFill>
                  <a:schemeClr val="dk1"/>
                </a:solidFill>
                <a:latin typeface="Calibri"/>
                <a:ea typeface="Calibri"/>
                <a:cs typeface="Calibri"/>
                <a:sym typeface="Calibri"/>
              </a:rPr>
              <a:t>sytuacji</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stresowej</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możemy</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zaobserwować</a:t>
            </a:r>
            <a:r>
              <a:rPr lang="en-US" sz="3600" b="0" i="0" u="none" dirty="0">
                <a:solidFill>
                  <a:schemeClr val="dk1"/>
                </a:solidFill>
                <a:latin typeface="Calibri"/>
                <a:ea typeface="Calibri"/>
                <a:cs typeface="Calibri"/>
                <a:sym typeface="Calibri"/>
              </a:rPr>
              <a:t>:</a:t>
            </a:r>
            <a:endParaRPr dirty="0"/>
          </a:p>
        </p:txBody>
      </p:sp>
      <p:sp>
        <p:nvSpPr>
          <p:cNvPr id="2096" name="Google Shape;2096;p222"/>
          <p:cNvSpPr txBox="1">
            <a:spLocks noGrp="1"/>
          </p:cNvSpPr>
          <p:nvPr>
            <p:ph type="body" idx="1"/>
          </p:nvPr>
        </p:nvSpPr>
        <p:spPr>
          <a:xfrm>
            <a:off x="838200" y="1944687"/>
            <a:ext cx="5138737" cy="3581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Calibri"/>
              <a:buAutoNum type="arabicPeriod"/>
            </a:pPr>
            <a:r>
              <a:rPr lang="en-US" sz="2400" b="0" i="0" u="none">
                <a:solidFill>
                  <a:schemeClr val="dk1"/>
                </a:solidFill>
                <a:latin typeface="Calibri"/>
                <a:ea typeface="Calibri"/>
                <a:cs typeface="Calibri"/>
                <a:sym typeface="Calibri"/>
              </a:rPr>
              <a:t>wzrost ciśnienia tętniczego,</a:t>
            </a:r>
            <a:endParaRPr sz="2400" b="0" i="0" u="none">
              <a:solidFill>
                <a:schemeClr val="dk1"/>
              </a:solidFill>
              <a:latin typeface="Calibri"/>
              <a:ea typeface="Calibri"/>
              <a:cs typeface="Calibri"/>
              <a:sym typeface="Calibri"/>
            </a:endParaRPr>
          </a:p>
          <a:p>
            <a:pPr marL="342900" marR="0" lvl="0" indent="-342900" algn="l" rtl="0">
              <a:lnSpc>
                <a:spcPct val="150000"/>
              </a:lnSpc>
              <a:spcBef>
                <a:spcPts val="1000"/>
              </a:spcBef>
              <a:spcAft>
                <a:spcPts val="0"/>
              </a:spcAft>
              <a:buClr>
                <a:schemeClr val="dk1"/>
              </a:buClr>
              <a:buSzPts val="2400"/>
              <a:buFont typeface="Calibri"/>
              <a:buAutoNum type="arabicPeriod"/>
            </a:pPr>
            <a:r>
              <a:rPr lang="en-US" sz="2400" b="0" i="0" u="none">
                <a:solidFill>
                  <a:schemeClr val="dk1"/>
                </a:solidFill>
                <a:latin typeface="Calibri"/>
                <a:ea typeface="Calibri"/>
                <a:cs typeface="Calibri"/>
                <a:sym typeface="Calibri"/>
              </a:rPr>
              <a:t>przyspieszenie akcji serca,</a:t>
            </a:r>
            <a:endParaRPr sz="2400" b="0" i="0" u="none">
              <a:solidFill>
                <a:schemeClr val="dk1"/>
              </a:solidFill>
              <a:latin typeface="Calibri"/>
              <a:ea typeface="Calibri"/>
              <a:cs typeface="Calibri"/>
              <a:sym typeface="Calibri"/>
            </a:endParaRPr>
          </a:p>
          <a:p>
            <a:pPr marL="342900" marR="0" lvl="0" indent="-342900" algn="l" rtl="0">
              <a:lnSpc>
                <a:spcPct val="150000"/>
              </a:lnSpc>
              <a:spcBef>
                <a:spcPts val="1000"/>
              </a:spcBef>
              <a:spcAft>
                <a:spcPts val="0"/>
              </a:spcAft>
              <a:buClr>
                <a:schemeClr val="dk1"/>
              </a:buClr>
              <a:buSzPts val="2400"/>
              <a:buFont typeface="Calibri"/>
              <a:buAutoNum type="arabicPeriod"/>
            </a:pPr>
            <a:r>
              <a:rPr lang="en-US" sz="2400" b="0" i="0" u="none">
                <a:solidFill>
                  <a:schemeClr val="dk1"/>
                </a:solidFill>
                <a:latin typeface="Calibri"/>
                <a:ea typeface="Calibri"/>
                <a:cs typeface="Calibri"/>
                <a:sym typeface="Calibri"/>
              </a:rPr>
              <a:t>zwiększenie stężenia glukozy w krwi,</a:t>
            </a:r>
            <a:endParaRPr sz="2400" b="0" i="0" u="none">
              <a:solidFill>
                <a:schemeClr val="dk1"/>
              </a:solidFill>
              <a:latin typeface="Calibri"/>
              <a:ea typeface="Calibri"/>
              <a:cs typeface="Calibri"/>
              <a:sym typeface="Calibri"/>
            </a:endParaRPr>
          </a:p>
          <a:p>
            <a:pPr marL="342900" marR="0" lvl="0" indent="-342900" algn="l" rtl="0">
              <a:lnSpc>
                <a:spcPct val="150000"/>
              </a:lnSpc>
              <a:spcBef>
                <a:spcPts val="1000"/>
              </a:spcBef>
              <a:spcAft>
                <a:spcPts val="0"/>
              </a:spcAft>
              <a:buClr>
                <a:schemeClr val="dk1"/>
              </a:buClr>
              <a:buSzPts val="2400"/>
              <a:buFont typeface="Calibri"/>
              <a:buAutoNum type="arabicPeriod"/>
            </a:pPr>
            <a:r>
              <a:rPr lang="en-US" sz="2400" b="0" i="0" u="none">
                <a:solidFill>
                  <a:schemeClr val="dk1"/>
                </a:solidFill>
                <a:latin typeface="Calibri"/>
                <a:ea typeface="Calibri"/>
                <a:cs typeface="Calibri"/>
                <a:sym typeface="Calibri"/>
              </a:rPr>
              <a:t>wzrost napięcia mięśniowego,</a:t>
            </a:r>
            <a:endParaRPr sz="2400" b="0" i="0" u="none">
              <a:solidFill>
                <a:schemeClr val="dk1"/>
              </a:solidFill>
              <a:latin typeface="Calibri"/>
              <a:ea typeface="Calibri"/>
              <a:cs typeface="Calibri"/>
              <a:sym typeface="Calibri"/>
            </a:endParaRPr>
          </a:p>
          <a:p>
            <a:pPr marL="342900" marR="0" lvl="0" indent="-342900" algn="l" rtl="0">
              <a:lnSpc>
                <a:spcPct val="150000"/>
              </a:lnSpc>
              <a:spcBef>
                <a:spcPts val="1000"/>
              </a:spcBef>
              <a:spcAft>
                <a:spcPts val="0"/>
              </a:spcAft>
              <a:buClr>
                <a:schemeClr val="dk1"/>
              </a:buClr>
              <a:buSzPts val="2400"/>
              <a:buFont typeface="Calibri"/>
              <a:buAutoNum type="arabicPeriod"/>
            </a:pPr>
            <a:r>
              <a:rPr lang="en-US" sz="2400" b="0" i="0" u="none">
                <a:solidFill>
                  <a:schemeClr val="dk1"/>
                </a:solidFill>
                <a:latin typeface="Calibri"/>
                <a:ea typeface="Calibri"/>
                <a:cs typeface="Calibri"/>
                <a:sym typeface="Calibri"/>
              </a:rPr>
              <a:t>przyspieszony, płytki oddech,</a:t>
            </a:r>
            <a:endParaRPr/>
          </a:p>
        </p:txBody>
      </p:sp>
      <p:sp>
        <p:nvSpPr>
          <p:cNvPr id="2097" name="Google Shape;2097;p222"/>
          <p:cNvSpPr txBox="1">
            <a:spLocks noGrp="1"/>
          </p:cNvSpPr>
          <p:nvPr>
            <p:ph type="body" idx="2"/>
          </p:nvPr>
        </p:nvSpPr>
        <p:spPr>
          <a:xfrm>
            <a:off x="6413500" y="2097087"/>
            <a:ext cx="4727575" cy="36814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Calibri"/>
              <a:buAutoNum type="arabicPeriod" startAt="6"/>
            </a:pPr>
            <a:r>
              <a:rPr lang="en-US" sz="2400" b="0" i="0" u="none">
                <a:solidFill>
                  <a:schemeClr val="dk1"/>
                </a:solidFill>
                <a:latin typeface="Calibri"/>
                <a:ea typeface="Calibri"/>
                <a:cs typeface="Calibri"/>
                <a:sym typeface="Calibri"/>
              </a:rPr>
              <a:t>zwiększona aktywność gruczołów potowych,</a:t>
            </a:r>
            <a:endParaRPr sz="2400" b="0" i="0" u="none">
              <a:solidFill>
                <a:schemeClr val="dk1"/>
              </a:solidFill>
              <a:latin typeface="Calibri"/>
              <a:ea typeface="Calibri"/>
              <a:cs typeface="Calibri"/>
              <a:sym typeface="Calibri"/>
            </a:endParaRPr>
          </a:p>
          <a:p>
            <a:pPr marL="342900" marR="0" lvl="0" indent="-342900" algn="l" rtl="0">
              <a:lnSpc>
                <a:spcPct val="100000"/>
              </a:lnSpc>
              <a:spcBef>
                <a:spcPts val="1000"/>
              </a:spcBef>
              <a:spcAft>
                <a:spcPts val="0"/>
              </a:spcAft>
              <a:buClr>
                <a:schemeClr val="dk1"/>
              </a:buClr>
              <a:buSzPts val="2400"/>
              <a:buFont typeface="Calibri"/>
              <a:buAutoNum type="arabicPeriod" startAt="6"/>
            </a:pPr>
            <a:r>
              <a:rPr lang="en-US" sz="2400" b="0" i="0" u="none">
                <a:solidFill>
                  <a:schemeClr val="dk1"/>
                </a:solidFill>
                <a:latin typeface="Calibri"/>
                <a:ea typeface="Calibri"/>
                <a:cs typeface="Calibri"/>
                <a:sym typeface="Calibri"/>
              </a:rPr>
              <a:t>mięśni gładkich (m.in. skurcz żołądka),</a:t>
            </a:r>
            <a:endParaRPr sz="2400" b="0" i="0" u="none">
              <a:solidFill>
                <a:schemeClr val="dk1"/>
              </a:solidFill>
              <a:latin typeface="Calibri"/>
              <a:ea typeface="Calibri"/>
              <a:cs typeface="Calibri"/>
              <a:sym typeface="Calibri"/>
            </a:endParaRPr>
          </a:p>
          <a:p>
            <a:pPr marL="342900" marR="0" lvl="0" indent="-342900" algn="l" rtl="0">
              <a:lnSpc>
                <a:spcPct val="100000"/>
              </a:lnSpc>
              <a:spcBef>
                <a:spcPts val="1000"/>
              </a:spcBef>
              <a:spcAft>
                <a:spcPts val="0"/>
              </a:spcAft>
              <a:buClr>
                <a:schemeClr val="dk1"/>
              </a:buClr>
              <a:buSzPts val="2400"/>
              <a:buFont typeface="Calibri"/>
              <a:buAutoNum type="arabicPeriod" startAt="6"/>
            </a:pPr>
            <a:r>
              <a:rPr lang="en-US" sz="2400" b="0" i="0" u="none">
                <a:solidFill>
                  <a:schemeClr val="dk1"/>
                </a:solidFill>
                <a:latin typeface="Calibri"/>
                <a:ea typeface="Calibri"/>
                <a:cs typeface="Calibri"/>
                <a:sym typeface="Calibri"/>
              </a:rPr>
              <a:t>charakterystyczne zmiany w gospodarce hormonalnej,</a:t>
            </a:r>
            <a:endParaRPr sz="2400" b="0" i="0" u="none">
              <a:solidFill>
                <a:schemeClr val="dk1"/>
              </a:solidFill>
              <a:latin typeface="Calibri"/>
              <a:ea typeface="Calibri"/>
              <a:cs typeface="Calibri"/>
              <a:sym typeface="Calibri"/>
            </a:endParaRPr>
          </a:p>
          <a:p>
            <a:pPr marL="342900" marR="0" lvl="0" indent="-342900" algn="l" rtl="0">
              <a:lnSpc>
                <a:spcPct val="100000"/>
              </a:lnSpc>
              <a:spcBef>
                <a:spcPts val="2400"/>
              </a:spcBef>
              <a:spcAft>
                <a:spcPts val="0"/>
              </a:spcAft>
              <a:buClr>
                <a:schemeClr val="dk1"/>
              </a:buClr>
              <a:buSzPts val="2400"/>
              <a:buFont typeface="Calibri"/>
              <a:buAutoNum type="arabicPeriod" startAt="6"/>
            </a:pPr>
            <a:r>
              <a:rPr lang="en-US" sz="2400" b="0" i="0" u="none">
                <a:solidFill>
                  <a:schemeClr val="dk1"/>
                </a:solidFill>
                <a:latin typeface="Calibri"/>
                <a:ea typeface="Calibri"/>
                <a:cs typeface="Calibri"/>
                <a:sym typeface="Calibri"/>
              </a:rPr>
              <a:t>wyostrzenie zmysłów.</a:t>
            </a:r>
            <a:endParaRPr sz="2400" b="0" i="0" u="none">
              <a:solidFill>
                <a:schemeClr val="dk1"/>
              </a:solidFill>
              <a:latin typeface="Calibri"/>
              <a:ea typeface="Calibri"/>
              <a:cs typeface="Calibri"/>
              <a:sym typeface="Calibri"/>
            </a:endParaRPr>
          </a:p>
          <a:p>
            <a:pPr marL="228600" marR="0" lvl="0" indent="-76200" algn="l" rtl="0">
              <a:lnSpc>
                <a:spcPct val="90000"/>
              </a:lnSpc>
              <a:spcBef>
                <a:spcPts val="24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pic>
        <p:nvPicPr>
          <p:cNvPr id="2098" name="Google Shape;2098;p22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099" name="Google Shape;2099;p222"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sp>
        <p:nvSpPr>
          <p:cNvPr id="2104" name="Google Shape;2104;p22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Font typeface="Calibri"/>
              <a:buNone/>
            </a:pPr>
            <a:r>
              <a:rPr lang="en-US" sz="3200" b="1" i="0" u="none" dirty="0">
                <a:solidFill>
                  <a:srgbClr val="000000"/>
                </a:solidFill>
                <a:latin typeface="Calibri"/>
                <a:ea typeface="Calibri"/>
                <a:cs typeface="Calibri"/>
                <a:sym typeface="Calibri"/>
              </a:rPr>
              <a:t>Jak sobie </a:t>
            </a:r>
            <a:r>
              <a:rPr lang="en-US" sz="3200" b="1" i="0" u="none" dirty="0" err="1">
                <a:solidFill>
                  <a:srgbClr val="000000"/>
                </a:solidFill>
                <a:latin typeface="Calibri"/>
                <a:ea typeface="Calibri"/>
                <a:cs typeface="Calibri"/>
                <a:sym typeface="Calibri"/>
              </a:rPr>
              <a:t>radzić</a:t>
            </a:r>
            <a:r>
              <a:rPr lang="en-US" sz="3200" b="1" i="0" u="none" dirty="0">
                <a:solidFill>
                  <a:srgbClr val="000000"/>
                </a:solidFill>
                <a:latin typeface="Calibri"/>
                <a:ea typeface="Calibri"/>
                <a:cs typeface="Calibri"/>
                <a:sym typeface="Calibri"/>
              </a:rPr>
              <a:t> ze </a:t>
            </a:r>
            <a:r>
              <a:rPr lang="en-US" sz="3200" b="1" i="0" u="none" dirty="0" err="1">
                <a:solidFill>
                  <a:srgbClr val="000000"/>
                </a:solidFill>
                <a:latin typeface="Calibri"/>
                <a:ea typeface="Calibri"/>
                <a:cs typeface="Calibri"/>
                <a:sym typeface="Calibri"/>
              </a:rPr>
              <a:t>stresem</a:t>
            </a:r>
            <a:r>
              <a:rPr lang="en-US" sz="3200" b="1" i="0" u="none" dirty="0">
                <a:solidFill>
                  <a:srgbClr val="000000"/>
                </a:solidFill>
                <a:latin typeface="Calibri"/>
                <a:ea typeface="Calibri"/>
                <a:cs typeface="Calibri"/>
                <a:sym typeface="Calibri"/>
              </a:rPr>
              <a:t>?</a:t>
            </a:r>
            <a:endParaRPr dirty="0"/>
          </a:p>
        </p:txBody>
      </p:sp>
      <p:sp>
        <p:nvSpPr>
          <p:cNvPr id="2105" name="Google Shape;2105;p22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50000"/>
              </a:lnSpc>
              <a:spcBef>
                <a:spcPts val="0"/>
              </a:spcBef>
              <a:spcAft>
                <a:spcPts val="0"/>
              </a:spcAft>
              <a:buClr>
                <a:schemeClr val="dk1"/>
              </a:buClr>
              <a:buSzPts val="2400"/>
              <a:buFont typeface="Calibri"/>
              <a:buAutoNum type="arabicPeriod"/>
            </a:pPr>
            <a:r>
              <a:rPr lang="en-US" sz="2400" b="1" i="0" u="none" dirty="0" err="1">
                <a:solidFill>
                  <a:schemeClr val="dk1"/>
                </a:solidFill>
                <a:latin typeface="Calibri"/>
                <a:ea typeface="Calibri"/>
                <a:cs typeface="Calibri"/>
                <a:sym typeface="Calibri"/>
              </a:rPr>
              <a:t>Usiądź</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zastanów</a:t>
            </a:r>
            <a:r>
              <a:rPr lang="en-US" sz="2400" b="1" i="0" u="none" dirty="0">
                <a:solidFill>
                  <a:schemeClr val="dk1"/>
                </a:solidFill>
                <a:latin typeface="Calibri"/>
                <a:ea typeface="Calibri"/>
                <a:cs typeface="Calibri"/>
                <a:sym typeface="Calibri"/>
              </a:rPr>
              <a:t> się i </a:t>
            </a:r>
            <a:r>
              <a:rPr lang="en-US" sz="2400" b="1" i="0" u="none" dirty="0" err="1">
                <a:solidFill>
                  <a:schemeClr val="dk1"/>
                </a:solidFill>
                <a:latin typeface="Calibri"/>
                <a:ea typeface="Calibri"/>
                <a:cs typeface="Calibri"/>
                <a:sym typeface="Calibri"/>
              </a:rPr>
              <a:t>odpowiedz</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na</a:t>
            </a:r>
            <a:r>
              <a:rPr lang="en-US" sz="2400" b="1" i="0" u="none" dirty="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pytania</a:t>
            </a:r>
            <a:r>
              <a:rPr lang="pl-PL" sz="2400" b="1" dirty="0" smtClean="0"/>
              <a:t>:</a:t>
            </a:r>
          </a:p>
          <a:p>
            <a:pPr marL="0" marR="0" lvl="0" indent="0" algn="just" rtl="0">
              <a:lnSpc>
                <a:spcPct val="150000"/>
              </a:lnSpc>
              <a:spcBef>
                <a:spcPts val="0"/>
              </a:spcBef>
              <a:spcAft>
                <a:spcPts val="0"/>
              </a:spcAft>
              <a:buClr>
                <a:schemeClr val="dk1"/>
              </a:buClr>
              <a:buSzPts val="2400"/>
              <a:buNone/>
            </a:pPr>
            <a:endParaRPr sz="2400" b="0" i="0" u="none" dirty="0">
              <a:solidFill>
                <a:schemeClr val="dk1"/>
              </a:solidFill>
              <a:latin typeface="Calibri"/>
              <a:ea typeface="Calibri"/>
              <a:cs typeface="Calibri"/>
              <a:sym typeface="Calibri"/>
            </a:endParaRPr>
          </a:p>
          <a:p>
            <a:pPr marL="342900" marR="0" lvl="0" indent="-342900" algn="just" rtl="0">
              <a:lnSpc>
                <a:spcPct val="150000"/>
              </a:lnSpc>
              <a:spcBef>
                <a:spcPts val="1000"/>
              </a:spcBef>
              <a:spcAft>
                <a:spcPts val="0"/>
              </a:spcAft>
              <a:buClr>
                <a:schemeClr val="dk1"/>
              </a:buClr>
              <a:buSzPts val="2400"/>
              <a:buFont typeface="Noto Sans Symbols"/>
              <a:buChar char="−"/>
            </a:pPr>
            <a:r>
              <a:rPr lang="en-US" sz="2400" b="0" i="0" u="none" dirty="0">
                <a:solidFill>
                  <a:schemeClr val="dk1"/>
                </a:solidFill>
                <a:latin typeface="Calibri"/>
                <a:ea typeface="Calibri"/>
                <a:cs typeface="Calibri"/>
                <a:sym typeface="Calibri"/>
              </a:rPr>
              <a:t>Co </a:t>
            </a:r>
            <a:r>
              <a:rPr lang="en-US" sz="2400" b="0" i="0" u="none" dirty="0" err="1">
                <a:solidFill>
                  <a:schemeClr val="dk1"/>
                </a:solidFill>
                <a:latin typeface="Calibri"/>
                <a:ea typeface="Calibri"/>
                <a:cs typeface="Calibri"/>
                <a:sym typeface="Calibri"/>
              </a:rPr>
              <a:t>Cię</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niepokoi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denerwuje</a:t>
            </a:r>
            <a:r>
              <a:rPr lang="en-US" sz="2400" b="0" i="0" u="none" dirty="0">
                <a:solidFill>
                  <a:schemeClr val="dk1"/>
                </a:solidFill>
                <a:latin typeface="Calibri"/>
                <a:ea typeface="Calibri"/>
                <a:cs typeface="Calibri"/>
                <a:sym typeface="Calibri"/>
              </a:rPr>
              <a:t>? </a:t>
            </a:r>
            <a:endParaRPr dirty="0"/>
          </a:p>
          <a:p>
            <a:pPr marL="342900" marR="0" lvl="0" indent="-342900" algn="just" rtl="0">
              <a:lnSpc>
                <a:spcPct val="150000"/>
              </a:lnSpc>
              <a:spcBef>
                <a:spcPts val="1000"/>
              </a:spcBef>
              <a:spcAft>
                <a:spcPts val="0"/>
              </a:spcAft>
              <a:buClr>
                <a:schemeClr val="dk1"/>
              </a:buClr>
              <a:buSzPts val="2400"/>
              <a:buFont typeface="Noto Sans Symbols"/>
              <a:buChar char="−"/>
            </a:pPr>
            <a:r>
              <a:rPr lang="en-US" sz="2400" b="0" i="0" u="none" dirty="0" err="1">
                <a:solidFill>
                  <a:schemeClr val="dk1"/>
                </a:solidFill>
                <a:latin typeface="Calibri"/>
                <a:ea typeface="Calibri"/>
                <a:cs typeface="Calibri"/>
                <a:sym typeface="Calibri"/>
              </a:rPr>
              <a:t>Dlaczego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Jesteś</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poirytowany</a:t>
            </a:r>
            <a:r>
              <a:rPr lang="en-US" sz="2400" b="0" i="0" u="none" dirty="0">
                <a:solidFill>
                  <a:schemeClr val="dk1"/>
                </a:solidFill>
                <a:latin typeface="Calibri"/>
                <a:ea typeface="Calibri"/>
                <a:cs typeface="Calibri"/>
                <a:sym typeface="Calibri"/>
              </a:rPr>
              <a:t>?</a:t>
            </a:r>
            <a:endParaRPr dirty="0"/>
          </a:p>
          <a:p>
            <a:pPr marL="342900" marR="0" lvl="0" indent="-342900" algn="just" rtl="0">
              <a:lnSpc>
                <a:spcPct val="150000"/>
              </a:lnSpc>
              <a:spcBef>
                <a:spcPts val="1000"/>
              </a:spcBef>
              <a:spcAft>
                <a:spcPts val="0"/>
              </a:spcAft>
              <a:buClr>
                <a:schemeClr val="dk1"/>
              </a:buClr>
              <a:buSzPts val="2400"/>
              <a:buFont typeface="Noto Sans Symbols"/>
              <a:buChar char="−"/>
            </a:pPr>
            <a:r>
              <a:rPr lang="en-US" sz="2400" b="0" i="0" u="none" dirty="0">
                <a:solidFill>
                  <a:schemeClr val="dk1"/>
                </a:solidFill>
                <a:latin typeface="Calibri"/>
                <a:ea typeface="Calibri"/>
                <a:cs typeface="Calibri"/>
                <a:sym typeface="Calibri"/>
              </a:rPr>
              <a:t>Co </a:t>
            </a:r>
            <a:r>
              <a:rPr lang="en-US" sz="2400" b="0" i="0" u="none" dirty="0" err="1">
                <a:solidFill>
                  <a:schemeClr val="dk1"/>
                </a:solidFill>
                <a:latin typeface="Calibri"/>
                <a:ea typeface="Calibri"/>
                <a:cs typeface="Calibri"/>
                <a:sym typeface="Calibri"/>
              </a:rPr>
              <a:t>wpływa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Twoje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stresujące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myśli</a:t>
            </a:r>
            <a:r>
              <a:rPr lang="en-US" sz="2400" b="0" i="0" u="none" dirty="0">
                <a:solidFill>
                  <a:schemeClr val="dk1"/>
                </a:solidFill>
                <a:latin typeface="Calibri"/>
                <a:ea typeface="Calibri"/>
                <a:cs typeface="Calibri"/>
                <a:sym typeface="Calibri"/>
              </a:rPr>
              <a:t>?</a:t>
            </a:r>
            <a:endParaRPr dirty="0"/>
          </a:p>
          <a:p>
            <a:pPr marL="228600" marR="0" lvl="0" indent="-76200" algn="l" rtl="0">
              <a:lnSpc>
                <a:spcPct val="90000"/>
              </a:lnSpc>
              <a:spcBef>
                <a:spcPts val="24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2106" name="Google Shape;2106;p22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107" name="Google Shape;2107;p223"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2111"/>
        <p:cNvGrpSpPr/>
        <p:nvPr/>
      </p:nvGrpSpPr>
      <p:grpSpPr>
        <a:xfrm>
          <a:off x="0" y="0"/>
          <a:ext cx="0" cy="0"/>
          <a:chOff x="0" y="0"/>
          <a:chExt cx="0" cy="0"/>
        </a:xfrm>
      </p:grpSpPr>
      <p:sp>
        <p:nvSpPr>
          <p:cNvPr id="2112" name="Google Shape;2112;p22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Font typeface="Calibri"/>
              <a:buNone/>
            </a:pPr>
            <a:r>
              <a:rPr lang="en-US" sz="3200" b="1" i="0" u="none" dirty="0">
                <a:solidFill>
                  <a:srgbClr val="000000"/>
                </a:solidFill>
                <a:latin typeface="Calibri"/>
                <a:ea typeface="Calibri"/>
                <a:cs typeface="Calibri"/>
                <a:sym typeface="Calibri"/>
              </a:rPr>
              <a:t>Jak sobie </a:t>
            </a:r>
            <a:r>
              <a:rPr lang="en-US" sz="3200" b="1" i="0" u="none" dirty="0" err="1">
                <a:solidFill>
                  <a:srgbClr val="000000"/>
                </a:solidFill>
                <a:latin typeface="Calibri"/>
                <a:ea typeface="Calibri"/>
                <a:cs typeface="Calibri"/>
                <a:sym typeface="Calibri"/>
              </a:rPr>
              <a:t>radzić</a:t>
            </a:r>
            <a:r>
              <a:rPr lang="en-US" sz="3200" b="1" i="0" u="none" dirty="0">
                <a:solidFill>
                  <a:srgbClr val="000000"/>
                </a:solidFill>
                <a:latin typeface="Calibri"/>
                <a:ea typeface="Calibri"/>
                <a:cs typeface="Calibri"/>
                <a:sym typeface="Calibri"/>
              </a:rPr>
              <a:t> ze </a:t>
            </a:r>
            <a:r>
              <a:rPr lang="en-US" sz="3200" b="1" i="0" u="none" dirty="0" err="1">
                <a:solidFill>
                  <a:srgbClr val="000000"/>
                </a:solidFill>
                <a:latin typeface="Calibri"/>
                <a:ea typeface="Calibri"/>
                <a:cs typeface="Calibri"/>
                <a:sym typeface="Calibri"/>
              </a:rPr>
              <a:t>stresem</a:t>
            </a:r>
            <a:r>
              <a:rPr lang="en-US" sz="3200" b="1" i="0" u="none" dirty="0">
                <a:solidFill>
                  <a:srgbClr val="000000"/>
                </a:solidFill>
                <a:latin typeface="Calibri"/>
                <a:ea typeface="Calibri"/>
                <a:cs typeface="Calibri"/>
                <a:sym typeface="Calibri"/>
              </a:rPr>
              <a:t>?</a:t>
            </a:r>
            <a:endParaRPr dirty="0"/>
          </a:p>
        </p:txBody>
      </p:sp>
      <p:sp>
        <p:nvSpPr>
          <p:cNvPr id="2113" name="Google Shape;2113;p22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114300" lvl="0" indent="0" algn="just">
              <a:lnSpc>
                <a:spcPct val="150000"/>
              </a:lnSpc>
              <a:buNone/>
            </a:pPr>
            <a:r>
              <a:rPr lang="pl-PL" sz="2400" b="1" i="0" u="none" dirty="0" smtClean="0">
                <a:solidFill>
                  <a:schemeClr val="dk1"/>
                </a:solidFill>
                <a:sym typeface="Calibri"/>
              </a:rPr>
              <a:t>2. </a:t>
            </a:r>
            <a:r>
              <a:rPr lang="en-US" sz="2400" b="1" i="0" u="none" dirty="0" err="1" smtClean="0">
                <a:solidFill>
                  <a:schemeClr val="dk1"/>
                </a:solidFill>
                <a:sym typeface="Calibri"/>
              </a:rPr>
              <a:t>Poznaj</a:t>
            </a:r>
            <a:r>
              <a:rPr lang="en-US" sz="2400" b="1" i="0" u="none" dirty="0" smtClean="0">
                <a:solidFill>
                  <a:schemeClr val="dk1"/>
                </a:solidFill>
                <a:sym typeface="Calibri"/>
              </a:rPr>
              <a:t> </a:t>
            </a:r>
            <a:r>
              <a:rPr lang="en-US" sz="2400" b="1" i="0" u="none" dirty="0">
                <a:solidFill>
                  <a:schemeClr val="dk1"/>
                </a:solidFill>
                <a:sym typeface="Calibri"/>
              </a:rPr>
              <a:t>i </a:t>
            </a:r>
            <a:r>
              <a:rPr lang="en-US" sz="2400" b="1" i="0" u="none" dirty="0" err="1">
                <a:solidFill>
                  <a:schemeClr val="dk1"/>
                </a:solidFill>
                <a:sym typeface="Calibri"/>
              </a:rPr>
              <a:t>szanuj</a:t>
            </a:r>
            <a:r>
              <a:rPr lang="en-US" sz="2400" b="1" i="0" u="none" dirty="0">
                <a:solidFill>
                  <a:schemeClr val="dk1"/>
                </a:solidFill>
                <a:sym typeface="Calibri"/>
              </a:rPr>
              <a:t> </a:t>
            </a:r>
            <a:r>
              <a:rPr lang="en-US" sz="2400" b="1" i="0" u="none" dirty="0" err="1">
                <a:solidFill>
                  <a:schemeClr val="dk1"/>
                </a:solidFill>
                <a:sym typeface="Calibri"/>
              </a:rPr>
              <a:t>swoje</a:t>
            </a:r>
            <a:r>
              <a:rPr lang="en-US" sz="2400" b="1" i="0" u="none" dirty="0">
                <a:solidFill>
                  <a:schemeClr val="dk1"/>
                </a:solidFill>
                <a:sym typeface="Calibri"/>
              </a:rPr>
              <a:t> </a:t>
            </a:r>
            <a:r>
              <a:rPr lang="en-US" sz="2400" b="1" i="0" u="none" dirty="0" err="1">
                <a:solidFill>
                  <a:schemeClr val="dk1"/>
                </a:solidFill>
                <a:sym typeface="Calibri"/>
              </a:rPr>
              <a:t>uczucia</a:t>
            </a:r>
            <a:r>
              <a:rPr lang="en-US" sz="2400" b="0" i="0" u="none" dirty="0">
                <a:solidFill>
                  <a:schemeClr val="dk1"/>
                </a:solidFill>
                <a:sym typeface="Calibri"/>
              </a:rPr>
              <a:t> – </a:t>
            </a:r>
            <a:r>
              <a:rPr lang="pl-PL" sz="2400" dirty="0"/>
              <a:t>e</a:t>
            </a:r>
            <a:r>
              <a:rPr lang="pl-PL" sz="2400" dirty="0" smtClean="0"/>
              <a:t>mocje </a:t>
            </a:r>
            <a:r>
              <a:rPr lang="pl-PL" sz="2400" dirty="0"/>
              <a:t>są dla nas wskazówkami, dlatego staraj się zwracać na nie uwagę i je identyfikować. Umiejętność nazywania swoich uczuć, jest pierwszym krokiem do </a:t>
            </a:r>
            <a:r>
              <a:rPr lang="pl-PL" sz="2400" dirty="0" smtClean="0"/>
              <a:t>działania.</a:t>
            </a:r>
            <a:endParaRPr lang="pl-PL" sz="2400" dirty="0"/>
          </a:p>
        </p:txBody>
      </p:sp>
      <p:pic>
        <p:nvPicPr>
          <p:cNvPr id="2114" name="Google Shape;2114;p22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115" name="Google Shape;2115;p224"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2120" name="Google Shape;2120;p22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Font typeface="Calibri"/>
              <a:buNone/>
            </a:pPr>
            <a:r>
              <a:rPr lang="en-US" sz="3200" b="1" i="0" u="none" dirty="0">
                <a:solidFill>
                  <a:srgbClr val="000000"/>
                </a:solidFill>
                <a:latin typeface="Calibri"/>
                <a:ea typeface="Calibri"/>
                <a:cs typeface="Calibri"/>
                <a:sym typeface="Calibri"/>
              </a:rPr>
              <a:t>Jak sobie </a:t>
            </a:r>
            <a:r>
              <a:rPr lang="en-US" sz="3200" b="1" i="0" u="none" dirty="0" err="1">
                <a:solidFill>
                  <a:srgbClr val="000000"/>
                </a:solidFill>
                <a:latin typeface="Calibri"/>
                <a:ea typeface="Calibri"/>
                <a:cs typeface="Calibri"/>
                <a:sym typeface="Calibri"/>
              </a:rPr>
              <a:t>radzić</a:t>
            </a:r>
            <a:r>
              <a:rPr lang="en-US" sz="3200" b="1" i="0" u="none" dirty="0">
                <a:solidFill>
                  <a:srgbClr val="000000"/>
                </a:solidFill>
                <a:latin typeface="Calibri"/>
                <a:ea typeface="Calibri"/>
                <a:cs typeface="Calibri"/>
                <a:sym typeface="Calibri"/>
              </a:rPr>
              <a:t> ze </a:t>
            </a:r>
            <a:r>
              <a:rPr lang="en-US" sz="3200" b="1" i="0" u="none" dirty="0" err="1">
                <a:solidFill>
                  <a:srgbClr val="000000"/>
                </a:solidFill>
                <a:latin typeface="Calibri"/>
                <a:ea typeface="Calibri"/>
                <a:cs typeface="Calibri"/>
                <a:sym typeface="Calibri"/>
              </a:rPr>
              <a:t>stresem</a:t>
            </a:r>
            <a:r>
              <a:rPr lang="en-US" sz="3200" b="1" i="0" u="none" dirty="0">
                <a:solidFill>
                  <a:srgbClr val="000000"/>
                </a:solidFill>
                <a:latin typeface="Calibri"/>
                <a:ea typeface="Calibri"/>
                <a:cs typeface="Calibri"/>
                <a:sym typeface="Calibri"/>
              </a:rPr>
              <a:t>?</a:t>
            </a:r>
            <a:endParaRPr dirty="0"/>
          </a:p>
        </p:txBody>
      </p:sp>
      <p:sp>
        <p:nvSpPr>
          <p:cNvPr id="2121" name="Google Shape;2121;p22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114300" lvl="0" indent="0" algn="just">
              <a:lnSpc>
                <a:spcPct val="150000"/>
              </a:lnSpc>
              <a:buNone/>
            </a:pPr>
            <a:r>
              <a:rPr lang="pl-PL" sz="2400" b="1" i="0" u="none" dirty="0" smtClean="0">
                <a:solidFill>
                  <a:schemeClr val="dk1"/>
                </a:solidFill>
                <a:sym typeface="Calibri"/>
              </a:rPr>
              <a:t>3. </a:t>
            </a:r>
            <a:r>
              <a:rPr lang="en-US" sz="2400" b="1" i="0" u="none" dirty="0" err="1" smtClean="0">
                <a:solidFill>
                  <a:schemeClr val="dk1"/>
                </a:solidFill>
                <a:sym typeface="Calibri"/>
              </a:rPr>
              <a:t>Uwierz</a:t>
            </a:r>
            <a:r>
              <a:rPr lang="en-US" sz="2400" b="1" i="0" u="none" dirty="0" smtClean="0">
                <a:solidFill>
                  <a:schemeClr val="dk1"/>
                </a:solidFill>
                <a:sym typeface="Calibri"/>
              </a:rPr>
              <a:t> </a:t>
            </a:r>
            <a:r>
              <a:rPr lang="en-US" sz="2400" b="1" i="0" u="none" dirty="0">
                <a:solidFill>
                  <a:schemeClr val="dk1"/>
                </a:solidFill>
                <a:sym typeface="Calibri"/>
              </a:rPr>
              <a:t>w </a:t>
            </a:r>
            <a:r>
              <a:rPr lang="en-US" sz="2400" b="1" i="0" u="none" dirty="0" err="1">
                <a:solidFill>
                  <a:schemeClr val="dk1"/>
                </a:solidFill>
                <a:sym typeface="Calibri"/>
              </a:rPr>
              <a:t>siebie</a:t>
            </a:r>
            <a:r>
              <a:rPr lang="en-US" sz="2400" b="0" i="0" u="none" dirty="0">
                <a:solidFill>
                  <a:schemeClr val="dk1"/>
                </a:solidFill>
                <a:sym typeface="Calibri"/>
              </a:rPr>
              <a:t> – </a:t>
            </a:r>
            <a:r>
              <a:rPr lang="pl-PL" sz="2400" dirty="0"/>
              <a:t>m</a:t>
            </a:r>
            <a:r>
              <a:rPr lang="pl-PL" sz="2400" dirty="0" smtClean="0"/>
              <a:t>yśl </a:t>
            </a:r>
            <a:r>
              <a:rPr lang="pl-PL" sz="2400" dirty="0"/>
              <a:t>o sobie dobrze. Zastanów się nad swoim życiem, pomyśl jakim sytuacjom stawiłeś już czoła i wyszedłeś z nich obronną ręką. Staraj się motywować sam siebie. Każdy problem ma jakieś rozwiązanie, a Ty jesteś w stanie je znaleźć. </a:t>
            </a:r>
          </a:p>
          <a:p>
            <a:pPr marL="114300" indent="0" algn="just">
              <a:buNone/>
            </a:pPr>
            <a:endParaRPr lang="pl-PL" dirty="0"/>
          </a:p>
        </p:txBody>
      </p:sp>
      <p:pic>
        <p:nvPicPr>
          <p:cNvPr id="2122" name="Google Shape;2122;p22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123" name="Google Shape;2123;p225"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2127"/>
        <p:cNvGrpSpPr/>
        <p:nvPr/>
      </p:nvGrpSpPr>
      <p:grpSpPr>
        <a:xfrm>
          <a:off x="0" y="0"/>
          <a:ext cx="0" cy="0"/>
          <a:chOff x="0" y="0"/>
          <a:chExt cx="0" cy="0"/>
        </a:xfrm>
      </p:grpSpPr>
      <p:sp>
        <p:nvSpPr>
          <p:cNvPr id="2128" name="Google Shape;2128;p22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Font typeface="Calibri"/>
              <a:buNone/>
            </a:pPr>
            <a:r>
              <a:rPr lang="en-US" sz="3200" b="1" i="0" u="none" dirty="0">
                <a:solidFill>
                  <a:srgbClr val="000000"/>
                </a:solidFill>
                <a:latin typeface="Calibri"/>
                <a:ea typeface="Calibri"/>
                <a:cs typeface="Calibri"/>
                <a:sym typeface="Calibri"/>
              </a:rPr>
              <a:t>Jak sobie </a:t>
            </a:r>
            <a:r>
              <a:rPr lang="en-US" sz="3200" b="1" i="0" u="none" dirty="0" err="1">
                <a:solidFill>
                  <a:srgbClr val="000000"/>
                </a:solidFill>
                <a:latin typeface="Calibri"/>
                <a:ea typeface="Calibri"/>
                <a:cs typeface="Calibri"/>
                <a:sym typeface="Calibri"/>
              </a:rPr>
              <a:t>radzić</a:t>
            </a:r>
            <a:r>
              <a:rPr lang="en-US" sz="3200" b="1" i="0" u="none" dirty="0">
                <a:solidFill>
                  <a:srgbClr val="000000"/>
                </a:solidFill>
                <a:latin typeface="Calibri"/>
                <a:ea typeface="Calibri"/>
                <a:cs typeface="Calibri"/>
                <a:sym typeface="Calibri"/>
              </a:rPr>
              <a:t> ze </a:t>
            </a:r>
            <a:r>
              <a:rPr lang="en-US" sz="3200" b="1" i="0" u="none" dirty="0" err="1">
                <a:solidFill>
                  <a:srgbClr val="000000"/>
                </a:solidFill>
                <a:latin typeface="Calibri"/>
                <a:ea typeface="Calibri"/>
                <a:cs typeface="Calibri"/>
                <a:sym typeface="Calibri"/>
              </a:rPr>
              <a:t>stresem</a:t>
            </a:r>
            <a:r>
              <a:rPr lang="en-US" sz="3200" b="1" i="0" u="none" dirty="0">
                <a:solidFill>
                  <a:srgbClr val="000000"/>
                </a:solidFill>
                <a:latin typeface="Calibri"/>
                <a:ea typeface="Calibri"/>
                <a:cs typeface="Calibri"/>
                <a:sym typeface="Calibri"/>
              </a:rPr>
              <a:t>?</a:t>
            </a:r>
            <a:endParaRPr dirty="0"/>
          </a:p>
        </p:txBody>
      </p:sp>
      <p:sp>
        <p:nvSpPr>
          <p:cNvPr id="2129" name="Google Shape;2129;p22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342900" algn="just">
              <a:lnSpc>
                <a:spcPct val="150000"/>
              </a:lnSpc>
              <a:spcBef>
                <a:spcPts val="0"/>
              </a:spcBef>
              <a:buSzPts val="2800"/>
              <a:buFont typeface="Calibri"/>
              <a:buAutoNum type="arabicPeriod" startAt="4"/>
            </a:pPr>
            <a:r>
              <a:rPr lang="pl-PL" b="1" dirty="0"/>
              <a:t>Myśl pozytywnie</a:t>
            </a:r>
            <a:r>
              <a:rPr lang="pl-PL" dirty="0"/>
              <a:t> – </a:t>
            </a:r>
            <a:r>
              <a:rPr lang="pl-PL" dirty="0" smtClean="0"/>
              <a:t>pozytywne </a:t>
            </a:r>
            <a:r>
              <a:rPr lang="pl-PL" dirty="0"/>
              <a:t>myślenie przyciąga ludzi. Wsparcie jest bardzo przydatne w walce ze stresem. W pewnych sytuacjach stresowych identyfikacja z grupą odgrywa bardzo ważną rolę</a:t>
            </a:r>
            <a:r>
              <a:rPr lang="pl-PL" dirty="0" smtClean="0"/>
              <a:t>.</a:t>
            </a:r>
            <a:endParaRPr lang="pl-PL" dirty="0"/>
          </a:p>
        </p:txBody>
      </p:sp>
      <p:pic>
        <p:nvPicPr>
          <p:cNvPr id="2130" name="Google Shape;2130;p22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131" name="Google Shape;2131;p226"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2135"/>
        <p:cNvGrpSpPr/>
        <p:nvPr/>
      </p:nvGrpSpPr>
      <p:grpSpPr>
        <a:xfrm>
          <a:off x="0" y="0"/>
          <a:ext cx="0" cy="0"/>
          <a:chOff x="0" y="0"/>
          <a:chExt cx="0" cy="0"/>
        </a:xfrm>
      </p:grpSpPr>
      <p:sp>
        <p:nvSpPr>
          <p:cNvPr id="2136" name="Google Shape;2136;p22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Font typeface="Calibri"/>
              <a:buNone/>
            </a:pPr>
            <a:r>
              <a:rPr lang="en-US" sz="3200" b="1" i="0" u="none" dirty="0">
                <a:solidFill>
                  <a:srgbClr val="000000"/>
                </a:solidFill>
                <a:latin typeface="Calibri"/>
                <a:ea typeface="Calibri"/>
                <a:cs typeface="Calibri"/>
                <a:sym typeface="Calibri"/>
              </a:rPr>
              <a:t>Jak sobie </a:t>
            </a:r>
            <a:r>
              <a:rPr lang="en-US" sz="3200" b="1" i="0" u="none" dirty="0" err="1">
                <a:solidFill>
                  <a:srgbClr val="000000"/>
                </a:solidFill>
                <a:latin typeface="Calibri"/>
                <a:ea typeface="Calibri"/>
                <a:cs typeface="Calibri"/>
                <a:sym typeface="Calibri"/>
              </a:rPr>
              <a:t>radzić</a:t>
            </a:r>
            <a:r>
              <a:rPr lang="en-US" sz="3200" b="1" i="0" u="none" dirty="0">
                <a:solidFill>
                  <a:srgbClr val="000000"/>
                </a:solidFill>
                <a:latin typeface="Calibri"/>
                <a:ea typeface="Calibri"/>
                <a:cs typeface="Calibri"/>
                <a:sym typeface="Calibri"/>
              </a:rPr>
              <a:t> ze </a:t>
            </a:r>
            <a:r>
              <a:rPr lang="en-US" sz="3200" b="1" i="0" u="none" dirty="0" err="1">
                <a:solidFill>
                  <a:srgbClr val="000000"/>
                </a:solidFill>
                <a:latin typeface="Calibri"/>
                <a:ea typeface="Calibri"/>
                <a:cs typeface="Calibri"/>
                <a:sym typeface="Calibri"/>
              </a:rPr>
              <a:t>stresem</a:t>
            </a:r>
            <a:r>
              <a:rPr lang="en-US" sz="3200" b="1" i="0" u="none" dirty="0">
                <a:solidFill>
                  <a:srgbClr val="000000"/>
                </a:solidFill>
                <a:latin typeface="Calibri"/>
                <a:ea typeface="Calibri"/>
                <a:cs typeface="Calibri"/>
                <a:sym typeface="Calibri"/>
              </a:rPr>
              <a:t>?</a:t>
            </a:r>
            <a:endParaRPr dirty="0"/>
          </a:p>
        </p:txBody>
      </p:sp>
      <p:sp>
        <p:nvSpPr>
          <p:cNvPr id="2137" name="Google Shape;2137;p22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114300" lvl="0" indent="0" algn="just">
              <a:lnSpc>
                <a:spcPct val="150000"/>
              </a:lnSpc>
              <a:buNone/>
            </a:pPr>
            <a:r>
              <a:rPr lang="pl-PL" b="1" dirty="0" smtClean="0"/>
              <a:t>5. Uśmiechaj </a:t>
            </a:r>
            <a:r>
              <a:rPr lang="pl-PL" b="1" dirty="0"/>
              <a:t>się</a:t>
            </a:r>
            <a:r>
              <a:rPr lang="pl-PL" dirty="0"/>
              <a:t> – </a:t>
            </a:r>
            <a:r>
              <a:rPr lang="pl-PL" dirty="0" smtClean="0"/>
              <a:t>uśmiech </a:t>
            </a:r>
            <a:r>
              <a:rPr lang="pl-PL" dirty="0"/>
              <a:t>ma bardzo pozytywny wpływ na nasz organizm, zmniejsza prędkość bicia serca w sytuacjach stresowych. Uśmiech potrafi łagodzić konflikty.</a:t>
            </a:r>
          </a:p>
        </p:txBody>
      </p:sp>
      <p:pic>
        <p:nvPicPr>
          <p:cNvPr id="2138" name="Google Shape;2138;p22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139" name="Google Shape;2139;p227"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2143"/>
        <p:cNvGrpSpPr/>
        <p:nvPr/>
      </p:nvGrpSpPr>
      <p:grpSpPr>
        <a:xfrm>
          <a:off x="0" y="0"/>
          <a:ext cx="0" cy="0"/>
          <a:chOff x="0" y="0"/>
          <a:chExt cx="0" cy="0"/>
        </a:xfrm>
      </p:grpSpPr>
      <p:sp>
        <p:nvSpPr>
          <p:cNvPr id="2144" name="Google Shape;2144;p22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Font typeface="Calibri"/>
              <a:buNone/>
            </a:pPr>
            <a:r>
              <a:rPr lang="en-US" sz="3200" b="1" i="0" u="none" dirty="0">
                <a:solidFill>
                  <a:srgbClr val="000000"/>
                </a:solidFill>
                <a:latin typeface="Calibri"/>
                <a:ea typeface="Calibri"/>
                <a:cs typeface="Calibri"/>
                <a:sym typeface="Calibri"/>
              </a:rPr>
              <a:t>Jak sobie </a:t>
            </a:r>
            <a:r>
              <a:rPr lang="en-US" sz="3200" b="1" i="0" u="none" dirty="0" err="1">
                <a:solidFill>
                  <a:srgbClr val="000000"/>
                </a:solidFill>
                <a:latin typeface="Calibri"/>
                <a:ea typeface="Calibri"/>
                <a:cs typeface="Calibri"/>
                <a:sym typeface="Calibri"/>
              </a:rPr>
              <a:t>radzić</a:t>
            </a:r>
            <a:r>
              <a:rPr lang="en-US" sz="3200" b="1" i="0" u="none" dirty="0">
                <a:solidFill>
                  <a:srgbClr val="000000"/>
                </a:solidFill>
                <a:latin typeface="Calibri"/>
                <a:ea typeface="Calibri"/>
                <a:cs typeface="Calibri"/>
                <a:sym typeface="Calibri"/>
              </a:rPr>
              <a:t> ze </a:t>
            </a:r>
            <a:r>
              <a:rPr lang="en-US" sz="3200" b="1" i="0" u="none" dirty="0" err="1">
                <a:solidFill>
                  <a:srgbClr val="000000"/>
                </a:solidFill>
                <a:latin typeface="Calibri"/>
                <a:ea typeface="Calibri"/>
                <a:cs typeface="Calibri"/>
                <a:sym typeface="Calibri"/>
              </a:rPr>
              <a:t>stresem</a:t>
            </a:r>
            <a:r>
              <a:rPr lang="en-US" sz="3200" b="1" i="0" u="none" dirty="0">
                <a:solidFill>
                  <a:srgbClr val="000000"/>
                </a:solidFill>
                <a:latin typeface="Calibri"/>
                <a:ea typeface="Calibri"/>
                <a:cs typeface="Calibri"/>
                <a:sym typeface="Calibri"/>
              </a:rPr>
              <a:t>?</a:t>
            </a:r>
            <a:endParaRPr dirty="0"/>
          </a:p>
        </p:txBody>
      </p:sp>
      <p:sp>
        <p:nvSpPr>
          <p:cNvPr id="2145" name="Google Shape;2145;p22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114300" lvl="0" indent="0" algn="just">
              <a:lnSpc>
                <a:spcPct val="150000"/>
              </a:lnSpc>
              <a:buNone/>
            </a:pPr>
            <a:r>
              <a:rPr lang="en-US" sz="2800" b="1" i="0" u="none" dirty="0">
                <a:solidFill>
                  <a:schemeClr val="dk1"/>
                </a:solidFill>
                <a:latin typeface="Calibri"/>
                <a:ea typeface="Calibri"/>
                <a:cs typeface="Calibri"/>
                <a:sym typeface="Calibri"/>
              </a:rPr>
              <a:t>6. </a:t>
            </a:r>
            <a:r>
              <a:rPr lang="pl-PL" b="1" dirty="0"/>
              <a:t>Traktuj trudności jak wyzwania</a:t>
            </a:r>
            <a:r>
              <a:rPr lang="pl-PL" dirty="0"/>
              <a:t> – </a:t>
            </a:r>
            <a:r>
              <a:rPr lang="pl-PL" dirty="0" smtClean="0"/>
              <a:t>z każdej </a:t>
            </a:r>
            <a:r>
              <a:rPr lang="pl-PL" dirty="0"/>
              <a:t>spotykanej nas sytuacji możemy wyciągnąć lekcje i czegoś się z niej nauczyć. Potraktuj problem jak wyzwanie, któremu musisz sprostać.</a:t>
            </a:r>
          </a:p>
        </p:txBody>
      </p:sp>
      <p:pic>
        <p:nvPicPr>
          <p:cNvPr id="2146" name="Google Shape;2146;p22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147" name="Google Shape;2147;p228"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2151"/>
        <p:cNvGrpSpPr/>
        <p:nvPr/>
      </p:nvGrpSpPr>
      <p:grpSpPr>
        <a:xfrm>
          <a:off x="0" y="0"/>
          <a:ext cx="0" cy="0"/>
          <a:chOff x="0" y="0"/>
          <a:chExt cx="0" cy="0"/>
        </a:xfrm>
      </p:grpSpPr>
      <p:sp>
        <p:nvSpPr>
          <p:cNvPr id="2152" name="Google Shape;2152;p22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Font typeface="Calibri"/>
              <a:buNone/>
            </a:pPr>
            <a:r>
              <a:rPr lang="en-US" sz="3200" b="1" i="0" u="none" dirty="0">
                <a:solidFill>
                  <a:srgbClr val="000000"/>
                </a:solidFill>
                <a:latin typeface="Calibri"/>
                <a:ea typeface="Calibri"/>
                <a:cs typeface="Calibri"/>
                <a:sym typeface="Calibri"/>
              </a:rPr>
              <a:t>Jak sobie </a:t>
            </a:r>
            <a:r>
              <a:rPr lang="en-US" sz="3200" b="1" i="0" u="none" dirty="0" err="1">
                <a:solidFill>
                  <a:srgbClr val="000000"/>
                </a:solidFill>
                <a:latin typeface="Calibri"/>
                <a:ea typeface="Calibri"/>
                <a:cs typeface="Calibri"/>
                <a:sym typeface="Calibri"/>
              </a:rPr>
              <a:t>radzić</a:t>
            </a:r>
            <a:r>
              <a:rPr lang="en-US" sz="3200" b="1" i="0" u="none" dirty="0">
                <a:solidFill>
                  <a:srgbClr val="000000"/>
                </a:solidFill>
                <a:latin typeface="Calibri"/>
                <a:ea typeface="Calibri"/>
                <a:cs typeface="Calibri"/>
                <a:sym typeface="Calibri"/>
              </a:rPr>
              <a:t> ze </a:t>
            </a:r>
            <a:r>
              <a:rPr lang="en-US" sz="3200" b="1" i="0" u="none" dirty="0" err="1">
                <a:solidFill>
                  <a:srgbClr val="000000"/>
                </a:solidFill>
                <a:latin typeface="Calibri"/>
                <a:ea typeface="Calibri"/>
                <a:cs typeface="Calibri"/>
                <a:sym typeface="Calibri"/>
              </a:rPr>
              <a:t>stresem</a:t>
            </a:r>
            <a:r>
              <a:rPr lang="en-US" sz="3200" b="1" i="0" u="none" dirty="0">
                <a:solidFill>
                  <a:srgbClr val="000000"/>
                </a:solidFill>
                <a:latin typeface="Calibri"/>
                <a:ea typeface="Calibri"/>
                <a:cs typeface="Calibri"/>
                <a:sym typeface="Calibri"/>
              </a:rPr>
              <a:t>?</a:t>
            </a:r>
            <a:endParaRPr dirty="0"/>
          </a:p>
        </p:txBody>
      </p:sp>
      <p:sp>
        <p:nvSpPr>
          <p:cNvPr id="2153" name="Google Shape;2153;p229"/>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114300" lvl="0" indent="0" algn="just">
              <a:lnSpc>
                <a:spcPct val="150000"/>
              </a:lnSpc>
              <a:buNone/>
            </a:pPr>
            <a:r>
              <a:rPr lang="pl-PL" b="1" dirty="0"/>
              <a:t>7</a:t>
            </a:r>
            <a:r>
              <a:rPr lang="en-US" sz="2800" b="1" i="0" u="none" dirty="0" smtClean="0">
                <a:solidFill>
                  <a:schemeClr val="dk1"/>
                </a:solidFill>
                <a:latin typeface="Calibri"/>
                <a:ea typeface="Calibri"/>
                <a:cs typeface="Calibri"/>
                <a:sym typeface="Calibri"/>
              </a:rPr>
              <a:t>. </a:t>
            </a:r>
            <a:r>
              <a:rPr lang="pl-PL" b="1" dirty="0"/>
              <a:t>Zmień to, co Ci nie odpowiada</a:t>
            </a:r>
            <a:r>
              <a:rPr lang="pl-PL" dirty="0"/>
              <a:t> – </a:t>
            </a:r>
            <a:r>
              <a:rPr lang="pl-PL" dirty="0" smtClean="0"/>
              <a:t>większość </a:t>
            </a:r>
            <a:r>
              <a:rPr lang="pl-PL" dirty="0"/>
              <a:t>z nas żyje wedle zasady, że lepsze złe ale znane, niż nowe niewiadome. Zastanów się, co nie odpowiada Ci w Twoim życiu i co możesz zrobić aby to zmienić. Może to ten czas?</a:t>
            </a:r>
          </a:p>
        </p:txBody>
      </p:sp>
      <p:pic>
        <p:nvPicPr>
          <p:cNvPr id="2154" name="Google Shape;2154;p22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155" name="Google Shape;2155;p229"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23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lvl="0" algn="ctr">
              <a:buSzPts val="4400"/>
            </a:pPr>
            <a:r>
              <a:rPr lang="en-US" sz="3200" b="1" dirty="0">
                <a:solidFill>
                  <a:srgbClr val="000000"/>
                </a:solidFill>
              </a:rPr>
              <a:t>Jak sobie </a:t>
            </a:r>
            <a:r>
              <a:rPr lang="en-US" sz="3200" b="1" dirty="0" err="1">
                <a:solidFill>
                  <a:srgbClr val="000000"/>
                </a:solidFill>
              </a:rPr>
              <a:t>radzić</a:t>
            </a:r>
            <a:r>
              <a:rPr lang="en-US" sz="3200" b="1" dirty="0">
                <a:solidFill>
                  <a:srgbClr val="000000"/>
                </a:solidFill>
              </a:rPr>
              <a:t> ze </a:t>
            </a:r>
            <a:r>
              <a:rPr lang="en-US" sz="3200" b="1" dirty="0" err="1">
                <a:solidFill>
                  <a:srgbClr val="000000"/>
                </a:solidFill>
              </a:rPr>
              <a:t>stresem</a:t>
            </a:r>
            <a:r>
              <a:rPr lang="en-US" sz="3200" b="1" dirty="0">
                <a:solidFill>
                  <a:srgbClr val="000000"/>
                </a:solidFill>
              </a:rPr>
              <a:t>?</a:t>
            </a:r>
            <a:endParaRPr sz="3200" dirty="0">
              <a:solidFill>
                <a:schemeClr val="dk1"/>
              </a:solidFill>
              <a:sym typeface="Calibri"/>
            </a:endParaRPr>
          </a:p>
        </p:txBody>
      </p:sp>
      <p:sp>
        <p:nvSpPr>
          <p:cNvPr id="2169" name="Google Shape;2169;p23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114300" lvl="0" indent="0">
              <a:lnSpc>
                <a:spcPct val="150000"/>
              </a:lnSpc>
              <a:buNone/>
            </a:pPr>
            <a:r>
              <a:rPr lang="en-US" sz="2400" b="1" i="0" u="none" dirty="0">
                <a:solidFill>
                  <a:schemeClr val="dk1"/>
                </a:solidFill>
                <a:sym typeface="Calibri"/>
              </a:rPr>
              <a:t>8. </a:t>
            </a:r>
            <a:r>
              <a:rPr lang="pl-PL" sz="2400" b="1" dirty="0"/>
              <a:t>Zadbaj o swoje zdrowie</a:t>
            </a:r>
            <a:r>
              <a:rPr lang="pl-PL" sz="2400" dirty="0"/>
              <a:t> – aktywność fizyczna to jeden z prostych i skutecznych sposobów radzenia sobie ze stresem. Ćwiczenia fizyczne pomagają w poradzeniu sobie z napięciem ponieważ wydzielają się hormony szczęścia. Zmęczenie fizyczne ułatwia też zasypianie.</a:t>
            </a:r>
          </a:p>
        </p:txBody>
      </p:sp>
      <p:pic>
        <p:nvPicPr>
          <p:cNvPr id="2170" name="Google Shape;2170;p23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171" name="Google Shape;2171;p231"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23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lvl="0" algn="ctr">
              <a:buSzPts val="4400"/>
            </a:pPr>
            <a:r>
              <a:rPr lang="en-US" sz="3200" b="1" dirty="0">
                <a:solidFill>
                  <a:srgbClr val="000000"/>
                </a:solidFill>
              </a:rPr>
              <a:t>Jak sobie </a:t>
            </a:r>
            <a:r>
              <a:rPr lang="en-US" sz="3200" b="1" dirty="0" err="1">
                <a:solidFill>
                  <a:srgbClr val="000000"/>
                </a:solidFill>
              </a:rPr>
              <a:t>radzić</a:t>
            </a:r>
            <a:r>
              <a:rPr lang="en-US" sz="3200" b="1" dirty="0">
                <a:solidFill>
                  <a:srgbClr val="000000"/>
                </a:solidFill>
              </a:rPr>
              <a:t> ze </a:t>
            </a:r>
            <a:r>
              <a:rPr lang="en-US" sz="3200" b="1" dirty="0" err="1">
                <a:solidFill>
                  <a:srgbClr val="000000"/>
                </a:solidFill>
              </a:rPr>
              <a:t>stresem</a:t>
            </a:r>
            <a:r>
              <a:rPr lang="en-US" sz="3200" b="1" dirty="0">
                <a:solidFill>
                  <a:srgbClr val="000000"/>
                </a:solidFill>
              </a:rPr>
              <a:t>?</a:t>
            </a:r>
            <a:endParaRPr sz="3200" dirty="0">
              <a:solidFill>
                <a:schemeClr val="dk1"/>
              </a:solidFill>
              <a:sym typeface="Calibri"/>
            </a:endParaRPr>
          </a:p>
        </p:txBody>
      </p:sp>
      <p:sp>
        <p:nvSpPr>
          <p:cNvPr id="2177" name="Google Shape;2177;p23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0" lvl="0" indent="0" algn="just">
              <a:lnSpc>
                <a:spcPct val="150000"/>
              </a:lnSpc>
              <a:spcBef>
                <a:spcPts val="0"/>
              </a:spcBef>
              <a:buSzPts val="2400"/>
              <a:buNone/>
            </a:pPr>
            <a:r>
              <a:rPr lang="en-US" b="1" i="0" u="none" dirty="0">
                <a:solidFill>
                  <a:schemeClr val="dk1"/>
                </a:solidFill>
                <a:sym typeface="Calibri"/>
              </a:rPr>
              <a:t>9. </a:t>
            </a:r>
            <a:r>
              <a:rPr lang="en-US" b="1" i="0" u="none" dirty="0" err="1">
                <a:solidFill>
                  <a:schemeClr val="dk1"/>
                </a:solidFill>
                <a:sym typeface="Calibri"/>
              </a:rPr>
              <a:t>Naucz</a:t>
            </a:r>
            <a:r>
              <a:rPr lang="en-US" b="1" i="0" u="none" dirty="0">
                <a:solidFill>
                  <a:schemeClr val="dk1"/>
                </a:solidFill>
                <a:sym typeface="Calibri"/>
              </a:rPr>
              <a:t> się </a:t>
            </a:r>
            <a:r>
              <a:rPr lang="en-US" b="1" i="0" u="none" dirty="0" err="1">
                <a:solidFill>
                  <a:schemeClr val="dk1"/>
                </a:solidFill>
                <a:sym typeface="Calibri"/>
              </a:rPr>
              <a:t>odprężać</a:t>
            </a:r>
            <a:r>
              <a:rPr lang="en-US" b="0" i="0" u="none" dirty="0">
                <a:solidFill>
                  <a:schemeClr val="dk1"/>
                </a:solidFill>
                <a:sym typeface="Calibri"/>
              </a:rPr>
              <a:t> – </a:t>
            </a:r>
            <a:r>
              <a:rPr lang="pl-PL" dirty="0"/>
              <a:t>r</a:t>
            </a:r>
            <a:r>
              <a:rPr lang="pl-PL" dirty="0" smtClean="0"/>
              <a:t>ób </a:t>
            </a:r>
            <a:r>
              <a:rPr lang="pl-PL" dirty="0"/>
              <a:t>to co Cię relaksuje! Posłuchaj ulubionej muzyki, obejrzyj film, idź na spacer – odetchnij świeżym powietrzem. Zrób coś dla siebie, zaopiekuj się </a:t>
            </a:r>
            <a:r>
              <a:rPr lang="pl-PL" dirty="0" smtClean="0"/>
              <a:t>sobą.</a:t>
            </a:r>
            <a:endParaRPr dirty="0"/>
          </a:p>
        </p:txBody>
      </p:sp>
      <p:pic>
        <p:nvPicPr>
          <p:cNvPr id="2178" name="Google Shape;2178;p23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179" name="Google Shape;2179;p232"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3"/>
          <p:cNvSpPr txBox="1">
            <a:spLocks noGrp="1"/>
          </p:cNvSpPr>
          <p:nvPr>
            <p:ph type="title"/>
          </p:nvPr>
        </p:nvSpPr>
        <p:spPr>
          <a:xfrm>
            <a:off x="831850" y="1709737"/>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sz="6000" b="0" i="0" u="none">
                <a:solidFill>
                  <a:schemeClr val="dk1"/>
                </a:solidFill>
                <a:latin typeface="Calibri"/>
                <a:ea typeface="Calibri"/>
                <a:cs typeface="Calibri"/>
                <a:sym typeface="Calibri"/>
              </a:rPr>
              <a:t>Moduł 2. Analiza SWOT</a:t>
            </a:r>
            <a:endParaRPr/>
          </a:p>
        </p:txBody>
      </p:sp>
      <p:sp>
        <p:nvSpPr>
          <p:cNvPr id="414" name="Google Shape;414;p23"/>
          <p:cNvSpPr txBox="1">
            <a:spLocks noGrp="1"/>
          </p:cNvSpPr>
          <p:nvPr>
            <p:ph type="body" idx="1"/>
          </p:nvPr>
        </p:nvSpPr>
        <p:spPr>
          <a:xfrm>
            <a:off x="831850" y="4589462"/>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sp>
        <p:nvSpPr>
          <p:cNvPr id="415" name="Google Shape;415;p23"/>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416" name="Google Shape;416;p23" descr="Obraz zawierający tekst&#10;&#10;Opis wygenerowany automatycznie"/>
          <p:cNvPicPr preferRelativeResize="0"/>
          <p:nvPr/>
        </p:nvPicPr>
        <p:blipFill rotWithShape="1">
          <a:blip r:embed="rId3">
            <a:alphaModFix/>
          </a:blip>
          <a:srcRect/>
          <a:stretch/>
        </p:blipFill>
        <p:spPr>
          <a:xfrm>
            <a:off x="4722812" y="5899150"/>
            <a:ext cx="2746375" cy="915987"/>
          </a:xfrm>
          <a:prstGeom prst="rect">
            <a:avLst/>
          </a:prstGeom>
          <a:noFill/>
          <a:ln>
            <a:noFill/>
          </a:ln>
        </p:spPr>
      </p:pic>
      <p:pic>
        <p:nvPicPr>
          <p:cNvPr id="417" name="Google Shape;417;p23"/>
          <p:cNvPicPr preferRelativeResize="0"/>
          <p:nvPr/>
        </p:nvPicPr>
        <p:blipFill rotWithShape="1">
          <a:blip r:embed="rId4">
            <a:alphaModFix/>
          </a:blip>
          <a:srcRect/>
          <a:stretch/>
        </p:blipFill>
        <p:spPr>
          <a:xfrm>
            <a:off x="103187" y="5846762"/>
            <a:ext cx="11985625" cy="992187"/>
          </a:xfrm>
          <a:prstGeom prst="rect">
            <a:avLst/>
          </a:prstGeom>
          <a:noFill/>
          <a:ln>
            <a:noFill/>
          </a:ln>
        </p:spPr>
      </p:pic>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sp>
        <p:nvSpPr>
          <p:cNvPr id="2200" name="Google Shape;2200;p23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lvl="0" algn="ctr">
              <a:buSzPts val="4400"/>
            </a:pPr>
            <a:r>
              <a:rPr lang="en-US" sz="3200" b="1" dirty="0">
                <a:solidFill>
                  <a:srgbClr val="000000"/>
                </a:solidFill>
              </a:rPr>
              <a:t>Jak sobie </a:t>
            </a:r>
            <a:r>
              <a:rPr lang="en-US" sz="3200" b="1" dirty="0" err="1">
                <a:solidFill>
                  <a:srgbClr val="000000"/>
                </a:solidFill>
              </a:rPr>
              <a:t>radzić</a:t>
            </a:r>
            <a:r>
              <a:rPr lang="en-US" sz="3200" b="1" dirty="0">
                <a:solidFill>
                  <a:srgbClr val="000000"/>
                </a:solidFill>
              </a:rPr>
              <a:t> ze </a:t>
            </a:r>
            <a:r>
              <a:rPr lang="en-US" sz="3200" b="1" dirty="0" err="1">
                <a:solidFill>
                  <a:srgbClr val="000000"/>
                </a:solidFill>
              </a:rPr>
              <a:t>stresem</a:t>
            </a:r>
            <a:r>
              <a:rPr lang="en-US" sz="3200" b="1" dirty="0">
                <a:solidFill>
                  <a:srgbClr val="000000"/>
                </a:solidFill>
              </a:rPr>
              <a:t>?</a:t>
            </a:r>
            <a:endParaRPr sz="3200" dirty="0">
              <a:solidFill>
                <a:schemeClr val="dk1"/>
              </a:solidFill>
              <a:sym typeface="Calibri"/>
            </a:endParaRPr>
          </a:p>
        </p:txBody>
      </p:sp>
      <p:sp>
        <p:nvSpPr>
          <p:cNvPr id="2201" name="Google Shape;2201;p23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114300" lvl="0" indent="0" algn="just">
              <a:lnSpc>
                <a:spcPct val="150000"/>
              </a:lnSpc>
              <a:buNone/>
            </a:pPr>
            <a:r>
              <a:rPr lang="en-US" sz="2800" b="1" i="0" u="none" dirty="0" smtClean="0">
                <a:solidFill>
                  <a:schemeClr val="dk1"/>
                </a:solidFill>
                <a:latin typeface="Calibri"/>
                <a:ea typeface="Calibri"/>
                <a:cs typeface="Calibri"/>
                <a:sym typeface="Calibri"/>
              </a:rPr>
              <a:t>1</a:t>
            </a:r>
            <a:r>
              <a:rPr lang="pl-PL" b="1" dirty="0"/>
              <a:t>0</a:t>
            </a:r>
            <a:r>
              <a:rPr lang="en-US" sz="2800" b="1" i="0" u="none" dirty="0" smtClean="0">
                <a:solidFill>
                  <a:schemeClr val="dk1"/>
                </a:solidFill>
                <a:latin typeface="Calibri"/>
                <a:ea typeface="Calibri"/>
                <a:cs typeface="Calibri"/>
                <a:sym typeface="Calibri"/>
              </a:rPr>
              <a:t>. </a:t>
            </a:r>
            <a:r>
              <a:rPr lang="pl-PL" b="1" dirty="0"/>
              <a:t>Sen</a:t>
            </a:r>
            <a:r>
              <a:rPr lang="pl-PL" dirty="0"/>
              <a:t> - Staraj się wysypiać, zadbaj o prawidłową higienę snu - wywietrz pokój, odłóż telefon pół godziny przed snem. Potrzebujesz około 7-8 godzin snu więc staraj się kłaść się spać i wstawać o tej samej godzinie. Nauczysz swój organizm pewnego nawyku. </a:t>
            </a:r>
          </a:p>
        </p:txBody>
      </p:sp>
      <p:pic>
        <p:nvPicPr>
          <p:cNvPr id="2202" name="Google Shape;2202;p23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203" name="Google Shape;2203;p235"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sp>
        <p:nvSpPr>
          <p:cNvPr id="2208" name="Google Shape;2208;p23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lvl="0" algn="ctr">
              <a:buSzPts val="4400"/>
            </a:pPr>
            <a:r>
              <a:rPr lang="en-US" sz="3200" b="1" dirty="0">
                <a:solidFill>
                  <a:srgbClr val="000000"/>
                </a:solidFill>
              </a:rPr>
              <a:t>Jak sobie </a:t>
            </a:r>
            <a:r>
              <a:rPr lang="en-US" sz="3200" b="1" dirty="0" err="1">
                <a:solidFill>
                  <a:srgbClr val="000000"/>
                </a:solidFill>
              </a:rPr>
              <a:t>radzić</a:t>
            </a:r>
            <a:r>
              <a:rPr lang="en-US" sz="3200" b="1" dirty="0">
                <a:solidFill>
                  <a:srgbClr val="000000"/>
                </a:solidFill>
              </a:rPr>
              <a:t> ze </a:t>
            </a:r>
            <a:r>
              <a:rPr lang="en-US" sz="3200" b="1" dirty="0" err="1">
                <a:solidFill>
                  <a:srgbClr val="000000"/>
                </a:solidFill>
              </a:rPr>
              <a:t>stresem</a:t>
            </a:r>
            <a:r>
              <a:rPr lang="en-US" sz="3200" b="1" dirty="0">
                <a:solidFill>
                  <a:srgbClr val="000000"/>
                </a:solidFill>
              </a:rPr>
              <a:t>?</a:t>
            </a:r>
            <a:endParaRPr sz="3200" dirty="0">
              <a:solidFill>
                <a:schemeClr val="dk1"/>
              </a:solidFill>
              <a:sym typeface="Calibri"/>
            </a:endParaRPr>
          </a:p>
        </p:txBody>
      </p:sp>
      <p:sp>
        <p:nvSpPr>
          <p:cNvPr id="2209" name="Google Shape;2209;p23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0" lvl="0" indent="0" algn="just">
              <a:lnSpc>
                <a:spcPct val="150000"/>
              </a:lnSpc>
              <a:spcBef>
                <a:spcPts val="0"/>
              </a:spcBef>
              <a:buSzPts val="2400"/>
              <a:buNone/>
            </a:pPr>
            <a:r>
              <a:rPr lang="en-US" sz="2400" b="1" i="0" u="none" dirty="0">
                <a:solidFill>
                  <a:schemeClr val="dk1"/>
                </a:solidFill>
                <a:sym typeface="Calibri"/>
              </a:rPr>
              <a:t>11. </a:t>
            </a:r>
            <a:r>
              <a:rPr lang="en-US" sz="2400" b="1" i="0" u="none" dirty="0" err="1">
                <a:solidFill>
                  <a:schemeClr val="dk1"/>
                </a:solidFill>
                <a:sym typeface="Calibri"/>
              </a:rPr>
              <a:t>Zadbaj</a:t>
            </a:r>
            <a:r>
              <a:rPr lang="en-US" sz="2400" b="1" i="0" u="none" dirty="0">
                <a:solidFill>
                  <a:schemeClr val="dk1"/>
                </a:solidFill>
                <a:sym typeface="Calibri"/>
              </a:rPr>
              <a:t> o </a:t>
            </a:r>
            <a:r>
              <a:rPr lang="en-US" sz="2400" b="1" i="0" u="none" dirty="0" err="1">
                <a:solidFill>
                  <a:schemeClr val="dk1"/>
                </a:solidFill>
                <a:sym typeface="Calibri"/>
              </a:rPr>
              <a:t>dietę</a:t>
            </a:r>
            <a:r>
              <a:rPr lang="en-US" sz="2400" b="0" i="0" u="none" dirty="0">
                <a:solidFill>
                  <a:schemeClr val="dk1"/>
                </a:solidFill>
                <a:sym typeface="Calibri"/>
              </a:rPr>
              <a:t> – </a:t>
            </a:r>
            <a:r>
              <a:rPr lang="pl-PL" sz="2400" dirty="0"/>
              <a:t>Zbilansowane posiłki sprawią, że nasze samopoczucie znacznie się polepszy. Zadbaj o dostarczanie do organizmu witamin i mikroelementów. Pamiętaj, że „jesteś tym, co jesz”.</a:t>
            </a:r>
            <a:endParaRPr sz="2400" dirty="0"/>
          </a:p>
        </p:txBody>
      </p:sp>
      <p:pic>
        <p:nvPicPr>
          <p:cNvPr id="2210" name="Google Shape;2210;p23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211" name="Google Shape;2211;p236"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sp>
        <p:nvSpPr>
          <p:cNvPr id="2216" name="Google Shape;2216;p23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lvl="0" algn="ctr">
              <a:buSzPts val="4400"/>
            </a:pPr>
            <a:r>
              <a:rPr lang="en-US" sz="3200" b="1" dirty="0">
                <a:solidFill>
                  <a:srgbClr val="000000"/>
                </a:solidFill>
              </a:rPr>
              <a:t>Jak sobie </a:t>
            </a:r>
            <a:r>
              <a:rPr lang="en-US" sz="3200" b="1" dirty="0" err="1">
                <a:solidFill>
                  <a:srgbClr val="000000"/>
                </a:solidFill>
              </a:rPr>
              <a:t>radzić</a:t>
            </a:r>
            <a:r>
              <a:rPr lang="en-US" sz="3200" b="1" dirty="0">
                <a:solidFill>
                  <a:srgbClr val="000000"/>
                </a:solidFill>
              </a:rPr>
              <a:t> ze </a:t>
            </a:r>
            <a:r>
              <a:rPr lang="en-US" sz="3200" b="1" dirty="0" err="1">
                <a:solidFill>
                  <a:srgbClr val="000000"/>
                </a:solidFill>
              </a:rPr>
              <a:t>stresem</a:t>
            </a:r>
            <a:r>
              <a:rPr lang="en-US" sz="3200" b="1" dirty="0">
                <a:solidFill>
                  <a:srgbClr val="000000"/>
                </a:solidFill>
              </a:rPr>
              <a:t>?</a:t>
            </a:r>
            <a:endParaRPr sz="3200" dirty="0">
              <a:solidFill>
                <a:schemeClr val="dk1"/>
              </a:solidFill>
              <a:sym typeface="Calibri"/>
            </a:endParaRPr>
          </a:p>
        </p:txBody>
      </p:sp>
      <p:sp>
        <p:nvSpPr>
          <p:cNvPr id="2217" name="Google Shape;2217;p23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114300" lvl="0" indent="0" algn="just">
              <a:lnSpc>
                <a:spcPct val="150000"/>
              </a:lnSpc>
              <a:buNone/>
            </a:pPr>
            <a:r>
              <a:rPr lang="pl-PL" b="1" dirty="0" smtClean="0"/>
              <a:t>12. Skorzystaj </a:t>
            </a:r>
            <a:r>
              <a:rPr lang="pl-PL" b="1" dirty="0"/>
              <a:t>z pomocy</a:t>
            </a:r>
            <a:r>
              <a:rPr lang="pl-PL" dirty="0"/>
              <a:t> – rozmowa z kimś bliskim potrafi zmienić perspektywę patrzenia na sytuacje stresowe. Porozmawiaj z zaufaną osobą, a jeśli to nie wystarczy zwróć się o pomoc do specjalisty. Nie wstydź się! Wszyscy przeżywamy trudne chwile i każdemu z nas należy się pomoc.</a:t>
            </a:r>
          </a:p>
        </p:txBody>
      </p:sp>
      <p:pic>
        <p:nvPicPr>
          <p:cNvPr id="2218" name="Google Shape;2218;p23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2219" name="Google Shape;2219;p237"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1"/>
        <p:cNvGrpSpPr/>
        <p:nvPr/>
      </p:nvGrpSpPr>
      <p:grpSpPr>
        <a:xfrm>
          <a:off x="0" y="0"/>
          <a:ext cx="0" cy="0"/>
          <a:chOff x="0" y="0"/>
          <a:chExt cx="0" cy="0"/>
        </a:xfrm>
      </p:grpSpPr>
      <p:sp>
        <p:nvSpPr>
          <p:cNvPr id="422" name="Google Shape;422;p24"/>
          <p:cNvSpPr txBox="1">
            <a:spLocks noGrp="1"/>
          </p:cNvSpPr>
          <p:nvPr>
            <p:ph type="title"/>
          </p:nvPr>
        </p:nvSpPr>
        <p:spPr>
          <a:xfrm>
            <a:off x="588962" y="855662"/>
            <a:ext cx="4560887" cy="11287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ANALIZA SWOT</a:t>
            </a:r>
            <a:endParaRPr/>
          </a:p>
        </p:txBody>
      </p:sp>
      <p:sp>
        <p:nvSpPr>
          <p:cNvPr id="423" name="Google Shape;423;p24"/>
          <p:cNvSpPr txBox="1">
            <a:spLocks noGrp="1"/>
          </p:cNvSpPr>
          <p:nvPr>
            <p:ph type="body" idx="1"/>
          </p:nvPr>
        </p:nvSpPr>
        <p:spPr>
          <a:xfrm>
            <a:off x="635000" y="1838325"/>
            <a:ext cx="5094287" cy="3979862"/>
          </a:xfrm>
          <a:prstGeom prst="rect">
            <a:avLst/>
          </a:prstGeom>
          <a:noFill/>
          <a:ln>
            <a:noFill/>
          </a:ln>
        </p:spPr>
        <p:txBody>
          <a:bodyPr spcFirstLastPara="1" wrap="square" lIns="91425" tIns="45700" rIns="91425" bIns="45700" anchor="ctr" anchorCtr="0">
            <a:noAutofit/>
          </a:bodyPr>
          <a:lstStyle/>
          <a:p>
            <a:pPr marL="0" indent="0" algn="ctr">
              <a:lnSpc>
                <a:spcPct val="150000"/>
              </a:lnSpc>
              <a:spcBef>
                <a:spcPts val="0"/>
              </a:spcBef>
              <a:buSzPts val="2600"/>
              <a:buNone/>
            </a:pPr>
            <a:r>
              <a:rPr lang="pl-PL" sz="2400" dirty="0"/>
              <a:t>J</a:t>
            </a:r>
            <a:r>
              <a:rPr lang="en-US" sz="2400" dirty="0" err="1"/>
              <a:t>est</a:t>
            </a:r>
            <a:r>
              <a:rPr lang="en-US" sz="2400" dirty="0"/>
              <a:t> wewnętrzną </a:t>
            </a:r>
            <a:r>
              <a:rPr lang="en-US" sz="2400" dirty="0" err="1"/>
              <a:t>analizą</a:t>
            </a:r>
            <a:r>
              <a:rPr lang="en-US" sz="2400" dirty="0"/>
              <a:t> </a:t>
            </a:r>
            <a:r>
              <a:rPr lang="en-US" sz="2400" dirty="0" err="1"/>
              <a:t>sytuacji</a:t>
            </a:r>
            <a:r>
              <a:rPr lang="en-US" sz="2400" dirty="0"/>
              <a:t> </a:t>
            </a:r>
            <a:r>
              <a:rPr lang="en-US" sz="2400" dirty="0" err="1"/>
              <a:t>firmy</a:t>
            </a:r>
            <a:r>
              <a:rPr lang="en-US" sz="2400" dirty="0"/>
              <a:t> </a:t>
            </a:r>
            <a:r>
              <a:rPr lang="en-US" sz="2400" dirty="0" err="1"/>
              <a:t>oraz</a:t>
            </a:r>
            <a:r>
              <a:rPr lang="en-US" sz="2400" dirty="0"/>
              <a:t> </a:t>
            </a:r>
            <a:r>
              <a:rPr lang="en-US" sz="2400" dirty="0" err="1"/>
              <a:t>jej</a:t>
            </a:r>
            <a:r>
              <a:rPr lang="en-US" sz="2400" dirty="0"/>
              <a:t> </a:t>
            </a:r>
            <a:r>
              <a:rPr lang="en-US" sz="2400" dirty="0" err="1"/>
              <a:t>otoczenia</a:t>
            </a:r>
            <a:r>
              <a:rPr lang="en-US" sz="2400" dirty="0"/>
              <a:t>. </a:t>
            </a:r>
            <a:endParaRPr lang="pl-PL" sz="2400" dirty="0" smtClean="0"/>
          </a:p>
          <a:p>
            <a:pPr marL="0" indent="0" algn="ctr">
              <a:lnSpc>
                <a:spcPct val="150000"/>
              </a:lnSpc>
              <a:spcBef>
                <a:spcPts val="0"/>
              </a:spcBef>
              <a:buSzPts val="2600"/>
              <a:buNone/>
            </a:pPr>
            <a:r>
              <a:rPr lang="en-US" sz="2400" dirty="0" smtClean="0"/>
              <a:t>Ma </a:t>
            </a:r>
            <a:r>
              <a:rPr lang="en-US" sz="2400" dirty="0" err="1"/>
              <a:t>na</a:t>
            </a:r>
            <a:r>
              <a:rPr lang="en-US" sz="2400" dirty="0"/>
              <a:t> </a:t>
            </a:r>
            <a:r>
              <a:rPr lang="en-US" sz="2400" dirty="0" err="1"/>
              <a:t>celu</a:t>
            </a:r>
            <a:r>
              <a:rPr lang="en-US" sz="2400" dirty="0"/>
              <a:t> </a:t>
            </a:r>
            <a:r>
              <a:rPr lang="en-US" sz="2400" dirty="0" err="1"/>
              <a:t>optymalizację</a:t>
            </a:r>
            <a:r>
              <a:rPr lang="en-US" sz="2400" dirty="0"/>
              <a:t> </a:t>
            </a:r>
            <a:r>
              <a:rPr lang="en-US" sz="2400" dirty="0" err="1"/>
              <a:t>strategii</a:t>
            </a:r>
            <a:r>
              <a:rPr lang="en-US" sz="2400" dirty="0"/>
              <a:t> </a:t>
            </a:r>
            <a:r>
              <a:rPr lang="en-US" sz="2400" dirty="0" err="1"/>
              <a:t>zarządzania</a:t>
            </a:r>
            <a:r>
              <a:rPr lang="en-US" sz="2400" dirty="0"/>
              <a:t> </a:t>
            </a:r>
            <a:r>
              <a:rPr lang="en-US" sz="2400" dirty="0" err="1"/>
              <a:t>firmą</a:t>
            </a:r>
            <a:r>
              <a:rPr lang="en-US" sz="2400" dirty="0"/>
              <a:t>.</a:t>
            </a:r>
            <a:endParaRPr lang="en-US" altLang="pl-PL" sz="2400" dirty="0"/>
          </a:p>
          <a:p>
            <a:pPr marL="0" marR="0" lvl="0" indent="0" algn="ctr" rtl="0">
              <a:lnSpc>
                <a:spcPct val="150000"/>
              </a:lnSpc>
              <a:spcBef>
                <a:spcPts val="0"/>
              </a:spcBef>
              <a:spcAft>
                <a:spcPts val="0"/>
              </a:spcAft>
              <a:buClr>
                <a:schemeClr val="dk1"/>
              </a:buClr>
              <a:buSzPts val="2600"/>
              <a:buFont typeface="Arial"/>
              <a:buNone/>
            </a:pPr>
            <a:r>
              <a:rPr lang="en-US" sz="2600" b="0" i="0" u="none" dirty="0">
                <a:solidFill>
                  <a:schemeClr val="dk1"/>
                </a:solidFill>
                <a:latin typeface="Calibri"/>
                <a:ea typeface="Calibri"/>
                <a:cs typeface="Calibri"/>
                <a:sym typeface="Calibri"/>
              </a:rPr>
              <a:t> </a:t>
            </a:r>
            <a:endParaRPr dirty="0"/>
          </a:p>
        </p:txBody>
      </p:sp>
      <p:pic>
        <p:nvPicPr>
          <p:cNvPr id="424" name="Google Shape;424;p24"/>
          <p:cNvPicPr preferRelativeResize="0">
            <a:picLocks noGrp="1"/>
          </p:cNvPicPr>
          <p:nvPr>
            <p:ph type="body" idx="2"/>
          </p:nvPr>
        </p:nvPicPr>
        <p:blipFill rotWithShape="1">
          <a:blip r:embed="rId3">
            <a:alphaModFix/>
          </a:blip>
          <a:srcRect r="1226" b="1"/>
          <a:stretch/>
        </p:blipFill>
        <p:spPr>
          <a:xfrm>
            <a:off x="6350000" y="1420812"/>
            <a:ext cx="4759325" cy="4614862"/>
          </a:xfrm>
          <a:prstGeom prst="rect">
            <a:avLst/>
          </a:prstGeom>
          <a:noFill/>
          <a:ln>
            <a:noFill/>
          </a:ln>
        </p:spPr>
      </p:pic>
      <p:sp>
        <p:nvSpPr>
          <p:cNvPr id="425" name="Google Shape;425;p24"/>
          <p:cNvSpPr txBox="1"/>
          <p:nvPr/>
        </p:nvSpPr>
        <p:spPr>
          <a:xfrm>
            <a:off x="635000" y="5889625"/>
            <a:ext cx="9771062" cy="9175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426" name="Google Shape;426;p24"/>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427" name="Google Shape;427;p24"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5"/>
          <p:cNvSpPr txBox="1">
            <a:spLocks noGrp="1"/>
          </p:cNvSpPr>
          <p:nvPr>
            <p:ph type="title"/>
          </p:nvPr>
        </p:nvSpPr>
        <p:spPr>
          <a:xfrm>
            <a:off x="588962" y="855662"/>
            <a:ext cx="4560887" cy="11287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ANALIZA SWOT</a:t>
            </a:r>
            <a:endParaRPr/>
          </a:p>
        </p:txBody>
      </p:sp>
      <p:sp>
        <p:nvSpPr>
          <p:cNvPr id="433" name="Google Shape;433;p25"/>
          <p:cNvSpPr txBox="1">
            <a:spLocks noGrp="1"/>
          </p:cNvSpPr>
          <p:nvPr>
            <p:ph type="body" idx="1"/>
          </p:nvPr>
        </p:nvSpPr>
        <p:spPr>
          <a:xfrm>
            <a:off x="434899" y="1838325"/>
            <a:ext cx="5767464" cy="3979862"/>
          </a:xfrm>
          <a:prstGeom prst="rect">
            <a:avLst/>
          </a:prstGeom>
          <a:noFill/>
          <a:ln>
            <a:noFill/>
          </a:ln>
        </p:spPr>
        <p:txBody>
          <a:bodyPr spcFirstLastPara="1" wrap="square" lIns="91425" tIns="45700" rIns="91425" bIns="45700" anchor="ctr" anchorCtr="0">
            <a:noAutofit/>
          </a:bodyPr>
          <a:lstStyle/>
          <a:p>
            <a:pPr marL="114300" indent="0" algn="ctr">
              <a:lnSpc>
                <a:spcPct val="150000"/>
              </a:lnSpc>
              <a:buNone/>
            </a:pPr>
            <a:r>
              <a:rPr lang="en-US" sz="2400" dirty="0"/>
              <a:t>Analiza SWOT jest </a:t>
            </a:r>
            <a:r>
              <a:rPr lang="en-US" sz="2400" dirty="0" err="1"/>
              <a:t>narzędziem</a:t>
            </a:r>
            <a:r>
              <a:rPr lang="en-US" sz="2400" dirty="0"/>
              <a:t> </a:t>
            </a:r>
            <a:r>
              <a:rPr lang="en-US" sz="2400" dirty="0" err="1"/>
              <a:t>pozwalającym</a:t>
            </a:r>
            <a:r>
              <a:rPr lang="en-US" sz="2400" dirty="0"/>
              <a:t> </a:t>
            </a:r>
            <a:r>
              <a:rPr lang="en-US" sz="2400" dirty="0" err="1"/>
              <a:t>na</a:t>
            </a:r>
            <a:r>
              <a:rPr lang="en-US" sz="2400" dirty="0"/>
              <a:t> </a:t>
            </a:r>
            <a:r>
              <a:rPr lang="en-US" sz="2400" dirty="0" err="1"/>
              <a:t>rozpoznanie</a:t>
            </a:r>
            <a:r>
              <a:rPr lang="en-US" sz="2400" dirty="0"/>
              <a:t> </a:t>
            </a:r>
            <a:r>
              <a:rPr lang="en-US" sz="2400" dirty="0" err="1"/>
              <a:t>mocnych</a:t>
            </a:r>
            <a:r>
              <a:rPr lang="en-US" sz="2400" dirty="0"/>
              <a:t> </a:t>
            </a:r>
            <a:r>
              <a:rPr lang="en-US" sz="2400" dirty="0" err="1"/>
              <a:t>oraz</a:t>
            </a:r>
            <a:r>
              <a:rPr lang="en-US" sz="2400" dirty="0"/>
              <a:t> </a:t>
            </a:r>
            <a:r>
              <a:rPr lang="en-US" sz="2400" dirty="0" err="1"/>
              <a:t>słabych</a:t>
            </a:r>
            <a:r>
              <a:rPr lang="en-US" sz="2400" dirty="0"/>
              <a:t> </a:t>
            </a:r>
            <a:r>
              <a:rPr lang="en-US" sz="2400" dirty="0" err="1"/>
              <a:t>stron</a:t>
            </a:r>
            <a:r>
              <a:rPr lang="en-US" sz="2400" dirty="0"/>
              <a:t> </a:t>
            </a:r>
            <a:r>
              <a:rPr lang="en-US" sz="2400" i="1" dirty="0"/>
              <a:t>(Strengths i Weaknesses) </a:t>
            </a:r>
            <a:r>
              <a:rPr lang="en-US" sz="2400" dirty="0" err="1"/>
              <a:t>przedsiębiortswa</a:t>
            </a:r>
            <a:r>
              <a:rPr lang="en-US" sz="2400" dirty="0"/>
              <a:t>, </a:t>
            </a:r>
            <a:r>
              <a:rPr lang="en-US" sz="2400" dirty="0" err="1"/>
              <a:t>jak</a:t>
            </a:r>
            <a:r>
              <a:rPr lang="en-US" sz="2400" dirty="0"/>
              <a:t> </a:t>
            </a:r>
            <a:r>
              <a:rPr lang="en-US" sz="2400" dirty="0" err="1"/>
              <a:t>również</a:t>
            </a:r>
            <a:r>
              <a:rPr lang="en-US" sz="2400" dirty="0"/>
              <a:t> </a:t>
            </a:r>
            <a:r>
              <a:rPr lang="en-US" sz="2400" dirty="0" err="1"/>
              <a:t>zidentyfikować</a:t>
            </a:r>
            <a:r>
              <a:rPr lang="en-US" sz="2400" dirty="0"/>
              <a:t>, </a:t>
            </a:r>
            <a:r>
              <a:rPr lang="en-US" sz="2400" dirty="0" err="1"/>
              <a:t>płynące</a:t>
            </a:r>
            <a:r>
              <a:rPr lang="en-US" sz="2400" dirty="0"/>
              <a:t> z </a:t>
            </a:r>
            <a:r>
              <a:rPr lang="en-US" sz="2400" dirty="0" err="1"/>
              <a:t>zewnątrz</a:t>
            </a:r>
            <a:r>
              <a:rPr lang="en-US" sz="2400" dirty="0"/>
              <a:t> </a:t>
            </a:r>
            <a:r>
              <a:rPr lang="en-US" sz="2400" dirty="0" err="1"/>
              <a:t>zagrożenia</a:t>
            </a:r>
            <a:r>
              <a:rPr lang="en-US" sz="2400" dirty="0"/>
              <a:t> i </a:t>
            </a:r>
            <a:r>
              <a:rPr lang="en-US" sz="2400" dirty="0" err="1"/>
              <a:t>szanse</a:t>
            </a:r>
            <a:r>
              <a:rPr lang="en-US" sz="2400" dirty="0"/>
              <a:t> </a:t>
            </a:r>
            <a:r>
              <a:rPr lang="en-US" sz="2400" i="1" dirty="0" smtClean="0"/>
              <a:t>(</a:t>
            </a:r>
            <a:r>
              <a:rPr lang="en-US" sz="2400" i="1" dirty="0"/>
              <a:t>Opportunities i Threats).</a:t>
            </a:r>
            <a:endParaRPr lang="pl-PL" sz="2400" i="1" dirty="0"/>
          </a:p>
        </p:txBody>
      </p:sp>
      <p:pic>
        <p:nvPicPr>
          <p:cNvPr id="434" name="Google Shape;434;p25"/>
          <p:cNvPicPr preferRelativeResize="0">
            <a:picLocks noGrp="1"/>
          </p:cNvPicPr>
          <p:nvPr>
            <p:ph type="body" idx="2"/>
          </p:nvPr>
        </p:nvPicPr>
        <p:blipFill rotWithShape="1">
          <a:blip r:embed="rId3">
            <a:alphaModFix/>
          </a:blip>
          <a:srcRect r="1226" b="1"/>
          <a:stretch/>
        </p:blipFill>
        <p:spPr>
          <a:xfrm>
            <a:off x="6383337" y="1192212"/>
            <a:ext cx="5019675" cy="4865687"/>
          </a:xfrm>
          <a:prstGeom prst="rect">
            <a:avLst/>
          </a:prstGeom>
          <a:noFill/>
          <a:ln>
            <a:noFill/>
          </a:ln>
        </p:spPr>
      </p:pic>
      <p:sp>
        <p:nvSpPr>
          <p:cNvPr id="435" name="Google Shape;435;p25"/>
          <p:cNvSpPr txBox="1"/>
          <p:nvPr/>
        </p:nvSpPr>
        <p:spPr>
          <a:xfrm>
            <a:off x="635000" y="5889625"/>
            <a:ext cx="9771062" cy="9175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436" name="Google Shape;436;p25"/>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437" name="Google Shape;437;p25"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pic>
        <p:nvPicPr>
          <p:cNvPr id="452" name="Google Shape;452;p27"/>
          <p:cNvPicPr preferRelativeResize="0"/>
          <p:nvPr/>
        </p:nvPicPr>
        <p:blipFill rotWithShape="1">
          <a:blip r:embed="rId3">
            <a:alphaModFix/>
          </a:blip>
          <a:srcRect l="2404" r="2645" b="-1"/>
          <a:stretch/>
        </p:blipFill>
        <p:spPr>
          <a:xfrm>
            <a:off x="20" y="907231"/>
            <a:ext cx="4838021" cy="5063738"/>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453" name="Google Shape;453;p27"/>
          <p:cNvSpPr txBox="1">
            <a:spLocks noGrp="1"/>
          </p:cNvSpPr>
          <p:nvPr>
            <p:ph type="title"/>
          </p:nvPr>
        </p:nvSpPr>
        <p:spPr>
          <a:xfrm>
            <a:off x="3922712" y="803275"/>
            <a:ext cx="7150100" cy="14541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4400"/>
              <a:buFont typeface="Calibri"/>
              <a:buNone/>
            </a:pPr>
            <a:r>
              <a:rPr lang="en-US" sz="4400" b="1" i="0" u="none">
                <a:solidFill>
                  <a:srgbClr val="000000"/>
                </a:solidFill>
                <a:latin typeface="Calibri"/>
                <a:ea typeface="Calibri"/>
                <a:cs typeface="Calibri"/>
                <a:sym typeface="Calibri"/>
              </a:rPr>
              <a:t>Strengths – mocne strony</a:t>
            </a:r>
            <a:endParaRPr/>
          </a:p>
        </p:txBody>
      </p:sp>
      <p:sp>
        <p:nvSpPr>
          <p:cNvPr id="454" name="Google Shape;454;p27"/>
          <p:cNvSpPr txBox="1">
            <a:spLocks noGrp="1"/>
          </p:cNvSpPr>
          <p:nvPr>
            <p:ph type="body" idx="1"/>
          </p:nvPr>
        </p:nvSpPr>
        <p:spPr>
          <a:xfrm>
            <a:off x="4838041" y="1206500"/>
            <a:ext cx="6230008" cy="4854575"/>
          </a:xfrm>
          <a:prstGeom prst="rect">
            <a:avLst/>
          </a:prstGeom>
          <a:noFill/>
          <a:ln>
            <a:noFill/>
          </a:ln>
        </p:spPr>
        <p:txBody>
          <a:bodyPr spcFirstLastPara="1" wrap="square" lIns="91425" tIns="45700" rIns="91425" bIns="45700" anchor="ctr" anchorCtr="0">
            <a:noAutofit/>
          </a:bodyPr>
          <a:lstStyle/>
          <a:p>
            <a:pPr marL="114300" lvl="0" indent="0" algn="just">
              <a:lnSpc>
                <a:spcPct val="100000"/>
              </a:lnSpc>
              <a:buNone/>
            </a:pPr>
            <a:r>
              <a:rPr lang="pl-PL" sz="2000" dirty="0"/>
              <a:t>p</a:t>
            </a:r>
            <a:r>
              <a:rPr lang="pl-PL" sz="2000" dirty="0" smtClean="0"/>
              <a:t>isząc </a:t>
            </a:r>
            <a:r>
              <a:rPr lang="pl-PL" sz="2000" dirty="0"/>
              <a:t>analizę SWOT należy starać się zachować obiektywizm. Ważne jest aby spróbować spojrzeć na firmę oczami kogoś z zewnątrz, zmienić perspektywę i spróbować zastanowić się jakie mocne strony można przypisać </a:t>
            </a:r>
            <a:r>
              <a:rPr lang="pl-PL" sz="2000" dirty="0" smtClean="0"/>
              <a:t>firmie</a:t>
            </a:r>
            <a:r>
              <a:rPr lang="pl-PL" sz="2000" dirty="0"/>
              <a:t>,</a:t>
            </a:r>
          </a:p>
          <a:p>
            <a:pPr marL="114300" lvl="0" indent="0" algn="just">
              <a:lnSpc>
                <a:spcPct val="100000"/>
              </a:lnSpc>
              <a:buNone/>
            </a:pPr>
            <a:r>
              <a:rPr lang="pl-PL" sz="2000" dirty="0"/>
              <a:t>z</a:t>
            </a:r>
            <a:r>
              <a:rPr lang="pl-PL" sz="2000" dirty="0" smtClean="0"/>
              <a:t>darzają </a:t>
            </a:r>
            <a:r>
              <a:rPr lang="pl-PL" sz="2000" dirty="0"/>
              <a:t>się firmy jednoosobowe, mające jednego właściciela. W takiej sytuacji, należy wypisać co cechuje tę osobę, oczywiście mowa o pozytywnych cechach. Wypisane mocne strony warto uwypuklać w kontakcie z klientami czy przy tworzeniu ofert handlowych. </a:t>
            </a:r>
          </a:p>
        </p:txBody>
      </p:sp>
      <p:sp>
        <p:nvSpPr>
          <p:cNvPr id="455" name="Google Shape;455;p27"/>
          <p:cNvSpPr txBox="1"/>
          <p:nvPr/>
        </p:nvSpPr>
        <p:spPr>
          <a:xfrm>
            <a:off x="0" y="5816600"/>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456" name="Google Shape;456;p27"/>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457" name="Google Shape;457;p27"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pic>
        <p:nvPicPr>
          <p:cNvPr id="462" name="Google Shape;462;p28" descr="Obraz zawierający tekst, clipart, zrzut ekranu&#10;&#10;Opis wygenerowany automatycznie"/>
          <p:cNvPicPr preferRelativeResize="0"/>
          <p:nvPr/>
        </p:nvPicPr>
        <p:blipFill rotWithShape="1">
          <a:blip r:embed="rId3">
            <a:alphaModFix/>
          </a:blip>
          <a:srcRect l="2433" r="1434"/>
          <a:stretch/>
        </p:blipFill>
        <p:spPr>
          <a:xfrm>
            <a:off x="20" y="907231"/>
            <a:ext cx="4838021" cy="5063738"/>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463" name="Google Shape;463;p28"/>
          <p:cNvSpPr txBox="1">
            <a:spLocks noGrp="1"/>
          </p:cNvSpPr>
          <p:nvPr>
            <p:ph type="title"/>
          </p:nvPr>
        </p:nvSpPr>
        <p:spPr>
          <a:xfrm>
            <a:off x="4351337" y="803275"/>
            <a:ext cx="6721475" cy="14541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4400"/>
              <a:buFont typeface="Calibri"/>
              <a:buNone/>
            </a:pPr>
            <a:r>
              <a:rPr lang="en-US" sz="4400" b="1" i="0" u="none">
                <a:solidFill>
                  <a:srgbClr val="000000"/>
                </a:solidFill>
                <a:latin typeface="Calibri"/>
                <a:ea typeface="Calibri"/>
                <a:cs typeface="Calibri"/>
                <a:sym typeface="Calibri"/>
              </a:rPr>
              <a:t>Weaknesses – słabe strony</a:t>
            </a:r>
            <a:endParaRPr/>
          </a:p>
        </p:txBody>
      </p:sp>
      <p:sp>
        <p:nvSpPr>
          <p:cNvPr id="464" name="Google Shape;464;p28"/>
          <p:cNvSpPr txBox="1">
            <a:spLocks noGrp="1"/>
          </p:cNvSpPr>
          <p:nvPr>
            <p:ph type="body" idx="1"/>
          </p:nvPr>
        </p:nvSpPr>
        <p:spPr>
          <a:xfrm>
            <a:off x="4722812" y="1860550"/>
            <a:ext cx="6350000" cy="3640137"/>
          </a:xfrm>
          <a:prstGeom prst="rect">
            <a:avLst/>
          </a:prstGeom>
          <a:noFill/>
          <a:ln>
            <a:noFill/>
          </a:ln>
        </p:spPr>
        <p:txBody>
          <a:bodyPr spcFirstLastPara="1" wrap="square" lIns="91425" tIns="45700" rIns="91425" bIns="45700" anchor="ctr" anchorCtr="0">
            <a:noAutofit/>
          </a:bodyPr>
          <a:lstStyle/>
          <a:p>
            <a:pPr marL="114300" lvl="0" indent="0" algn="just">
              <a:lnSpc>
                <a:spcPct val="100000"/>
              </a:lnSpc>
              <a:buNone/>
            </a:pPr>
            <a:r>
              <a:rPr lang="pl-PL" sz="2000" dirty="0"/>
              <a:t>t</a:t>
            </a:r>
            <a:r>
              <a:rPr lang="pl-PL" sz="2000" dirty="0" smtClean="0"/>
              <a:t>o </a:t>
            </a:r>
            <a:r>
              <a:rPr lang="pl-PL" sz="2000" dirty="0"/>
              <a:t>czego nie należy się bać i o czym musimy pamiętać, to identyfikacja słabych stron firmy. Jeśli udajemy, że czegoś nie ma, to nie znaczy że problem sam zniknie, dlatego korzystnym jest zrobienie listy błędów, pomyłek czy niedociągnięć. Tak samo jak podczas określania mocnych stron, należy przyjąć perspektywę osoby z zewnątrz, aby bardziej obiektywnie spojrzeć na firmę.</a:t>
            </a:r>
          </a:p>
        </p:txBody>
      </p:sp>
      <p:pic>
        <p:nvPicPr>
          <p:cNvPr id="465" name="Google Shape;465;p28"/>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466" name="Google Shape;466;p28"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0"/>
        <p:cNvGrpSpPr/>
        <p:nvPr/>
      </p:nvGrpSpPr>
      <p:grpSpPr>
        <a:xfrm>
          <a:off x="0" y="0"/>
          <a:ext cx="0" cy="0"/>
          <a:chOff x="0" y="0"/>
          <a:chExt cx="0" cy="0"/>
        </a:xfrm>
      </p:grpSpPr>
      <p:sp>
        <p:nvSpPr>
          <p:cNvPr id="471" name="Google Shape;471;p29"/>
          <p:cNvSpPr txBox="1">
            <a:spLocks noGrp="1"/>
          </p:cNvSpPr>
          <p:nvPr>
            <p:ph type="title"/>
          </p:nvPr>
        </p:nvSpPr>
        <p:spPr>
          <a:xfrm>
            <a:off x="1691481" y="834231"/>
            <a:ext cx="6062662" cy="10350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Calibri"/>
              <a:buNone/>
            </a:pPr>
            <a:r>
              <a:rPr lang="en-US" sz="4000" b="1" i="0" u="none" dirty="0">
                <a:solidFill>
                  <a:schemeClr val="dk1"/>
                </a:solidFill>
                <a:sym typeface="Calibri"/>
              </a:rPr>
              <a:t>Opportunities – </a:t>
            </a:r>
            <a:r>
              <a:rPr lang="en-US" sz="4000" b="1" i="0" u="none" dirty="0" err="1">
                <a:solidFill>
                  <a:schemeClr val="dk1"/>
                </a:solidFill>
                <a:sym typeface="Calibri"/>
              </a:rPr>
              <a:t>szanse</a:t>
            </a:r>
            <a:r>
              <a:rPr lang="en-US" sz="4000" b="1" i="0" u="none" dirty="0">
                <a:solidFill>
                  <a:schemeClr val="dk1"/>
                </a:solidFill>
                <a:sym typeface="Calibri"/>
              </a:rPr>
              <a:t>/</a:t>
            </a:r>
            <a:r>
              <a:rPr lang="en-US" sz="4000" b="1" i="0" u="none" dirty="0" err="1">
                <a:solidFill>
                  <a:schemeClr val="dk1"/>
                </a:solidFill>
                <a:sym typeface="Calibri"/>
              </a:rPr>
              <a:t>okazje</a:t>
            </a:r>
            <a:endParaRPr b="1" dirty="0"/>
          </a:p>
        </p:txBody>
      </p:sp>
      <p:sp>
        <p:nvSpPr>
          <p:cNvPr id="472" name="Google Shape;472;p29"/>
          <p:cNvSpPr txBox="1">
            <a:spLocks noGrp="1"/>
          </p:cNvSpPr>
          <p:nvPr>
            <p:ph type="body" idx="1"/>
          </p:nvPr>
        </p:nvSpPr>
        <p:spPr>
          <a:xfrm>
            <a:off x="476250" y="1884362"/>
            <a:ext cx="5334000" cy="4256087"/>
          </a:xfrm>
          <a:prstGeom prst="rect">
            <a:avLst/>
          </a:prstGeom>
          <a:noFill/>
          <a:ln>
            <a:noFill/>
          </a:ln>
        </p:spPr>
        <p:txBody>
          <a:bodyPr spcFirstLastPara="1" wrap="square" lIns="91425" tIns="45700" rIns="91425" bIns="45700" anchor="ctr" anchorCtr="0">
            <a:noAutofit/>
          </a:bodyPr>
          <a:lstStyle/>
          <a:p>
            <a:pPr marL="0" lvl="0" indent="0" algn="ctr">
              <a:lnSpc>
                <a:spcPct val="150000"/>
              </a:lnSpc>
              <a:buNone/>
            </a:pPr>
            <a:r>
              <a:rPr lang="pl-PL" sz="2400" dirty="0"/>
              <a:t>Szanse są kluczowym czynnikiem wpływającym na utrzymanie dobrej pozycji firmy lub jej rozwój. Są czynnikiem osłabiającym zagrożenie z zewnątrz i pozwalają na pokonywanie barier.  </a:t>
            </a:r>
          </a:p>
        </p:txBody>
      </p:sp>
      <p:pic>
        <p:nvPicPr>
          <p:cNvPr id="473" name="Google Shape;473;p29"/>
          <p:cNvPicPr preferRelativeResize="0"/>
          <p:nvPr/>
        </p:nvPicPr>
        <p:blipFill rotWithShape="1">
          <a:blip r:embed="rId3">
            <a:alphaModFix/>
          </a:blip>
          <a:srcRect t="3493" r="1" b="1"/>
          <a:stretch/>
        </p:blipFill>
        <p:spPr>
          <a:xfrm>
            <a:off x="6538912" y="1384300"/>
            <a:ext cx="4929187" cy="4756150"/>
          </a:xfrm>
          <a:prstGeom prst="rect">
            <a:avLst/>
          </a:prstGeom>
          <a:noFill/>
          <a:ln>
            <a:noFill/>
          </a:ln>
        </p:spPr>
      </p:pic>
      <p:sp>
        <p:nvSpPr>
          <p:cNvPr id="474" name="Google Shape;474;p29"/>
          <p:cNvSpPr txBox="1"/>
          <p:nvPr/>
        </p:nvSpPr>
        <p:spPr>
          <a:xfrm>
            <a:off x="0" y="5816600"/>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475" name="Google Shape;475;p29"/>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476" name="Google Shape;476;p29"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0"/>
        <p:cNvGrpSpPr/>
        <p:nvPr/>
      </p:nvGrpSpPr>
      <p:grpSpPr>
        <a:xfrm>
          <a:off x="0" y="0"/>
          <a:ext cx="0" cy="0"/>
          <a:chOff x="0" y="0"/>
          <a:chExt cx="0" cy="0"/>
        </a:xfrm>
      </p:grpSpPr>
      <p:sp>
        <p:nvSpPr>
          <p:cNvPr id="481" name="Google Shape;481;p30"/>
          <p:cNvSpPr txBox="1">
            <a:spLocks noGrp="1"/>
          </p:cNvSpPr>
          <p:nvPr>
            <p:ph type="title"/>
          </p:nvPr>
        </p:nvSpPr>
        <p:spPr>
          <a:xfrm>
            <a:off x="4876800" y="539750"/>
            <a:ext cx="6843132" cy="21367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Calibri"/>
              <a:buNone/>
            </a:pPr>
            <a:r>
              <a:rPr lang="en-US" sz="4000" b="1" i="0" u="none" dirty="0">
                <a:solidFill>
                  <a:schemeClr val="dk1"/>
                </a:solidFill>
                <a:latin typeface="Calibri"/>
                <a:ea typeface="Calibri"/>
                <a:cs typeface="Calibri"/>
                <a:sym typeface="Calibri"/>
              </a:rPr>
              <a:t>Threats – </a:t>
            </a:r>
            <a:r>
              <a:rPr lang="en-US" sz="4000" b="1" i="0" u="none" dirty="0" err="1">
                <a:solidFill>
                  <a:schemeClr val="dk1"/>
                </a:solidFill>
                <a:latin typeface="Calibri"/>
                <a:ea typeface="Calibri"/>
                <a:cs typeface="Calibri"/>
                <a:sym typeface="Calibri"/>
              </a:rPr>
              <a:t>zagrożenia</a:t>
            </a:r>
            <a:r>
              <a:rPr lang="en-US" sz="4000" b="1" i="0" u="none" dirty="0">
                <a:solidFill>
                  <a:schemeClr val="dk1"/>
                </a:solidFill>
                <a:latin typeface="Calibri"/>
                <a:ea typeface="Calibri"/>
                <a:cs typeface="Calibri"/>
                <a:sym typeface="Calibri"/>
              </a:rPr>
              <a:t>/</a:t>
            </a:r>
            <a:r>
              <a:rPr lang="en-US" sz="4000" b="1" i="0" u="none" dirty="0" err="1">
                <a:solidFill>
                  <a:schemeClr val="dk1"/>
                </a:solidFill>
                <a:latin typeface="Calibri"/>
                <a:ea typeface="Calibri"/>
                <a:cs typeface="Calibri"/>
                <a:sym typeface="Calibri"/>
              </a:rPr>
              <a:t>niebezbieczeństwa</a:t>
            </a:r>
            <a:endParaRPr dirty="0"/>
          </a:p>
        </p:txBody>
      </p:sp>
      <p:sp>
        <p:nvSpPr>
          <p:cNvPr id="482" name="Google Shape;482;p30"/>
          <p:cNvSpPr txBox="1">
            <a:spLocks noGrp="1"/>
          </p:cNvSpPr>
          <p:nvPr>
            <p:ph type="body" idx="1"/>
          </p:nvPr>
        </p:nvSpPr>
        <p:spPr>
          <a:xfrm>
            <a:off x="4876800" y="2879725"/>
            <a:ext cx="6083300" cy="3095625"/>
          </a:xfrm>
          <a:prstGeom prst="rect">
            <a:avLst/>
          </a:prstGeom>
          <a:noFill/>
          <a:ln>
            <a:noFill/>
          </a:ln>
        </p:spPr>
        <p:txBody>
          <a:bodyPr spcFirstLastPara="1" wrap="square" lIns="91425" tIns="45700" rIns="91425" bIns="45700" anchor="t" anchorCtr="0">
            <a:noAutofit/>
          </a:bodyPr>
          <a:lstStyle/>
          <a:p>
            <a:pPr marL="0" lvl="0" indent="0" algn="just">
              <a:lnSpc>
                <a:spcPct val="150000"/>
              </a:lnSpc>
              <a:buNone/>
            </a:pPr>
            <a:r>
              <a:rPr lang="pl-PL" sz="2000" dirty="0"/>
              <a:t>Zagrożenia, w przeciwieństwie do szans, są czynnikiem wpływającym na zahamowanie pozycji firmy i jej rozwoju. Bardzo ważne jest aby poprawnie je zidentyfikować i opracować strategię pozwalającą na ich minimalizację.</a:t>
            </a:r>
          </a:p>
        </p:txBody>
      </p:sp>
      <p:pic>
        <p:nvPicPr>
          <p:cNvPr id="483" name="Google Shape;483;p30"/>
          <p:cNvPicPr preferRelativeResize="0"/>
          <p:nvPr/>
        </p:nvPicPr>
        <p:blipFill rotWithShape="1">
          <a:blip r:embed="rId3">
            <a:alphaModFix/>
          </a:blip>
          <a:srcRect t="640" r="-1" b="-1"/>
          <a:stretch/>
        </p:blipFill>
        <p:spPr>
          <a:xfrm>
            <a:off x="303212" y="1254125"/>
            <a:ext cx="4351337" cy="4349750"/>
          </a:xfrm>
          <a:prstGeom prst="rect">
            <a:avLst/>
          </a:prstGeom>
          <a:noFill/>
          <a:ln>
            <a:noFill/>
          </a:ln>
        </p:spPr>
      </p:pic>
      <p:sp>
        <p:nvSpPr>
          <p:cNvPr id="484" name="Google Shape;484;p30"/>
          <p:cNvSpPr txBox="1"/>
          <p:nvPr/>
        </p:nvSpPr>
        <p:spPr>
          <a:xfrm>
            <a:off x="0" y="5816600"/>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485" name="Google Shape;485;p30"/>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486" name="Google Shape;486;p30"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
          <p:cNvSpPr txBox="1">
            <a:spLocks noGrp="1"/>
          </p:cNvSpPr>
          <p:nvPr>
            <p:ph type="title"/>
          </p:nvPr>
        </p:nvSpPr>
        <p:spPr>
          <a:xfrm>
            <a:off x="828675" y="1171575"/>
            <a:ext cx="3962400" cy="4514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AGENDA</a:t>
            </a:r>
            <a:endParaRPr/>
          </a:p>
        </p:txBody>
      </p:sp>
      <p:pic>
        <p:nvPicPr>
          <p:cNvPr id="212" name="Google Shape;212;p3"/>
          <p:cNvPicPr preferRelativeResize="0">
            <a:picLocks noGrp="1"/>
          </p:cNvPicPr>
          <p:nvPr>
            <p:ph type="body" idx="1"/>
          </p:nvPr>
        </p:nvPicPr>
        <p:blipFill rotWithShape="1">
          <a:blip r:embed="rId3">
            <a:alphaModFix/>
          </a:blip>
          <a:srcRect/>
          <a:stretch/>
        </p:blipFill>
        <p:spPr>
          <a:xfrm>
            <a:off x="5132387" y="1341437"/>
            <a:ext cx="6553200" cy="3962400"/>
          </a:xfrm>
          <a:prstGeom prst="rect">
            <a:avLst/>
          </a:prstGeom>
          <a:noFill/>
          <a:ln>
            <a:noFill/>
          </a:ln>
        </p:spPr>
      </p:pic>
      <p:pic>
        <p:nvPicPr>
          <p:cNvPr id="213" name="Google Shape;213;p3"/>
          <p:cNvPicPr preferRelativeResize="0"/>
          <p:nvPr/>
        </p:nvPicPr>
        <p:blipFill rotWithShape="1">
          <a:blip r:embed="rId4">
            <a:alphaModFix/>
          </a:blip>
          <a:srcRect/>
          <a:stretch/>
        </p:blipFill>
        <p:spPr>
          <a:xfrm>
            <a:off x="103187" y="5846762"/>
            <a:ext cx="11985625" cy="992187"/>
          </a:xfrm>
          <a:prstGeom prst="rect">
            <a:avLst/>
          </a:prstGeom>
          <a:noFill/>
          <a:ln>
            <a:noFill/>
          </a:ln>
        </p:spPr>
      </p:pic>
      <p:grpSp>
        <p:nvGrpSpPr>
          <p:cNvPr id="214" name="Google Shape;214;p3"/>
          <p:cNvGrpSpPr/>
          <p:nvPr/>
        </p:nvGrpSpPr>
        <p:grpSpPr>
          <a:xfrm>
            <a:off x="103187" y="5816600"/>
            <a:ext cx="11985625" cy="993775"/>
            <a:chOff x="373980" y="594332"/>
            <a:chExt cx="15168222" cy="1257483"/>
          </a:xfrm>
        </p:grpSpPr>
        <p:pic>
          <p:nvPicPr>
            <p:cNvPr id="215" name="Google Shape;215;p3"/>
            <p:cNvPicPr preferRelativeResize="0"/>
            <p:nvPr/>
          </p:nvPicPr>
          <p:blipFill rotWithShape="1">
            <a:blip r:embed="rId5">
              <a:alphaModFix/>
            </a:blip>
            <a:srcRect/>
            <a:stretch/>
          </p:blipFill>
          <p:spPr>
            <a:xfrm>
              <a:off x="12066303" y="826288"/>
              <a:ext cx="3475899" cy="1025527"/>
            </a:xfrm>
            <a:prstGeom prst="rect">
              <a:avLst/>
            </a:prstGeom>
            <a:noFill/>
            <a:ln>
              <a:noFill/>
            </a:ln>
          </p:spPr>
        </p:pic>
        <p:pic>
          <p:nvPicPr>
            <p:cNvPr id="216" name="Google Shape;216;p3"/>
            <p:cNvPicPr preferRelativeResize="0"/>
            <p:nvPr/>
          </p:nvPicPr>
          <p:blipFill rotWithShape="1">
            <a:blip r:embed="rId6">
              <a:alphaModFix/>
            </a:blip>
            <a:srcRect/>
            <a:stretch/>
          </p:blipFill>
          <p:spPr>
            <a:xfrm>
              <a:off x="373980" y="594332"/>
              <a:ext cx="2662915" cy="1257482"/>
            </a:xfrm>
            <a:prstGeom prst="rect">
              <a:avLst/>
            </a:prstGeom>
            <a:noFill/>
            <a:ln>
              <a:noFill/>
            </a:ln>
          </p:spPr>
        </p:pic>
      </p:grpSp>
      <p:pic>
        <p:nvPicPr>
          <p:cNvPr id="217" name="Google Shape;217;p3" descr="Obraz zawierający tekst&#10;&#10;Opis wygenerowany automatycznie"/>
          <p:cNvPicPr preferRelativeResize="0"/>
          <p:nvPr/>
        </p:nvPicPr>
        <p:blipFill rotWithShape="1">
          <a:blip r:embed="rId7">
            <a:alphaModFix/>
          </a:blip>
          <a:srcRect/>
          <a:stretch/>
        </p:blipFill>
        <p:spPr>
          <a:xfrm>
            <a:off x="4722812" y="5899150"/>
            <a:ext cx="2746375" cy="91598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1"/>
          <p:cNvSpPr txBox="1">
            <a:spLocks noGrp="1"/>
          </p:cNvSpPr>
          <p:nvPr>
            <p:ph type="body" idx="1"/>
          </p:nvPr>
        </p:nvSpPr>
        <p:spPr>
          <a:xfrm>
            <a:off x="1538287" y="590550"/>
            <a:ext cx="9097962" cy="56181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dirty="0" err="1">
                <a:solidFill>
                  <a:schemeClr val="dk1"/>
                </a:solidFill>
                <a:latin typeface="Calibri"/>
                <a:ea typeface="Calibri"/>
                <a:cs typeface="Calibri"/>
                <a:sym typeface="Calibri"/>
              </a:rPr>
              <a:t>Przykład</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Analiza</a:t>
            </a:r>
            <a:r>
              <a:rPr lang="en-US" sz="2800" b="0" i="0" u="none" strike="noStrike" cap="none" dirty="0">
                <a:solidFill>
                  <a:schemeClr val="dk1"/>
                </a:solidFill>
                <a:latin typeface="Calibri"/>
                <a:ea typeface="Calibri"/>
                <a:cs typeface="Calibri"/>
                <a:sym typeface="Calibri"/>
              </a:rPr>
              <a:t> SWOT </a:t>
            </a:r>
            <a:r>
              <a:rPr lang="en-US" sz="2800" b="0" i="0" u="none" strike="noStrike" cap="none" dirty="0" err="1">
                <a:solidFill>
                  <a:schemeClr val="dk1"/>
                </a:solidFill>
                <a:latin typeface="Calibri"/>
                <a:ea typeface="Calibri"/>
                <a:cs typeface="Calibri"/>
                <a:sym typeface="Calibri"/>
              </a:rPr>
              <a:t>dla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nowego</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baru</a:t>
            </a:r>
            <a:r>
              <a:rPr lang="en-US" sz="2800" b="0" i="0" u="none" strike="noStrike" cap="none" dirty="0">
                <a:solidFill>
                  <a:schemeClr val="dk1"/>
                </a:solidFill>
                <a:latin typeface="Calibri"/>
                <a:ea typeface="Calibri"/>
                <a:cs typeface="Calibri"/>
                <a:sym typeface="Calibri"/>
              </a:rPr>
              <a:t>:</a:t>
            </a:r>
            <a:endParaRPr dirty="0"/>
          </a:p>
          <a:p>
            <a:pPr marL="228600" marR="0" lvl="0" indent="-50800" algn="ctr"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graphicFrame>
        <p:nvGraphicFramePr>
          <p:cNvPr id="492" name="Google Shape;492;p31"/>
          <p:cNvGraphicFramePr/>
          <p:nvPr>
            <p:extLst>
              <p:ext uri="{D42A27DB-BD31-4B8C-83A1-F6EECF244321}">
                <p14:modId xmlns:p14="http://schemas.microsoft.com/office/powerpoint/2010/main" val="3350455459"/>
              </p:ext>
            </p:extLst>
          </p:nvPr>
        </p:nvGraphicFramePr>
        <p:xfrm>
          <a:off x="1868487" y="1174750"/>
          <a:ext cx="8231175" cy="4510075"/>
        </p:xfrm>
        <a:graphic>
          <a:graphicData uri="http://schemas.openxmlformats.org/drawingml/2006/table">
            <a:tbl>
              <a:tblPr>
                <a:noFill/>
                <a:tableStyleId>{0EC2C2F5-9490-42FB-9657-07BF1647C574}</a:tableStyleId>
              </a:tblPr>
              <a:tblGrid>
                <a:gridCol w="4114800">
                  <a:extLst>
                    <a:ext uri="{9D8B030D-6E8A-4147-A177-3AD203B41FA5}">
                      <a16:colId xmlns:a16="http://schemas.microsoft.com/office/drawing/2014/main" val="20000"/>
                    </a:ext>
                  </a:extLst>
                </a:gridCol>
                <a:gridCol w="4116375">
                  <a:extLst>
                    <a:ext uri="{9D8B030D-6E8A-4147-A177-3AD203B41FA5}">
                      <a16:colId xmlns:a16="http://schemas.microsoft.com/office/drawing/2014/main" val="20001"/>
                    </a:ext>
                  </a:extLst>
                </a:gridCol>
              </a:tblGrid>
              <a:tr h="2255825">
                <a:tc>
                  <a:txBody>
                    <a:bodyPr/>
                    <a:lstStyle/>
                    <a:p>
                      <a:pPr marL="0" marR="0" lvl="0" indent="0" algn="l" rtl="0">
                        <a:lnSpc>
                          <a:spcPct val="100000"/>
                        </a:lnSpc>
                        <a:spcBef>
                          <a:spcPts val="0"/>
                        </a:spcBef>
                        <a:spcAft>
                          <a:spcPts val="0"/>
                        </a:spcAft>
                        <a:buClr>
                          <a:srgbClr val="FFFFFF"/>
                        </a:buClr>
                        <a:buSzPts val="1800"/>
                        <a:buFont typeface="Verdana"/>
                        <a:buNone/>
                      </a:pPr>
                      <a:r>
                        <a:rPr lang="en-US" sz="1800" b="1" i="0" u="none" strike="noStrike" cap="none" dirty="0" err="1">
                          <a:solidFill>
                            <a:srgbClr val="FFFFFF"/>
                          </a:solidFill>
                          <a:latin typeface="Verdana"/>
                          <a:ea typeface="Verdana"/>
                          <a:cs typeface="Verdana"/>
                          <a:sym typeface="Verdana"/>
                        </a:rPr>
                        <a:t>Mocne</a:t>
                      </a:r>
                      <a:r>
                        <a:rPr lang="en-US" sz="1800" b="1" i="0" u="none" strike="noStrike" cap="none" dirty="0">
                          <a:solidFill>
                            <a:srgbClr val="FFFFFF"/>
                          </a:solidFill>
                          <a:latin typeface="Verdana"/>
                          <a:ea typeface="Verdana"/>
                          <a:cs typeface="Verdana"/>
                          <a:sym typeface="Verdana"/>
                        </a:rPr>
                        <a:t> </a:t>
                      </a:r>
                      <a:r>
                        <a:rPr lang="en-US" sz="1800" b="1" i="0" u="none" strike="noStrike" cap="none" dirty="0" err="1">
                          <a:solidFill>
                            <a:srgbClr val="FFFFFF"/>
                          </a:solidFill>
                          <a:latin typeface="Verdana"/>
                          <a:ea typeface="Verdana"/>
                          <a:cs typeface="Verdana"/>
                          <a:sym typeface="Verdana"/>
                        </a:rPr>
                        <a:t>strony</a:t>
                      </a:r>
                      <a:r>
                        <a:rPr lang="en-US" sz="1800" b="1" i="0" u="none" strike="noStrike" cap="none" dirty="0">
                          <a:solidFill>
                            <a:srgbClr val="FFFFFF"/>
                          </a:solidFill>
                          <a:latin typeface="Verdana"/>
                          <a:ea typeface="Verdana"/>
                          <a:cs typeface="Verdana"/>
                          <a:sym typeface="Verdana"/>
                        </a:rPr>
                        <a:t>:</a:t>
                      </a:r>
                      <a:endParaRPr dirty="0"/>
                    </a:p>
                    <a:p>
                      <a:pPr marL="0" marR="0" lvl="0" indent="-114300" algn="l" rtl="0">
                        <a:lnSpc>
                          <a:spcPct val="100000"/>
                        </a:lnSpc>
                        <a:spcBef>
                          <a:spcPts val="0"/>
                        </a:spcBef>
                        <a:spcAft>
                          <a:spcPts val="0"/>
                        </a:spcAft>
                        <a:buClr>
                          <a:srgbClr val="FFFFFF"/>
                        </a:buClr>
                        <a:buSzPts val="1800"/>
                        <a:buFont typeface="Arial"/>
                        <a:buChar char="•"/>
                      </a:pPr>
                      <a:r>
                        <a:rPr lang="en-US" sz="1800" b="0" i="0" u="none" strike="noStrike" cap="none" dirty="0" err="1">
                          <a:solidFill>
                            <a:srgbClr val="FFFFFF"/>
                          </a:solidFill>
                          <a:latin typeface="Verdana"/>
                          <a:ea typeface="Verdana"/>
                          <a:cs typeface="Verdana"/>
                          <a:sym typeface="Verdana"/>
                        </a:rPr>
                        <a:t>zróżnicowana</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a:solidFill>
                            <a:srgbClr val="FFFFFF"/>
                          </a:solidFill>
                          <a:latin typeface="Verdana"/>
                          <a:ea typeface="Verdana"/>
                          <a:cs typeface="Verdana"/>
                          <a:sym typeface="Verdana"/>
                        </a:rPr>
                        <a:t>bogata</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a:solidFill>
                            <a:srgbClr val="FFFFFF"/>
                          </a:solidFill>
                          <a:latin typeface="Verdana"/>
                          <a:ea typeface="Verdana"/>
                          <a:cs typeface="Verdana"/>
                          <a:sym typeface="Verdana"/>
                        </a:rPr>
                        <a:t>oferta</a:t>
                      </a:r>
                      <a:endParaRPr dirty="0"/>
                    </a:p>
                    <a:p>
                      <a:pPr marL="0" marR="0" lvl="0" indent="0" algn="l" rtl="0">
                        <a:lnSpc>
                          <a:spcPct val="100000"/>
                        </a:lnSpc>
                        <a:spcBef>
                          <a:spcPts val="0"/>
                        </a:spcBef>
                        <a:spcAft>
                          <a:spcPts val="0"/>
                        </a:spcAft>
                        <a:buClr>
                          <a:srgbClr val="FFFFFF"/>
                        </a:buClr>
                        <a:buSzPts val="1800"/>
                        <a:buFont typeface="Verdana"/>
                        <a:buNone/>
                      </a:pPr>
                      <a:r>
                        <a:rPr lang="en-US" sz="1800" b="0" i="0" u="none" strike="noStrike" cap="none" dirty="0">
                          <a:solidFill>
                            <a:srgbClr val="FFFFFF"/>
                          </a:solidFill>
                          <a:latin typeface="Verdana"/>
                          <a:ea typeface="Verdana"/>
                          <a:cs typeface="Verdana"/>
                          <a:sym typeface="Verdana"/>
                        </a:rPr>
                        <a:t> </a:t>
                      </a:r>
                      <a:r>
                        <a:rPr lang="en-US" sz="1800" b="0" i="0" u="none" strike="noStrike" cap="none" dirty="0" err="1" smtClean="0">
                          <a:solidFill>
                            <a:srgbClr val="FFFFFF"/>
                          </a:solidFill>
                          <a:latin typeface="Verdana"/>
                          <a:ea typeface="Verdana"/>
                          <a:cs typeface="Verdana"/>
                          <a:sym typeface="Verdana"/>
                        </a:rPr>
                        <a:t>konkurencyjne</a:t>
                      </a:r>
                      <a:r>
                        <a:rPr lang="en-US" sz="1800" b="0" i="0" u="none" strike="noStrike" cap="none" dirty="0" smtClean="0">
                          <a:solidFill>
                            <a:srgbClr val="FFFFFF"/>
                          </a:solidFill>
                          <a:latin typeface="Verdana"/>
                          <a:ea typeface="Verdana"/>
                          <a:cs typeface="Verdana"/>
                          <a:sym typeface="Verdana"/>
                        </a:rPr>
                        <a:t> </a:t>
                      </a:r>
                      <a:r>
                        <a:rPr lang="en-US" sz="1800" b="0" i="0" u="none" strike="noStrike" cap="none" dirty="0" err="1">
                          <a:solidFill>
                            <a:srgbClr val="FFFFFF"/>
                          </a:solidFill>
                          <a:latin typeface="Verdana"/>
                          <a:ea typeface="Verdana"/>
                          <a:cs typeface="Verdana"/>
                          <a:sym typeface="Verdana"/>
                        </a:rPr>
                        <a:t>ceny</a:t>
                      </a:r>
                      <a:r>
                        <a:rPr lang="en-US" sz="1800" b="0" i="0" u="none" strike="noStrike" cap="none" dirty="0">
                          <a:solidFill>
                            <a:srgbClr val="FFFFFF"/>
                          </a:solidFill>
                          <a:latin typeface="Verdana"/>
                          <a:ea typeface="Verdana"/>
                          <a:cs typeface="Verdana"/>
                          <a:sym typeface="Verdana"/>
                        </a:rPr>
                        <a:t> – </a:t>
                      </a:r>
                      <a:r>
                        <a:rPr lang="en-US" sz="1800" b="0" i="0" u="none" strike="noStrike" cap="none" dirty="0" err="1" smtClean="0">
                          <a:solidFill>
                            <a:srgbClr val="FFFFFF"/>
                          </a:solidFill>
                          <a:latin typeface="Verdana"/>
                          <a:ea typeface="Verdana"/>
                          <a:cs typeface="Verdana"/>
                          <a:sym typeface="Verdana"/>
                        </a:rPr>
                        <a:t>tani</a:t>
                      </a:r>
                      <a:r>
                        <a:rPr lang="pl-PL" sz="1800" b="0" i="0" u="none" strike="noStrike" cap="none" baseline="0" dirty="0" smtClean="0">
                          <a:solidFill>
                            <a:srgbClr val="FFFFFF"/>
                          </a:solidFill>
                          <a:latin typeface="Verdana"/>
                          <a:ea typeface="Verdana"/>
                          <a:cs typeface="Verdana"/>
                          <a:sym typeface="Verdana"/>
                        </a:rPr>
                        <a:t> </a:t>
                      </a:r>
                      <a:r>
                        <a:rPr lang="en-US" sz="1800" b="0" i="0" u="none" strike="noStrike" cap="none" dirty="0" err="1" smtClean="0">
                          <a:solidFill>
                            <a:srgbClr val="FFFFFF"/>
                          </a:solidFill>
                          <a:latin typeface="Verdana"/>
                          <a:ea typeface="Verdana"/>
                          <a:cs typeface="Verdana"/>
                          <a:sym typeface="Verdana"/>
                        </a:rPr>
                        <a:t>dostawca</a:t>
                      </a:r>
                      <a:r>
                        <a:rPr lang="pl-PL" sz="1800" b="0" i="0" u="none" strike="noStrike" cap="none" dirty="0" smtClean="0">
                          <a:solidFill>
                            <a:srgbClr val="FFFFFF"/>
                          </a:solidFill>
                          <a:latin typeface="Verdana"/>
                          <a:ea typeface="Verdana"/>
                          <a:cs typeface="Verdana"/>
                          <a:sym typeface="Verdana"/>
                        </a:rPr>
                        <a:t>,</a:t>
                      </a:r>
                      <a:r>
                        <a:rPr lang="en-US" sz="1800" b="0" i="0" u="none" strike="noStrike" cap="none" dirty="0" smtClean="0">
                          <a:solidFill>
                            <a:srgbClr val="FFFFFF"/>
                          </a:solidFill>
                          <a:latin typeface="Verdana"/>
                          <a:ea typeface="Verdana"/>
                          <a:cs typeface="Verdana"/>
                          <a:sym typeface="Verdana"/>
                        </a:rPr>
                        <a:t> </a:t>
                      </a:r>
                      <a:endParaRPr dirty="0"/>
                    </a:p>
                    <a:p>
                      <a:pPr marL="0" marR="0" lvl="0" indent="-114300" algn="l" rtl="0">
                        <a:lnSpc>
                          <a:spcPct val="100000"/>
                        </a:lnSpc>
                        <a:spcBef>
                          <a:spcPts val="0"/>
                        </a:spcBef>
                        <a:spcAft>
                          <a:spcPts val="0"/>
                        </a:spcAft>
                        <a:buClr>
                          <a:srgbClr val="FFFFFF"/>
                        </a:buClr>
                        <a:buSzPts val="1800"/>
                        <a:buFont typeface="Arial"/>
                        <a:buChar char="•"/>
                      </a:pPr>
                      <a:r>
                        <a:rPr lang="en-US" sz="1800" b="0" i="0" u="none" strike="noStrike" cap="none" dirty="0" err="1">
                          <a:solidFill>
                            <a:srgbClr val="FFFFFF"/>
                          </a:solidFill>
                          <a:latin typeface="Verdana"/>
                          <a:ea typeface="Verdana"/>
                          <a:cs typeface="Verdana"/>
                          <a:sym typeface="Verdana"/>
                        </a:rPr>
                        <a:t>dobry</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a:solidFill>
                            <a:srgbClr val="FFFFFF"/>
                          </a:solidFill>
                          <a:latin typeface="Verdana"/>
                          <a:ea typeface="Verdana"/>
                          <a:cs typeface="Verdana"/>
                          <a:sym typeface="Verdana"/>
                        </a:rPr>
                        <a:t>pomysł</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a:solidFill>
                            <a:srgbClr val="FFFFFF"/>
                          </a:solidFill>
                          <a:latin typeface="Verdana"/>
                          <a:ea typeface="Verdana"/>
                          <a:cs typeface="Verdana"/>
                          <a:sym typeface="Verdana"/>
                        </a:rPr>
                        <a:t>na</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a:solidFill>
                            <a:srgbClr val="FFFFFF"/>
                          </a:solidFill>
                          <a:latin typeface="Verdana"/>
                          <a:ea typeface="Verdana"/>
                          <a:cs typeface="Verdana"/>
                          <a:sym typeface="Verdana"/>
                        </a:rPr>
                        <a:t>konwencję</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a:solidFill>
                            <a:srgbClr val="FFFFFF"/>
                          </a:solidFill>
                          <a:latin typeface="Verdana"/>
                          <a:ea typeface="Verdana"/>
                          <a:cs typeface="Verdana"/>
                          <a:sym typeface="Verdana"/>
                        </a:rPr>
                        <a:t>może</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a:solidFill>
                            <a:srgbClr val="FFFFFF"/>
                          </a:solidFill>
                          <a:latin typeface="Verdana"/>
                          <a:ea typeface="Verdana"/>
                          <a:cs typeface="Verdana"/>
                          <a:sym typeface="Verdana"/>
                        </a:rPr>
                        <a:t>przyciągnąć</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a:solidFill>
                            <a:srgbClr val="FFFFFF"/>
                          </a:solidFill>
                          <a:latin typeface="Verdana"/>
                          <a:ea typeface="Verdana"/>
                          <a:cs typeface="Verdana"/>
                          <a:sym typeface="Verdana"/>
                        </a:rPr>
                        <a:t>ludzi</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a:solidFill>
                            <a:srgbClr val="FFFFFF"/>
                          </a:solidFill>
                          <a:latin typeface="Verdana"/>
                          <a:ea typeface="Verdana"/>
                          <a:cs typeface="Verdana"/>
                          <a:sym typeface="Verdana"/>
                        </a:rPr>
                        <a:t>zniżki</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a:solidFill>
                            <a:srgbClr val="FFFFFF"/>
                          </a:solidFill>
                          <a:latin typeface="Verdana"/>
                          <a:ea typeface="Verdana"/>
                          <a:cs typeface="Verdana"/>
                          <a:sym typeface="Verdana"/>
                        </a:rPr>
                        <a:t>dla</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smtClean="0">
                          <a:solidFill>
                            <a:srgbClr val="FFFFFF"/>
                          </a:solidFill>
                          <a:latin typeface="Verdana"/>
                          <a:ea typeface="Verdana"/>
                          <a:cs typeface="Verdana"/>
                          <a:sym typeface="Verdana"/>
                        </a:rPr>
                        <a:t>studentów</a:t>
                      </a:r>
                      <a:r>
                        <a:rPr lang="pl-PL" sz="1800" b="0" i="0" u="none" strike="noStrike" cap="none" dirty="0" smtClean="0">
                          <a:solidFill>
                            <a:srgbClr val="FFFFFF"/>
                          </a:solidFill>
                          <a:latin typeface="Verdana"/>
                          <a:ea typeface="Verdana"/>
                          <a:cs typeface="Verdana"/>
                          <a:sym typeface="Verdana"/>
                        </a:rPr>
                        <a:t>.</a:t>
                      </a:r>
                      <a:r>
                        <a:rPr lang="en-US" sz="1800" b="0" i="0" u="none" strike="noStrike" cap="none" dirty="0" smtClean="0">
                          <a:solidFill>
                            <a:srgbClr val="FFFFFF"/>
                          </a:solidFill>
                          <a:latin typeface="Verdana"/>
                          <a:ea typeface="Verdana"/>
                          <a:cs typeface="Verdana"/>
                          <a:sym typeface="Verdana"/>
                        </a:rPr>
                        <a:t> </a:t>
                      </a:r>
                      <a:endParaRPr dirty="0"/>
                    </a:p>
                  </a:txBody>
                  <a:tcPr marL="69675" marR="69675" marT="34850" marB="3485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Verdana"/>
                        <a:buNone/>
                      </a:pPr>
                      <a:r>
                        <a:rPr lang="en-US" sz="1800" b="1" i="0" u="none" strike="noStrike" cap="none" dirty="0" err="1">
                          <a:solidFill>
                            <a:srgbClr val="FFFFFF"/>
                          </a:solidFill>
                          <a:latin typeface="Verdana"/>
                          <a:ea typeface="Verdana"/>
                          <a:cs typeface="Verdana"/>
                          <a:sym typeface="Verdana"/>
                        </a:rPr>
                        <a:t>Słabe</a:t>
                      </a:r>
                      <a:r>
                        <a:rPr lang="en-US" sz="1800" b="1" i="0" u="none" strike="noStrike" cap="none" dirty="0">
                          <a:solidFill>
                            <a:srgbClr val="FFFFFF"/>
                          </a:solidFill>
                          <a:latin typeface="Verdana"/>
                          <a:ea typeface="Verdana"/>
                          <a:cs typeface="Verdana"/>
                          <a:sym typeface="Verdana"/>
                        </a:rPr>
                        <a:t> </a:t>
                      </a:r>
                      <a:r>
                        <a:rPr lang="en-US" sz="1800" b="1" i="0" u="none" strike="noStrike" cap="none" dirty="0" err="1">
                          <a:solidFill>
                            <a:srgbClr val="FFFFFF"/>
                          </a:solidFill>
                          <a:latin typeface="Verdana"/>
                          <a:ea typeface="Verdana"/>
                          <a:cs typeface="Verdana"/>
                          <a:sym typeface="Verdana"/>
                        </a:rPr>
                        <a:t>strony</a:t>
                      </a:r>
                      <a:r>
                        <a:rPr lang="en-US" sz="1800" b="1" i="0" u="none" strike="noStrike" cap="none" dirty="0">
                          <a:solidFill>
                            <a:srgbClr val="FFFFFF"/>
                          </a:solidFill>
                          <a:latin typeface="Verdana"/>
                          <a:ea typeface="Verdana"/>
                          <a:cs typeface="Verdana"/>
                          <a:sym typeface="Verdana"/>
                        </a:rPr>
                        <a:t>:</a:t>
                      </a:r>
                      <a:endParaRPr dirty="0"/>
                    </a:p>
                    <a:p>
                      <a:pPr marL="0" marR="0" lvl="0" indent="-114300" algn="l" rtl="0">
                        <a:lnSpc>
                          <a:spcPct val="100000"/>
                        </a:lnSpc>
                        <a:spcBef>
                          <a:spcPts val="0"/>
                        </a:spcBef>
                        <a:spcAft>
                          <a:spcPts val="0"/>
                        </a:spcAft>
                        <a:buClr>
                          <a:srgbClr val="FFFFFF"/>
                        </a:buClr>
                        <a:buSzPts val="1800"/>
                        <a:buFont typeface="Arial"/>
                        <a:buChar char="•"/>
                      </a:pPr>
                      <a:r>
                        <a:rPr lang="en-US" sz="1800" b="0" i="0" u="none" strike="noStrike" cap="none" dirty="0" err="1">
                          <a:solidFill>
                            <a:srgbClr val="FFFFFF"/>
                          </a:solidFill>
                          <a:latin typeface="Verdana"/>
                          <a:ea typeface="Verdana"/>
                          <a:cs typeface="Verdana"/>
                          <a:sym typeface="Verdana"/>
                        </a:rPr>
                        <a:t>niskie</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a:solidFill>
                            <a:srgbClr val="FFFFFF"/>
                          </a:solidFill>
                          <a:latin typeface="Verdana"/>
                          <a:ea typeface="Verdana"/>
                          <a:cs typeface="Verdana"/>
                          <a:sym typeface="Verdana"/>
                        </a:rPr>
                        <a:t>rezerwy</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smtClean="0">
                          <a:solidFill>
                            <a:srgbClr val="FFFFFF"/>
                          </a:solidFill>
                          <a:latin typeface="Verdana"/>
                          <a:ea typeface="Verdana"/>
                          <a:cs typeface="Verdana"/>
                          <a:sym typeface="Verdana"/>
                        </a:rPr>
                        <a:t>finansowe</a:t>
                      </a:r>
                      <a:r>
                        <a:rPr lang="pl-PL" sz="1800" b="0" i="0" u="none" strike="noStrike" cap="none" dirty="0" smtClean="0">
                          <a:solidFill>
                            <a:srgbClr val="FFFFFF"/>
                          </a:solidFill>
                          <a:latin typeface="Verdana"/>
                          <a:ea typeface="Verdana"/>
                          <a:cs typeface="Verdana"/>
                          <a:sym typeface="Verdana"/>
                        </a:rPr>
                        <a:t>,</a:t>
                      </a:r>
                      <a:endParaRPr dirty="0"/>
                    </a:p>
                    <a:p>
                      <a:pPr marL="0" marR="0" lvl="0" indent="-114300" algn="l" rtl="0">
                        <a:lnSpc>
                          <a:spcPct val="100000"/>
                        </a:lnSpc>
                        <a:spcBef>
                          <a:spcPts val="0"/>
                        </a:spcBef>
                        <a:spcAft>
                          <a:spcPts val="0"/>
                        </a:spcAft>
                        <a:buClr>
                          <a:srgbClr val="FFFFFF"/>
                        </a:buClr>
                        <a:buSzPts val="1800"/>
                        <a:buFont typeface="Arial"/>
                        <a:buChar char="•"/>
                      </a:pPr>
                      <a:r>
                        <a:rPr lang="en-US" sz="1800" b="0" i="0" u="none" strike="noStrike" cap="none" dirty="0" err="1">
                          <a:solidFill>
                            <a:srgbClr val="FFFFFF"/>
                          </a:solidFill>
                          <a:latin typeface="Verdana"/>
                          <a:ea typeface="Verdana"/>
                          <a:cs typeface="Verdana"/>
                          <a:sym typeface="Verdana"/>
                        </a:rPr>
                        <a:t>nieznana</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smtClean="0">
                          <a:solidFill>
                            <a:srgbClr val="FFFFFF"/>
                          </a:solidFill>
                          <a:latin typeface="Verdana"/>
                          <a:ea typeface="Verdana"/>
                          <a:cs typeface="Verdana"/>
                          <a:sym typeface="Verdana"/>
                        </a:rPr>
                        <a:t>marka</a:t>
                      </a:r>
                      <a:r>
                        <a:rPr lang="pl-PL" sz="1800" b="0" i="0" u="none" strike="noStrike" cap="none" dirty="0" smtClean="0">
                          <a:solidFill>
                            <a:srgbClr val="FFFFFF"/>
                          </a:solidFill>
                          <a:latin typeface="Verdana"/>
                          <a:ea typeface="Verdana"/>
                          <a:cs typeface="Verdana"/>
                          <a:sym typeface="Verdana"/>
                        </a:rPr>
                        <a:t>,</a:t>
                      </a:r>
                      <a:endParaRPr dirty="0"/>
                    </a:p>
                    <a:p>
                      <a:pPr marL="0" marR="0" lvl="0" indent="-114300" algn="l" rtl="0">
                        <a:lnSpc>
                          <a:spcPct val="100000"/>
                        </a:lnSpc>
                        <a:spcBef>
                          <a:spcPts val="0"/>
                        </a:spcBef>
                        <a:spcAft>
                          <a:spcPts val="0"/>
                        </a:spcAft>
                        <a:buClr>
                          <a:srgbClr val="FFFFFF"/>
                        </a:buClr>
                        <a:buSzPts val="1800"/>
                        <a:buFont typeface="Arial"/>
                        <a:buChar char="•"/>
                      </a:pPr>
                      <a:r>
                        <a:rPr lang="en-US" sz="1800" b="0" i="0" u="none" strike="noStrike" cap="none" dirty="0" err="1">
                          <a:solidFill>
                            <a:srgbClr val="FFFFFF"/>
                          </a:solidFill>
                          <a:latin typeface="Verdana"/>
                          <a:ea typeface="Verdana"/>
                          <a:cs typeface="Verdana"/>
                          <a:sym typeface="Verdana"/>
                        </a:rPr>
                        <a:t>brak</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smtClean="0">
                          <a:solidFill>
                            <a:srgbClr val="FFFFFF"/>
                          </a:solidFill>
                          <a:latin typeface="Verdana"/>
                          <a:ea typeface="Verdana"/>
                          <a:cs typeface="Verdana"/>
                          <a:sym typeface="Verdana"/>
                        </a:rPr>
                        <a:t>doświadczenia</a:t>
                      </a:r>
                      <a:r>
                        <a:rPr lang="pl-PL" sz="1800" b="0" i="0" u="none" strike="noStrike" cap="none" dirty="0" smtClean="0">
                          <a:solidFill>
                            <a:srgbClr val="FFFFFF"/>
                          </a:solidFill>
                          <a:latin typeface="Verdana"/>
                          <a:ea typeface="Verdana"/>
                          <a:cs typeface="Verdana"/>
                          <a:sym typeface="Verdana"/>
                        </a:rPr>
                        <a:t>,</a:t>
                      </a:r>
                      <a:endParaRPr dirty="0"/>
                    </a:p>
                    <a:p>
                      <a:pPr marL="0" marR="0" lvl="0" indent="-114300" algn="l" rtl="0">
                        <a:lnSpc>
                          <a:spcPct val="100000"/>
                        </a:lnSpc>
                        <a:spcBef>
                          <a:spcPts val="0"/>
                        </a:spcBef>
                        <a:spcAft>
                          <a:spcPts val="0"/>
                        </a:spcAft>
                        <a:buClr>
                          <a:srgbClr val="FFFFFF"/>
                        </a:buClr>
                        <a:buSzPts val="1800"/>
                        <a:buFont typeface="Arial"/>
                        <a:buChar char="•"/>
                      </a:pPr>
                      <a:r>
                        <a:rPr lang="en-US" sz="1800" b="0" i="0" u="none" strike="noStrike" cap="none" dirty="0" err="1">
                          <a:solidFill>
                            <a:srgbClr val="FFFFFF"/>
                          </a:solidFill>
                          <a:latin typeface="Verdana"/>
                          <a:ea typeface="Verdana"/>
                          <a:cs typeface="Verdana"/>
                          <a:sym typeface="Verdana"/>
                        </a:rPr>
                        <a:t>mały</a:t>
                      </a:r>
                      <a:r>
                        <a:rPr lang="en-US" sz="1800" b="0" i="0" u="none" strike="noStrike" cap="none" dirty="0">
                          <a:solidFill>
                            <a:srgbClr val="FFFFFF"/>
                          </a:solidFill>
                          <a:latin typeface="Verdana"/>
                          <a:ea typeface="Verdana"/>
                          <a:cs typeface="Verdana"/>
                          <a:sym typeface="Verdana"/>
                        </a:rPr>
                        <a:t> </a:t>
                      </a:r>
                      <a:r>
                        <a:rPr lang="en-US" sz="1800" b="0" i="0" u="none" strike="noStrike" cap="none" dirty="0" err="1" smtClean="0">
                          <a:solidFill>
                            <a:srgbClr val="FFFFFF"/>
                          </a:solidFill>
                          <a:latin typeface="Verdana"/>
                          <a:ea typeface="Verdana"/>
                          <a:cs typeface="Verdana"/>
                          <a:sym typeface="Verdana"/>
                        </a:rPr>
                        <a:t>lokal</a:t>
                      </a:r>
                      <a:r>
                        <a:rPr lang="pl-PL" sz="1800" b="0" i="0" u="none" strike="noStrike" cap="none" dirty="0" smtClean="0">
                          <a:solidFill>
                            <a:srgbClr val="FFFFFF"/>
                          </a:solidFill>
                          <a:latin typeface="Verdana"/>
                          <a:ea typeface="Verdana"/>
                          <a:cs typeface="Verdana"/>
                          <a:sym typeface="Verdana"/>
                        </a:rPr>
                        <a:t>.</a:t>
                      </a:r>
                      <a:endParaRPr dirty="0"/>
                    </a:p>
                  </a:txBody>
                  <a:tcPr marL="69675" marR="69675" marT="34850" marB="3485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254250">
                <a:tc>
                  <a:txBody>
                    <a:bodyPr/>
                    <a:lstStyle/>
                    <a:p>
                      <a:pPr marL="0" marR="0" lvl="0" indent="0" algn="l" rtl="0">
                        <a:lnSpc>
                          <a:spcPct val="100000"/>
                        </a:lnSpc>
                        <a:spcBef>
                          <a:spcPts val="0"/>
                        </a:spcBef>
                        <a:spcAft>
                          <a:spcPts val="0"/>
                        </a:spcAft>
                        <a:buClr>
                          <a:srgbClr val="000000"/>
                        </a:buClr>
                        <a:buSzPts val="1800"/>
                        <a:buFont typeface="Verdana"/>
                        <a:buNone/>
                      </a:pPr>
                      <a:r>
                        <a:rPr lang="en-US" sz="1800" b="1" i="0" u="none" strike="noStrike" cap="none" dirty="0" err="1">
                          <a:solidFill>
                            <a:srgbClr val="000000"/>
                          </a:solidFill>
                          <a:latin typeface="Verdana"/>
                          <a:ea typeface="Verdana"/>
                          <a:cs typeface="Verdana"/>
                          <a:sym typeface="Verdana"/>
                        </a:rPr>
                        <a:t>Szanse</a:t>
                      </a:r>
                      <a:r>
                        <a:rPr lang="en-US" sz="1800" b="1" i="0" u="none" strike="noStrike" cap="none" dirty="0">
                          <a:solidFill>
                            <a:srgbClr val="000000"/>
                          </a:solidFill>
                          <a:latin typeface="Verdana"/>
                          <a:ea typeface="Verdana"/>
                          <a:cs typeface="Verdana"/>
                          <a:sym typeface="Verdana"/>
                        </a:rPr>
                        <a:t>: </a:t>
                      </a:r>
                      <a:endParaRPr dirty="0"/>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Verdana"/>
                          <a:ea typeface="Verdana"/>
                          <a:cs typeface="Verdana"/>
                          <a:sym typeface="Verdana"/>
                        </a:rPr>
                        <a:t>moda</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na</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tego</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typu</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smtClean="0">
                          <a:solidFill>
                            <a:srgbClr val="000000"/>
                          </a:solidFill>
                          <a:latin typeface="Verdana"/>
                          <a:ea typeface="Verdana"/>
                          <a:cs typeface="Verdana"/>
                          <a:sym typeface="Verdana"/>
                        </a:rPr>
                        <a:t>bary</a:t>
                      </a:r>
                      <a:r>
                        <a:rPr lang="pl-PL" sz="1800" b="0" i="0" u="none" strike="noStrike" cap="none" dirty="0" smtClean="0">
                          <a:solidFill>
                            <a:srgbClr val="000000"/>
                          </a:solidFill>
                          <a:latin typeface="Verdana"/>
                          <a:ea typeface="Verdana"/>
                          <a:cs typeface="Verdana"/>
                          <a:sym typeface="Verdana"/>
                        </a:rPr>
                        <a:t>,</a:t>
                      </a:r>
                      <a:r>
                        <a:rPr lang="en-US" sz="1800" b="0" i="0" u="none" strike="noStrike" cap="none" dirty="0" smtClean="0">
                          <a:solidFill>
                            <a:srgbClr val="000000"/>
                          </a:solidFill>
                          <a:latin typeface="Verdana"/>
                          <a:ea typeface="Verdana"/>
                          <a:cs typeface="Verdana"/>
                          <a:sym typeface="Verdana"/>
                        </a:rPr>
                        <a:t> </a:t>
                      </a:r>
                      <a:endParaRPr dirty="0"/>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Verdana"/>
                          <a:ea typeface="Verdana"/>
                          <a:cs typeface="Verdana"/>
                          <a:sym typeface="Verdana"/>
                        </a:rPr>
                        <a:t>badania</a:t>
                      </a:r>
                      <a:r>
                        <a:rPr lang="en-US" sz="1800" b="0" i="0" u="none" strike="noStrike" cap="none" dirty="0">
                          <a:solidFill>
                            <a:srgbClr val="000000"/>
                          </a:solidFill>
                          <a:latin typeface="Verdana"/>
                          <a:ea typeface="Verdana"/>
                          <a:cs typeface="Verdana"/>
                          <a:sym typeface="Verdana"/>
                        </a:rPr>
                        <a:t>, z </a:t>
                      </a:r>
                      <a:r>
                        <a:rPr lang="en-US" sz="1800" b="0" i="0" u="none" strike="noStrike" cap="none" dirty="0" err="1">
                          <a:solidFill>
                            <a:srgbClr val="000000"/>
                          </a:solidFill>
                          <a:latin typeface="Verdana"/>
                          <a:ea typeface="Verdana"/>
                          <a:cs typeface="Verdana"/>
                          <a:sym typeface="Verdana"/>
                        </a:rPr>
                        <a:t>których</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wynika</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że</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ludzie</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szukają</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czegoś</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smtClean="0">
                          <a:solidFill>
                            <a:srgbClr val="000000"/>
                          </a:solidFill>
                          <a:latin typeface="Verdana"/>
                          <a:ea typeface="Verdana"/>
                          <a:cs typeface="Verdana"/>
                          <a:sym typeface="Verdana"/>
                        </a:rPr>
                        <a:t>nowego</a:t>
                      </a:r>
                      <a:r>
                        <a:rPr lang="pl-PL" sz="1800" b="0" i="0" u="none" strike="noStrike" cap="none" dirty="0" smtClean="0">
                          <a:solidFill>
                            <a:srgbClr val="000000"/>
                          </a:solidFill>
                          <a:latin typeface="Verdana"/>
                          <a:ea typeface="Verdana"/>
                          <a:cs typeface="Verdana"/>
                          <a:sym typeface="Verdana"/>
                        </a:rPr>
                        <a:t>,</a:t>
                      </a:r>
                      <a:endParaRPr dirty="0"/>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Verdana"/>
                          <a:ea typeface="Verdana"/>
                          <a:cs typeface="Verdana"/>
                          <a:sym typeface="Verdana"/>
                        </a:rPr>
                        <a:t>duży</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popyt</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na</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alkohol</a:t>
                      </a:r>
                      <a:r>
                        <a:rPr lang="en-US" sz="1800" b="0" i="0" u="none" strike="noStrike" cap="none" dirty="0">
                          <a:solidFill>
                            <a:srgbClr val="000000"/>
                          </a:solidFill>
                          <a:latin typeface="Verdana"/>
                          <a:ea typeface="Verdana"/>
                          <a:cs typeface="Verdana"/>
                          <a:sym typeface="Verdana"/>
                        </a:rPr>
                        <a:t> w </a:t>
                      </a:r>
                      <a:r>
                        <a:rPr lang="en-US" sz="1800" b="0" i="0" u="none" strike="noStrike" cap="none" dirty="0" err="1">
                          <a:solidFill>
                            <a:srgbClr val="000000"/>
                          </a:solidFill>
                          <a:latin typeface="Verdana"/>
                          <a:ea typeface="Verdana"/>
                          <a:cs typeface="Verdana"/>
                          <a:sym typeface="Verdana"/>
                        </a:rPr>
                        <a:t>rejonie</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smtClean="0">
                          <a:solidFill>
                            <a:srgbClr val="000000"/>
                          </a:solidFill>
                          <a:latin typeface="Verdana"/>
                          <a:ea typeface="Verdana"/>
                          <a:cs typeface="Verdana"/>
                          <a:sym typeface="Verdana"/>
                        </a:rPr>
                        <a:t>Rynku</a:t>
                      </a:r>
                      <a:r>
                        <a:rPr lang="pl-PL" sz="1800" b="0" i="0" u="none" strike="noStrike" cap="none" dirty="0" smtClean="0">
                          <a:solidFill>
                            <a:srgbClr val="000000"/>
                          </a:solidFill>
                          <a:latin typeface="Verdana"/>
                          <a:ea typeface="Verdana"/>
                          <a:cs typeface="Verdana"/>
                          <a:sym typeface="Verdana"/>
                        </a:rPr>
                        <a:t>.</a:t>
                      </a:r>
                      <a:endParaRPr dirty="0"/>
                    </a:p>
                  </a:txBody>
                  <a:tcPr marL="69675" marR="69675" marT="34850" marB="3485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tc>
                  <a:txBody>
                    <a:bodyPr/>
                    <a:lstStyle/>
                    <a:p>
                      <a:pPr marL="0" marR="0" lvl="0" indent="0" algn="l" rtl="0">
                        <a:lnSpc>
                          <a:spcPct val="100000"/>
                        </a:lnSpc>
                        <a:spcBef>
                          <a:spcPts val="0"/>
                        </a:spcBef>
                        <a:spcAft>
                          <a:spcPts val="0"/>
                        </a:spcAft>
                        <a:buClr>
                          <a:srgbClr val="000000"/>
                        </a:buClr>
                        <a:buSzPts val="1800"/>
                        <a:buFont typeface="Verdana"/>
                        <a:buNone/>
                      </a:pPr>
                      <a:r>
                        <a:rPr lang="en-US" sz="1800" b="1" i="0" u="none" strike="noStrike" cap="none" dirty="0" err="1">
                          <a:solidFill>
                            <a:srgbClr val="000000"/>
                          </a:solidFill>
                          <a:latin typeface="Verdana"/>
                          <a:ea typeface="Verdana"/>
                          <a:cs typeface="Verdana"/>
                          <a:sym typeface="Verdana"/>
                        </a:rPr>
                        <a:t>Zagrożenia</a:t>
                      </a:r>
                      <a:r>
                        <a:rPr lang="en-US" sz="1800" b="1" i="0" u="none" strike="noStrike" cap="none" dirty="0">
                          <a:solidFill>
                            <a:srgbClr val="000000"/>
                          </a:solidFill>
                          <a:latin typeface="Verdana"/>
                          <a:ea typeface="Verdana"/>
                          <a:cs typeface="Verdana"/>
                          <a:sym typeface="Verdana"/>
                        </a:rPr>
                        <a:t>:</a:t>
                      </a:r>
                      <a:endParaRPr dirty="0"/>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Verdana"/>
                          <a:ea typeface="Verdana"/>
                          <a:cs typeface="Verdana"/>
                          <a:sym typeface="Verdana"/>
                        </a:rPr>
                        <a:t>wysoki</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czynsz</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na</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smtClean="0">
                          <a:solidFill>
                            <a:srgbClr val="000000"/>
                          </a:solidFill>
                          <a:latin typeface="Verdana"/>
                          <a:ea typeface="Verdana"/>
                          <a:cs typeface="Verdana"/>
                          <a:sym typeface="Verdana"/>
                        </a:rPr>
                        <a:t>Rynku</a:t>
                      </a:r>
                      <a:r>
                        <a:rPr lang="pl-PL" sz="1800" b="0" i="0" u="none" strike="noStrike" cap="none" dirty="0" smtClean="0">
                          <a:solidFill>
                            <a:srgbClr val="000000"/>
                          </a:solidFill>
                          <a:latin typeface="Verdana"/>
                          <a:ea typeface="Verdana"/>
                          <a:cs typeface="Verdana"/>
                          <a:sym typeface="Verdana"/>
                        </a:rPr>
                        <a:t>,</a:t>
                      </a:r>
                      <a:endParaRPr dirty="0"/>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Verdana"/>
                          <a:ea typeface="Verdana"/>
                          <a:cs typeface="Verdana"/>
                          <a:sym typeface="Verdana"/>
                        </a:rPr>
                        <a:t>konkurencja</a:t>
                      </a:r>
                      <a:r>
                        <a:rPr lang="en-US" sz="1800" b="0" i="0" u="none" strike="noStrike" cap="none" dirty="0">
                          <a:solidFill>
                            <a:srgbClr val="000000"/>
                          </a:solidFill>
                          <a:latin typeface="Verdana"/>
                          <a:ea typeface="Verdana"/>
                          <a:cs typeface="Verdana"/>
                          <a:sym typeface="Verdana"/>
                        </a:rPr>
                        <a:t> z </a:t>
                      </a:r>
                      <a:r>
                        <a:rPr lang="en-US" sz="1800" b="0" i="0" u="none" strike="noStrike" cap="none" dirty="0" err="1">
                          <a:solidFill>
                            <a:srgbClr val="000000"/>
                          </a:solidFill>
                          <a:latin typeface="Verdana"/>
                          <a:ea typeface="Verdana"/>
                          <a:cs typeface="Verdana"/>
                          <a:sym typeface="Verdana"/>
                        </a:rPr>
                        <a:t>ustabilizowaną</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smtClean="0">
                          <a:solidFill>
                            <a:srgbClr val="000000"/>
                          </a:solidFill>
                          <a:latin typeface="Verdana"/>
                          <a:ea typeface="Verdana"/>
                          <a:cs typeface="Verdana"/>
                          <a:sym typeface="Verdana"/>
                        </a:rPr>
                        <a:t>pozycją</a:t>
                      </a:r>
                      <a:r>
                        <a:rPr lang="pl-PL" sz="1800" b="0" i="0" u="none" strike="noStrike" cap="none" dirty="0" smtClean="0">
                          <a:solidFill>
                            <a:srgbClr val="000000"/>
                          </a:solidFill>
                          <a:latin typeface="Verdana"/>
                          <a:ea typeface="Verdana"/>
                          <a:cs typeface="Verdana"/>
                          <a:sym typeface="Verdana"/>
                        </a:rPr>
                        <a:t>,</a:t>
                      </a:r>
                      <a:endParaRPr dirty="0"/>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Verdana"/>
                          <a:ea typeface="Verdana"/>
                          <a:cs typeface="Verdana"/>
                          <a:sym typeface="Verdana"/>
                        </a:rPr>
                        <a:t>możliwość</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powstania</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nowych</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konkurencyjnych</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barów</a:t>
                      </a:r>
                      <a:r>
                        <a:rPr lang="en-US" sz="1800" b="0" i="0" u="none" strike="noStrike" cap="none" dirty="0">
                          <a:solidFill>
                            <a:srgbClr val="000000"/>
                          </a:solidFill>
                          <a:latin typeface="Verdana"/>
                          <a:ea typeface="Verdana"/>
                          <a:cs typeface="Verdana"/>
                          <a:sym typeface="Verdana"/>
                        </a:rPr>
                        <a:t> z </a:t>
                      </a:r>
                      <a:r>
                        <a:rPr lang="en-US" sz="1800" b="0" i="0" u="none" strike="noStrike" cap="none" dirty="0" err="1">
                          <a:solidFill>
                            <a:srgbClr val="000000"/>
                          </a:solidFill>
                          <a:latin typeface="Verdana"/>
                          <a:ea typeface="Verdana"/>
                          <a:cs typeface="Verdana"/>
                          <a:sym typeface="Verdana"/>
                        </a:rPr>
                        <a:t>efektem</a:t>
                      </a:r>
                      <a:r>
                        <a:rPr lang="en-US" sz="1800" b="0" i="0" u="none" strike="noStrike" cap="none" dirty="0">
                          <a:solidFill>
                            <a:srgbClr val="000000"/>
                          </a:solidFill>
                          <a:latin typeface="Verdana"/>
                          <a:ea typeface="Verdana"/>
                          <a:cs typeface="Verdana"/>
                          <a:sym typeface="Verdana"/>
                        </a:rPr>
                        <a:t> </a:t>
                      </a:r>
                      <a:r>
                        <a:rPr lang="en-US" sz="1800" b="0" i="0" u="none" strike="noStrike" cap="none" dirty="0" err="1">
                          <a:solidFill>
                            <a:srgbClr val="000000"/>
                          </a:solidFill>
                          <a:latin typeface="Verdana"/>
                          <a:ea typeface="Verdana"/>
                          <a:cs typeface="Verdana"/>
                          <a:sym typeface="Verdana"/>
                        </a:rPr>
                        <a:t>świeżości</a:t>
                      </a:r>
                      <a:r>
                        <a:rPr lang="en-US" sz="1800" b="0" i="0" u="none" strike="noStrike" cap="none" dirty="0">
                          <a:solidFill>
                            <a:srgbClr val="000000"/>
                          </a:solidFill>
                          <a:latin typeface="Verdana"/>
                          <a:ea typeface="Verdana"/>
                          <a:cs typeface="Verdana"/>
                          <a:sym typeface="Verdana"/>
                        </a:rPr>
                        <a:t> </a:t>
                      </a:r>
                      <a:r>
                        <a:rPr lang="pl-PL" sz="1800" b="0" i="0" u="none" strike="noStrike" cap="none" dirty="0" smtClean="0">
                          <a:solidFill>
                            <a:srgbClr val="000000"/>
                          </a:solidFill>
                          <a:latin typeface="Verdana"/>
                          <a:ea typeface="Verdana"/>
                          <a:cs typeface="Verdana"/>
                          <a:sym typeface="Verdana"/>
                        </a:rPr>
                        <a:t>.</a:t>
                      </a:r>
                      <a:endParaRPr dirty="0"/>
                    </a:p>
                  </a:txBody>
                  <a:tcPr marL="69675" marR="69675" marT="34850" marB="3485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5EA"/>
                    </a:solidFill>
                  </a:tcPr>
                </a:tc>
                <a:extLst>
                  <a:ext uri="{0D108BD9-81ED-4DB2-BD59-A6C34878D82A}">
                    <a16:rowId xmlns:a16="http://schemas.microsoft.com/office/drawing/2014/main" val="10001"/>
                  </a:ext>
                </a:extLst>
              </a:tr>
            </a:tbl>
          </a:graphicData>
        </a:graphic>
      </p:graphicFrame>
      <p:pic>
        <p:nvPicPr>
          <p:cNvPr id="493" name="Google Shape;493;p3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494" name="Google Shape;494;p31"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8"/>
        <p:cNvGrpSpPr/>
        <p:nvPr/>
      </p:nvGrpSpPr>
      <p:grpSpPr>
        <a:xfrm>
          <a:off x="0" y="0"/>
          <a:ext cx="0" cy="0"/>
          <a:chOff x="0" y="0"/>
          <a:chExt cx="0" cy="0"/>
        </a:xfrm>
      </p:grpSpPr>
      <p:sp>
        <p:nvSpPr>
          <p:cNvPr id="499" name="Google Shape;499;p32"/>
          <p:cNvSpPr txBox="1">
            <a:spLocks noGrp="1"/>
          </p:cNvSpPr>
          <p:nvPr>
            <p:ph type="title"/>
          </p:nvPr>
        </p:nvSpPr>
        <p:spPr>
          <a:xfrm>
            <a:off x="523875" y="490537"/>
            <a:ext cx="6594475" cy="1625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Co </a:t>
            </a:r>
            <a:r>
              <a:rPr lang="en-US" sz="4400" b="0" i="0" u="none" dirty="0" err="1">
                <a:solidFill>
                  <a:schemeClr val="dk1"/>
                </a:solidFill>
                <a:latin typeface="Calibri"/>
                <a:ea typeface="Calibri"/>
                <a:cs typeface="Calibri"/>
                <a:sym typeface="Calibri"/>
              </a:rPr>
              <a:t>po</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analizie</a:t>
            </a:r>
            <a:r>
              <a:rPr lang="en-US" sz="4400" b="0" i="0" u="none" dirty="0">
                <a:solidFill>
                  <a:schemeClr val="dk1"/>
                </a:solidFill>
                <a:latin typeface="Calibri"/>
                <a:ea typeface="Calibri"/>
                <a:cs typeface="Calibri"/>
                <a:sym typeface="Calibri"/>
              </a:rPr>
              <a:t> SWOT?</a:t>
            </a:r>
            <a:endParaRPr dirty="0"/>
          </a:p>
        </p:txBody>
      </p:sp>
      <p:sp>
        <p:nvSpPr>
          <p:cNvPr id="500" name="Google Shape;500;p32"/>
          <p:cNvSpPr txBox="1">
            <a:spLocks noGrp="1"/>
          </p:cNvSpPr>
          <p:nvPr>
            <p:ph type="body" idx="1"/>
          </p:nvPr>
        </p:nvSpPr>
        <p:spPr>
          <a:xfrm>
            <a:off x="7778750" y="917575"/>
            <a:ext cx="3675062" cy="4953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0" i="0" u="none" dirty="0" err="1">
                <a:solidFill>
                  <a:schemeClr val="dk1"/>
                </a:solidFill>
                <a:latin typeface="Calibri"/>
                <a:ea typeface="Calibri"/>
                <a:cs typeface="Calibri"/>
                <a:sym typeface="Calibri"/>
              </a:rPr>
              <a:t>Mając</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rozpisane</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wszystkie</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czynniki</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można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zastanowić</a:t>
            </a:r>
            <a:r>
              <a:rPr lang="en-US" sz="1800" b="0" i="0" u="none" dirty="0">
                <a:solidFill>
                  <a:schemeClr val="dk1"/>
                </a:solidFill>
                <a:latin typeface="Calibri"/>
                <a:ea typeface="Calibri"/>
                <a:cs typeface="Calibri"/>
                <a:sym typeface="Calibri"/>
              </a:rPr>
              <a:t> się </a:t>
            </a:r>
            <a:r>
              <a:rPr lang="en-US" sz="1800" b="0" i="0" u="none" dirty="0" err="1">
                <a:solidFill>
                  <a:schemeClr val="dk1"/>
                </a:solidFill>
                <a:latin typeface="Calibri"/>
                <a:ea typeface="Calibri"/>
                <a:cs typeface="Calibri"/>
                <a:sym typeface="Calibri"/>
              </a:rPr>
              <a:t>nad</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ich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korelacją</a:t>
            </a:r>
            <a:r>
              <a:rPr lang="en-US" sz="1800" b="0" i="0" u="none" dirty="0">
                <a:solidFill>
                  <a:schemeClr val="dk1"/>
                </a:solidFill>
                <a:latin typeface="Calibri"/>
                <a:ea typeface="Calibri"/>
                <a:cs typeface="Calibri"/>
                <a:sym typeface="Calibri"/>
              </a:rPr>
              <a:t>. </a:t>
            </a:r>
            <a:endParaRPr dirty="0"/>
          </a:p>
          <a:p>
            <a:pPr marL="0" marR="0" lvl="0" indent="-114300" algn="l" rtl="0">
              <a:lnSpc>
                <a:spcPct val="90000"/>
              </a:lnSpc>
              <a:spcBef>
                <a:spcPts val="1000"/>
              </a:spcBef>
              <a:spcAft>
                <a:spcPts val="0"/>
              </a:spcAft>
              <a:buClr>
                <a:schemeClr val="dk1"/>
              </a:buClr>
              <a:buSzPts val="1800"/>
              <a:buFont typeface="Arial"/>
              <a:buChar char="•"/>
            </a:pPr>
            <a:r>
              <a:rPr lang="pl-PL" sz="1800" dirty="0" err="1"/>
              <a:t>n</a:t>
            </a:r>
            <a:r>
              <a:rPr lang="en-US" sz="1800" b="0" i="0" u="none" dirty="0" err="1" smtClean="0">
                <a:solidFill>
                  <a:schemeClr val="dk1"/>
                </a:solidFill>
                <a:latin typeface="Calibri"/>
                <a:ea typeface="Calibri"/>
                <a:cs typeface="Calibri"/>
                <a:sym typeface="Calibri"/>
              </a:rPr>
              <a:t>iskie</a:t>
            </a:r>
            <a:r>
              <a:rPr lang="en-US" sz="1800" b="0" i="0" u="none" dirty="0" smtClean="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rezerwy</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finansowe</a:t>
            </a:r>
            <a:r>
              <a:rPr lang="en-US" sz="1800" b="0" i="0" u="none" dirty="0">
                <a:solidFill>
                  <a:schemeClr val="dk1"/>
                </a:solidFill>
                <a:latin typeface="Calibri"/>
                <a:ea typeface="Calibri"/>
                <a:cs typeface="Calibri"/>
                <a:sym typeface="Calibri"/>
              </a:rPr>
              <a:t> + </a:t>
            </a:r>
            <a:r>
              <a:rPr lang="en-US" sz="1800" b="0" i="0" u="none" dirty="0" err="1">
                <a:solidFill>
                  <a:schemeClr val="dk1"/>
                </a:solidFill>
                <a:latin typeface="Calibri"/>
                <a:ea typeface="Calibri"/>
                <a:cs typeface="Calibri"/>
                <a:sym typeface="Calibri"/>
              </a:rPr>
              <a:t>wysoki</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czynsz</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na</a:t>
            </a:r>
            <a:r>
              <a:rPr lang="en-US" sz="1800" b="0" i="0" u="none" dirty="0">
                <a:solidFill>
                  <a:schemeClr val="dk1"/>
                </a:solidFill>
                <a:latin typeface="Calibri"/>
                <a:ea typeface="Calibri"/>
                <a:cs typeface="Calibri"/>
                <a:sym typeface="Calibri"/>
              </a:rPr>
              <a:t> </a:t>
            </a:r>
            <a:r>
              <a:rPr lang="en-US" sz="1800" b="0" i="0" u="none" dirty="0" err="1" smtClean="0">
                <a:solidFill>
                  <a:schemeClr val="dk1"/>
                </a:solidFill>
                <a:latin typeface="Calibri"/>
                <a:ea typeface="Calibri"/>
                <a:cs typeface="Calibri"/>
                <a:sym typeface="Calibri"/>
              </a:rPr>
              <a:t>Rynku</a:t>
            </a:r>
            <a:r>
              <a:rPr lang="pl-PL" sz="1800" dirty="0"/>
              <a:t>,</a:t>
            </a:r>
            <a:endParaRPr dirty="0"/>
          </a:p>
          <a:p>
            <a:pPr marL="0" marR="0" lvl="0" indent="-114300" algn="l" rtl="0">
              <a:lnSpc>
                <a:spcPct val="90000"/>
              </a:lnSpc>
              <a:spcBef>
                <a:spcPts val="1000"/>
              </a:spcBef>
              <a:spcAft>
                <a:spcPts val="0"/>
              </a:spcAft>
              <a:buClr>
                <a:schemeClr val="dk1"/>
              </a:buClr>
              <a:buSzPts val="1800"/>
              <a:buFont typeface="Arial"/>
              <a:buChar char="•"/>
            </a:pPr>
            <a:r>
              <a:rPr lang="pl-PL" sz="1800" dirty="0" err="1"/>
              <a:t>k</a:t>
            </a:r>
            <a:r>
              <a:rPr lang="en-US" sz="1800" b="0" i="0" u="none" dirty="0" err="1" smtClean="0">
                <a:solidFill>
                  <a:schemeClr val="dk1"/>
                </a:solidFill>
                <a:latin typeface="Calibri"/>
                <a:ea typeface="Calibri"/>
                <a:cs typeface="Calibri"/>
                <a:sym typeface="Calibri"/>
              </a:rPr>
              <a:t>onkurencyjne</a:t>
            </a:r>
            <a:r>
              <a:rPr lang="en-US" sz="1800" b="0" i="0" u="none" dirty="0" smtClean="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ceny</a:t>
            </a:r>
            <a:r>
              <a:rPr lang="en-US" sz="1800" b="0" i="0" u="none" dirty="0">
                <a:solidFill>
                  <a:schemeClr val="dk1"/>
                </a:solidFill>
                <a:latin typeface="Calibri"/>
                <a:ea typeface="Calibri"/>
                <a:cs typeface="Calibri"/>
                <a:sym typeface="Calibri"/>
              </a:rPr>
              <a:t> + </a:t>
            </a:r>
            <a:r>
              <a:rPr lang="en-US" sz="1800" b="0" i="0" u="none" dirty="0" err="1">
                <a:solidFill>
                  <a:schemeClr val="dk1"/>
                </a:solidFill>
                <a:latin typeface="Calibri"/>
                <a:ea typeface="Calibri"/>
                <a:cs typeface="Calibri"/>
                <a:sym typeface="Calibri"/>
              </a:rPr>
              <a:t>duży</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popyt</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na</a:t>
            </a:r>
            <a:r>
              <a:rPr lang="en-US" sz="1800" b="0" i="0" u="none" dirty="0">
                <a:solidFill>
                  <a:schemeClr val="dk1"/>
                </a:solidFill>
                <a:latin typeface="Calibri"/>
                <a:ea typeface="Calibri"/>
                <a:cs typeface="Calibri"/>
                <a:sym typeface="Calibri"/>
              </a:rPr>
              <a:t> </a:t>
            </a:r>
            <a:r>
              <a:rPr lang="en-US" sz="1800" b="0" i="0" u="none" dirty="0" err="1" smtClean="0">
                <a:solidFill>
                  <a:schemeClr val="dk1"/>
                </a:solidFill>
                <a:latin typeface="Calibri"/>
                <a:ea typeface="Calibri"/>
                <a:cs typeface="Calibri"/>
                <a:sym typeface="Calibri"/>
              </a:rPr>
              <a:t>alkohol</a:t>
            </a:r>
            <a:r>
              <a:rPr lang="pl-PL" sz="1800" dirty="0"/>
              <a:t>,</a:t>
            </a:r>
            <a:endParaRPr dirty="0"/>
          </a:p>
          <a:p>
            <a:pPr marL="0" marR="0" lvl="0" indent="-114300" algn="l" rtl="0">
              <a:lnSpc>
                <a:spcPct val="90000"/>
              </a:lnSpc>
              <a:spcBef>
                <a:spcPts val="1000"/>
              </a:spcBef>
              <a:spcAft>
                <a:spcPts val="0"/>
              </a:spcAft>
              <a:buClr>
                <a:schemeClr val="dk1"/>
              </a:buClr>
              <a:buSzPts val="1800"/>
              <a:buFont typeface="Arial"/>
              <a:buChar char="•"/>
            </a:pPr>
            <a:r>
              <a:rPr lang="pl-PL" sz="1800" dirty="0" err="1"/>
              <a:t>b</a:t>
            </a:r>
            <a:r>
              <a:rPr lang="en-US" sz="1800" b="0" i="0" u="none" dirty="0" err="1" smtClean="0">
                <a:solidFill>
                  <a:schemeClr val="dk1"/>
                </a:solidFill>
                <a:latin typeface="Calibri"/>
                <a:ea typeface="Calibri"/>
                <a:cs typeface="Calibri"/>
                <a:sym typeface="Calibri"/>
              </a:rPr>
              <a:t>adania</a:t>
            </a:r>
            <a:r>
              <a:rPr lang="en-US" sz="1800" b="0" i="0" u="none" dirty="0">
                <a:solidFill>
                  <a:schemeClr val="dk1"/>
                </a:solidFill>
                <a:latin typeface="Calibri"/>
                <a:ea typeface="Calibri"/>
                <a:cs typeface="Calibri"/>
                <a:sym typeface="Calibri"/>
              </a:rPr>
              <a:t>, z </a:t>
            </a:r>
            <a:r>
              <a:rPr lang="en-US" sz="1800" b="0" i="0" u="none" dirty="0" err="1">
                <a:solidFill>
                  <a:schemeClr val="dk1"/>
                </a:solidFill>
                <a:latin typeface="Calibri"/>
                <a:ea typeface="Calibri"/>
                <a:cs typeface="Calibri"/>
                <a:sym typeface="Calibri"/>
              </a:rPr>
              <a:t>których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wynika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że</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ludzie</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szukają</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czegoś</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nowego</a:t>
            </a:r>
            <a:r>
              <a:rPr lang="en-US" sz="1800" b="0" i="0" u="none" dirty="0">
                <a:solidFill>
                  <a:schemeClr val="dk1"/>
                </a:solidFill>
                <a:latin typeface="Calibri"/>
                <a:ea typeface="Calibri"/>
                <a:cs typeface="Calibri"/>
                <a:sym typeface="Calibri"/>
              </a:rPr>
              <a:t> + </a:t>
            </a:r>
            <a:r>
              <a:rPr lang="en-US" sz="1800" b="0" i="0" u="none" dirty="0" err="1">
                <a:solidFill>
                  <a:schemeClr val="dk1"/>
                </a:solidFill>
                <a:latin typeface="Calibri"/>
                <a:ea typeface="Calibri"/>
                <a:cs typeface="Calibri"/>
                <a:sym typeface="Calibri"/>
              </a:rPr>
              <a:t>konkurencja</a:t>
            </a:r>
            <a:r>
              <a:rPr lang="en-US" sz="1800" b="0" i="0" u="none" dirty="0">
                <a:solidFill>
                  <a:schemeClr val="dk1"/>
                </a:solidFill>
                <a:latin typeface="Calibri"/>
                <a:ea typeface="Calibri"/>
                <a:cs typeface="Calibri"/>
                <a:sym typeface="Calibri"/>
              </a:rPr>
              <a:t> z </a:t>
            </a:r>
            <a:r>
              <a:rPr lang="en-US" sz="1800" b="0" i="0" u="none" dirty="0" err="1">
                <a:solidFill>
                  <a:schemeClr val="dk1"/>
                </a:solidFill>
                <a:latin typeface="Calibri"/>
                <a:ea typeface="Calibri"/>
                <a:cs typeface="Calibri"/>
                <a:sym typeface="Calibri"/>
              </a:rPr>
              <a:t>ustabilizowaną</a:t>
            </a:r>
            <a:r>
              <a:rPr lang="en-US" sz="1800" b="0" i="0" u="none" dirty="0">
                <a:solidFill>
                  <a:schemeClr val="dk1"/>
                </a:solidFill>
                <a:latin typeface="Calibri"/>
                <a:ea typeface="Calibri"/>
                <a:cs typeface="Calibri"/>
                <a:sym typeface="Calibri"/>
              </a:rPr>
              <a:t> </a:t>
            </a:r>
            <a:r>
              <a:rPr lang="en-US" sz="1800" b="0" i="0" u="none" dirty="0" err="1" smtClean="0">
                <a:solidFill>
                  <a:schemeClr val="dk1"/>
                </a:solidFill>
                <a:latin typeface="Calibri"/>
                <a:ea typeface="Calibri"/>
                <a:cs typeface="Calibri"/>
                <a:sym typeface="Calibri"/>
              </a:rPr>
              <a:t>pozycją</a:t>
            </a:r>
            <a:r>
              <a:rPr lang="pl-PL" sz="1800" dirty="0"/>
              <a:t>,</a:t>
            </a:r>
            <a:endParaRPr dirty="0"/>
          </a:p>
          <a:p>
            <a:pPr marL="0" marR="0" lvl="0" indent="-114300" algn="l" rtl="0">
              <a:lnSpc>
                <a:spcPct val="90000"/>
              </a:lnSpc>
              <a:spcBef>
                <a:spcPts val="1000"/>
              </a:spcBef>
              <a:spcAft>
                <a:spcPts val="0"/>
              </a:spcAft>
              <a:buClr>
                <a:schemeClr val="dk1"/>
              </a:buClr>
              <a:buSzPts val="1800"/>
              <a:buFont typeface="Arial"/>
              <a:buChar char="•"/>
            </a:pPr>
            <a:r>
              <a:rPr lang="pl-PL" sz="1800" dirty="0" err="1"/>
              <a:t>m</a:t>
            </a:r>
            <a:r>
              <a:rPr lang="en-US" sz="1800" b="0" i="0" u="none" dirty="0" err="1" smtClean="0">
                <a:solidFill>
                  <a:schemeClr val="dk1"/>
                </a:solidFill>
                <a:latin typeface="Calibri"/>
                <a:ea typeface="Calibri"/>
                <a:cs typeface="Calibri"/>
                <a:sym typeface="Calibri"/>
              </a:rPr>
              <a:t>ały</a:t>
            </a:r>
            <a:r>
              <a:rPr lang="en-US" sz="1800" b="0" i="0" u="none" dirty="0" smtClean="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lokal</a:t>
            </a:r>
            <a:r>
              <a:rPr lang="en-US" sz="1800" b="0" i="0" u="none" dirty="0">
                <a:solidFill>
                  <a:schemeClr val="dk1"/>
                </a:solidFill>
                <a:latin typeface="Calibri"/>
                <a:ea typeface="Calibri"/>
                <a:cs typeface="Calibri"/>
                <a:sym typeface="Calibri"/>
              </a:rPr>
              <a:t> + </a:t>
            </a:r>
            <a:r>
              <a:rPr lang="en-US" sz="1800" b="0" i="0" u="none" dirty="0" err="1">
                <a:solidFill>
                  <a:schemeClr val="dk1"/>
                </a:solidFill>
                <a:latin typeface="Calibri"/>
                <a:ea typeface="Calibri"/>
                <a:cs typeface="Calibri"/>
                <a:sym typeface="Calibri"/>
              </a:rPr>
              <a:t>moda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na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tego</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typu</a:t>
            </a:r>
            <a:r>
              <a:rPr lang="en-US" sz="1800" b="0" i="0" u="none" dirty="0">
                <a:solidFill>
                  <a:schemeClr val="dk1"/>
                </a:solidFill>
                <a:latin typeface="Calibri"/>
                <a:ea typeface="Calibri"/>
                <a:cs typeface="Calibri"/>
                <a:sym typeface="Calibri"/>
              </a:rPr>
              <a:t> </a:t>
            </a:r>
            <a:r>
              <a:rPr lang="en-US" sz="1800" b="0" i="0" u="none" dirty="0" err="1" smtClean="0">
                <a:solidFill>
                  <a:schemeClr val="dk1"/>
                </a:solidFill>
                <a:latin typeface="Calibri"/>
                <a:ea typeface="Calibri"/>
                <a:cs typeface="Calibri"/>
                <a:sym typeface="Calibri"/>
              </a:rPr>
              <a:t>bary</a:t>
            </a:r>
            <a:r>
              <a:rPr lang="pl-PL" sz="1800" b="0" i="0" u="none" dirty="0" smtClean="0">
                <a:solidFill>
                  <a:schemeClr val="dk1"/>
                </a:solidFill>
                <a:latin typeface="Calibri"/>
                <a:ea typeface="Calibri"/>
                <a:cs typeface="Calibri"/>
                <a:sym typeface="Calibri"/>
              </a:rPr>
              <a:t>.</a:t>
            </a:r>
            <a:endParaRPr dirty="0"/>
          </a:p>
        </p:txBody>
      </p:sp>
      <p:pic>
        <p:nvPicPr>
          <p:cNvPr id="501" name="Google Shape;501;p32"/>
          <p:cNvPicPr preferRelativeResize="0">
            <a:picLocks noGrp="1"/>
          </p:cNvPicPr>
          <p:nvPr>
            <p:ph type="body" idx="2"/>
          </p:nvPr>
        </p:nvPicPr>
        <p:blipFill rotWithShape="1">
          <a:blip r:embed="rId3">
            <a:alphaModFix/>
          </a:blip>
          <a:srcRect r="1" b="2690"/>
          <a:stretch/>
        </p:blipFill>
        <p:spPr>
          <a:xfrm>
            <a:off x="523875" y="1689100"/>
            <a:ext cx="7058025" cy="4081462"/>
          </a:xfrm>
          <a:prstGeom prst="rect">
            <a:avLst/>
          </a:prstGeom>
          <a:noFill/>
          <a:ln>
            <a:noFill/>
          </a:ln>
        </p:spPr>
      </p:pic>
      <p:pic>
        <p:nvPicPr>
          <p:cNvPr id="502" name="Google Shape;502;p32"/>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503" name="Google Shape;503;p32"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7"/>
        <p:cNvGrpSpPr/>
        <p:nvPr/>
      </p:nvGrpSpPr>
      <p:grpSpPr>
        <a:xfrm>
          <a:off x="0" y="0"/>
          <a:ext cx="0" cy="0"/>
          <a:chOff x="0" y="0"/>
          <a:chExt cx="0" cy="0"/>
        </a:xfrm>
      </p:grpSpPr>
      <p:sp>
        <p:nvSpPr>
          <p:cNvPr id="508" name="Google Shape;508;p33"/>
          <p:cNvSpPr txBox="1">
            <a:spLocks noGrp="1"/>
          </p:cNvSpPr>
          <p:nvPr>
            <p:ph type="title"/>
          </p:nvPr>
        </p:nvSpPr>
        <p:spPr>
          <a:xfrm>
            <a:off x="523875" y="490537"/>
            <a:ext cx="6594475" cy="1625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Co </a:t>
            </a:r>
            <a:r>
              <a:rPr lang="en-US" sz="4400" b="0" i="0" u="none" dirty="0" err="1">
                <a:solidFill>
                  <a:schemeClr val="dk1"/>
                </a:solidFill>
                <a:latin typeface="Calibri"/>
                <a:ea typeface="Calibri"/>
                <a:cs typeface="Calibri"/>
                <a:sym typeface="Calibri"/>
              </a:rPr>
              <a:t>po</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analizie</a:t>
            </a:r>
            <a:r>
              <a:rPr lang="en-US" sz="4400" b="0" i="0" u="none" dirty="0">
                <a:solidFill>
                  <a:schemeClr val="dk1"/>
                </a:solidFill>
                <a:latin typeface="Calibri"/>
                <a:ea typeface="Calibri"/>
                <a:cs typeface="Calibri"/>
                <a:sym typeface="Calibri"/>
              </a:rPr>
              <a:t> SWOT?</a:t>
            </a:r>
            <a:endParaRPr dirty="0"/>
          </a:p>
        </p:txBody>
      </p:sp>
      <p:sp>
        <p:nvSpPr>
          <p:cNvPr id="509" name="Google Shape;509;p33"/>
          <p:cNvSpPr txBox="1">
            <a:spLocks noGrp="1"/>
          </p:cNvSpPr>
          <p:nvPr>
            <p:ph type="body" idx="1"/>
          </p:nvPr>
        </p:nvSpPr>
        <p:spPr>
          <a:xfrm>
            <a:off x="7732712" y="917575"/>
            <a:ext cx="4132262" cy="5618162"/>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0"/>
              </a:spcBef>
              <a:spcAft>
                <a:spcPts val="0"/>
              </a:spcAft>
              <a:buClr>
                <a:schemeClr val="dk1"/>
              </a:buClr>
              <a:buSzPts val="1800"/>
              <a:buFont typeface="Arial"/>
              <a:buChar char="•"/>
            </a:pPr>
            <a:r>
              <a:rPr lang="pl-PL" sz="1800" dirty="0"/>
              <a:t>p</a:t>
            </a:r>
            <a:r>
              <a:rPr lang="en-US" sz="1800" b="0" i="0" u="none" dirty="0" err="1" smtClean="0">
                <a:solidFill>
                  <a:schemeClr val="dk1"/>
                </a:solidFill>
                <a:latin typeface="Calibri"/>
                <a:ea typeface="Calibri"/>
                <a:cs typeface="Calibri"/>
                <a:sym typeface="Calibri"/>
              </a:rPr>
              <a:t>roblem</a:t>
            </a:r>
            <a:r>
              <a:rPr lang="en-US" sz="1800" b="0" i="0" u="none" dirty="0" smtClean="0">
                <a:solidFill>
                  <a:schemeClr val="dk1"/>
                </a:solidFill>
                <a:latin typeface="Calibri"/>
                <a:ea typeface="Calibri"/>
                <a:cs typeface="Calibri"/>
                <a:sym typeface="Calibri"/>
              </a:rPr>
              <a:t> </a:t>
            </a:r>
            <a:r>
              <a:rPr lang="en-US" sz="1800" b="0" i="0" u="none" dirty="0">
                <a:solidFill>
                  <a:schemeClr val="dk1"/>
                </a:solidFill>
                <a:latin typeface="Calibri"/>
                <a:ea typeface="Calibri"/>
                <a:cs typeface="Calibri"/>
                <a:sym typeface="Calibri"/>
              </a:rPr>
              <a:t>z </a:t>
            </a:r>
            <a:r>
              <a:rPr lang="en-US" sz="1800" b="0" i="0" u="none" dirty="0" err="1">
                <a:solidFill>
                  <a:schemeClr val="dk1"/>
                </a:solidFill>
                <a:latin typeface="Calibri"/>
                <a:ea typeface="Calibri"/>
                <a:cs typeface="Calibri"/>
                <a:sym typeface="Calibri"/>
              </a:rPr>
              <a:t>płynnością</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finansowa</a:t>
            </a:r>
            <a:r>
              <a:rPr lang="en-US" sz="1800" b="0" i="0" u="none" dirty="0">
                <a:solidFill>
                  <a:schemeClr val="dk1"/>
                </a:solidFill>
                <a:latin typeface="Calibri"/>
                <a:ea typeface="Calibri"/>
                <a:cs typeface="Calibri"/>
                <a:sym typeface="Calibri"/>
              </a:rPr>
              <a:t> – ten problem </a:t>
            </a:r>
            <a:r>
              <a:rPr lang="en-US" sz="1800" b="0" i="0" u="none" dirty="0" err="1">
                <a:solidFill>
                  <a:schemeClr val="dk1"/>
                </a:solidFill>
                <a:latin typeface="Calibri"/>
                <a:ea typeface="Calibri"/>
                <a:cs typeface="Calibri"/>
                <a:sym typeface="Calibri"/>
              </a:rPr>
              <a:t>trzeba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rozwiązać</a:t>
            </a:r>
            <a:r>
              <a:rPr lang="en-US" sz="1800" b="0" i="0" u="none" dirty="0">
                <a:solidFill>
                  <a:schemeClr val="dk1"/>
                </a:solidFill>
                <a:latin typeface="Calibri"/>
                <a:ea typeface="Calibri"/>
                <a:cs typeface="Calibri"/>
                <a:sym typeface="Calibri"/>
              </a:rPr>
              <a:t> w </a:t>
            </a:r>
            <a:r>
              <a:rPr lang="en-US" sz="1800" b="0" i="0" u="none" dirty="0" err="1">
                <a:solidFill>
                  <a:schemeClr val="dk1"/>
                </a:solidFill>
                <a:latin typeface="Calibri"/>
                <a:ea typeface="Calibri"/>
                <a:cs typeface="Calibri"/>
                <a:sym typeface="Calibri"/>
              </a:rPr>
              <a:t>pierwszej</a:t>
            </a:r>
            <a:r>
              <a:rPr lang="en-US" sz="1800" b="0" i="0" u="none" dirty="0">
                <a:solidFill>
                  <a:schemeClr val="dk1"/>
                </a:solidFill>
                <a:latin typeface="Calibri"/>
                <a:ea typeface="Calibri"/>
                <a:cs typeface="Calibri"/>
                <a:sym typeface="Calibri"/>
              </a:rPr>
              <a:t> </a:t>
            </a:r>
            <a:r>
              <a:rPr lang="en-US" sz="1800" b="0" i="0" u="none" dirty="0" err="1" smtClean="0">
                <a:solidFill>
                  <a:schemeClr val="dk1"/>
                </a:solidFill>
                <a:latin typeface="Calibri"/>
                <a:ea typeface="Calibri"/>
                <a:cs typeface="Calibri"/>
                <a:sym typeface="Calibri"/>
              </a:rPr>
              <a:t>kolejności</a:t>
            </a:r>
            <a:r>
              <a:rPr lang="pl-PL" sz="1800" dirty="0"/>
              <a:t>,</a:t>
            </a:r>
            <a:endParaRPr dirty="0"/>
          </a:p>
          <a:p>
            <a:pPr marL="228600" marR="0" lvl="0" indent="-228600" algn="l" rtl="0">
              <a:lnSpc>
                <a:spcPct val="90000"/>
              </a:lnSpc>
              <a:spcBef>
                <a:spcPts val="1000"/>
              </a:spcBef>
              <a:spcAft>
                <a:spcPts val="0"/>
              </a:spcAft>
              <a:buClr>
                <a:schemeClr val="dk1"/>
              </a:buClr>
              <a:buSzPts val="1800"/>
              <a:buFont typeface="Arial"/>
              <a:buChar char="•"/>
            </a:pPr>
            <a:r>
              <a:rPr lang="en-US" sz="1800" b="0" i="0" u="none" dirty="0" err="1">
                <a:solidFill>
                  <a:schemeClr val="dk1"/>
                </a:solidFill>
                <a:latin typeface="Calibri"/>
                <a:ea typeface="Calibri"/>
                <a:cs typeface="Calibri"/>
                <a:sym typeface="Calibri"/>
              </a:rPr>
              <a:t>mała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powierzchnia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lokalu</a:t>
            </a:r>
            <a:r>
              <a:rPr lang="en-US" sz="1800" b="0" i="0" u="none" dirty="0">
                <a:solidFill>
                  <a:schemeClr val="dk1"/>
                </a:solidFill>
                <a:latin typeface="Calibri"/>
                <a:ea typeface="Calibri"/>
                <a:cs typeface="Calibri"/>
                <a:sym typeface="Calibri"/>
              </a:rPr>
              <a:t> w </a:t>
            </a:r>
            <a:r>
              <a:rPr lang="en-US" sz="1800" b="0" i="0" u="none" dirty="0" err="1">
                <a:solidFill>
                  <a:schemeClr val="dk1"/>
                </a:solidFill>
                <a:latin typeface="Calibri"/>
                <a:ea typeface="Calibri"/>
                <a:cs typeface="Calibri"/>
                <a:sym typeface="Calibri"/>
              </a:rPr>
              <a:t>stosunku</a:t>
            </a:r>
            <a:r>
              <a:rPr lang="en-US" sz="1800" b="0" i="0" u="none" dirty="0">
                <a:solidFill>
                  <a:schemeClr val="dk1"/>
                </a:solidFill>
                <a:latin typeface="Calibri"/>
                <a:ea typeface="Calibri"/>
                <a:cs typeface="Calibri"/>
                <a:sym typeface="Calibri"/>
              </a:rPr>
              <a:t> do </a:t>
            </a:r>
            <a:r>
              <a:rPr lang="en-US" sz="1800" b="0" i="0" u="none" dirty="0" err="1">
                <a:solidFill>
                  <a:schemeClr val="dk1"/>
                </a:solidFill>
                <a:latin typeface="Calibri"/>
                <a:ea typeface="Calibri"/>
                <a:cs typeface="Calibri"/>
                <a:sym typeface="Calibri"/>
              </a:rPr>
              <a:t>liczby</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klientów</a:t>
            </a:r>
            <a:r>
              <a:rPr lang="en-US" sz="1800" b="0" i="0" u="none" dirty="0">
                <a:solidFill>
                  <a:schemeClr val="dk1"/>
                </a:solidFill>
                <a:latin typeface="Calibri"/>
                <a:ea typeface="Calibri"/>
                <a:cs typeface="Calibri"/>
                <a:sym typeface="Calibri"/>
              </a:rPr>
              <a:t> – </a:t>
            </a:r>
            <a:r>
              <a:rPr lang="en-US" sz="1800" b="0" i="0" u="none" dirty="0" err="1">
                <a:solidFill>
                  <a:schemeClr val="dk1"/>
                </a:solidFill>
                <a:latin typeface="Calibri"/>
                <a:ea typeface="Calibri"/>
                <a:cs typeface="Calibri"/>
                <a:sym typeface="Calibri"/>
              </a:rPr>
              <a:t>Można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dostawić</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ogródek</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na</a:t>
            </a:r>
            <a:r>
              <a:rPr lang="en-US" sz="1800" b="0" i="0" u="none" dirty="0">
                <a:solidFill>
                  <a:schemeClr val="dk1"/>
                </a:solidFill>
                <a:latin typeface="Calibri"/>
                <a:ea typeface="Calibri"/>
                <a:cs typeface="Calibri"/>
                <a:sym typeface="Calibri"/>
              </a:rPr>
              <a:t> </a:t>
            </a:r>
            <a:r>
              <a:rPr lang="en-US" sz="1800" b="0" i="0" u="none" dirty="0" err="1" smtClean="0">
                <a:solidFill>
                  <a:schemeClr val="dk1"/>
                </a:solidFill>
                <a:latin typeface="Calibri"/>
                <a:ea typeface="Calibri"/>
                <a:cs typeface="Calibri"/>
                <a:sym typeface="Calibri"/>
              </a:rPr>
              <a:t>zewnątrz</a:t>
            </a:r>
            <a:r>
              <a:rPr lang="pl-PL" sz="1800" dirty="0"/>
              <a:t>,</a:t>
            </a:r>
            <a:r>
              <a:rPr lang="en-US" sz="1800" b="0" i="0" u="none" dirty="0" smtClean="0">
                <a:solidFill>
                  <a:schemeClr val="dk1"/>
                </a:solidFill>
                <a:latin typeface="Calibri"/>
                <a:ea typeface="Calibri"/>
                <a:cs typeface="Calibri"/>
                <a:sym typeface="Calibri"/>
              </a:rPr>
              <a:t> </a:t>
            </a:r>
            <a:endParaRPr dirty="0"/>
          </a:p>
          <a:p>
            <a:pPr marL="228600" marR="0" lvl="0" indent="-228600" algn="l" rtl="0">
              <a:lnSpc>
                <a:spcPct val="90000"/>
              </a:lnSpc>
              <a:spcBef>
                <a:spcPts val="1000"/>
              </a:spcBef>
              <a:spcAft>
                <a:spcPts val="0"/>
              </a:spcAft>
              <a:buClr>
                <a:schemeClr val="dk1"/>
              </a:buClr>
              <a:buSzPts val="1800"/>
              <a:buFont typeface="Arial"/>
              <a:buChar char="•"/>
            </a:pPr>
            <a:r>
              <a:rPr lang="en-US" sz="1800" b="0" i="0" u="none" dirty="0" err="1">
                <a:solidFill>
                  <a:schemeClr val="dk1"/>
                </a:solidFill>
                <a:latin typeface="Calibri"/>
                <a:ea typeface="Calibri"/>
                <a:cs typeface="Calibri"/>
                <a:sym typeface="Calibri"/>
              </a:rPr>
              <a:t>mocne</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strony</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mogą</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pomóc</a:t>
            </a:r>
            <a:r>
              <a:rPr lang="en-US" sz="1800" b="0" i="0" u="none" dirty="0">
                <a:solidFill>
                  <a:schemeClr val="dk1"/>
                </a:solidFill>
                <a:latin typeface="Calibri"/>
                <a:ea typeface="Calibri"/>
                <a:cs typeface="Calibri"/>
                <a:sym typeface="Calibri"/>
              </a:rPr>
              <a:t> w </a:t>
            </a:r>
            <a:r>
              <a:rPr lang="en-US" sz="1800" b="0" i="0" u="none" dirty="0" err="1">
                <a:solidFill>
                  <a:schemeClr val="dk1"/>
                </a:solidFill>
                <a:latin typeface="Calibri"/>
                <a:ea typeface="Calibri"/>
                <a:cs typeface="Calibri"/>
                <a:sym typeface="Calibri"/>
              </a:rPr>
              <a:t>wykorzystaniu</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szansy</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widać</a:t>
            </a:r>
            <a:r>
              <a:rPr lang="en-US" sz="1800" b="0" i="0" u="none" dirty="0">
                <a:solidFill>
                  <a:schemeClr val="dk1"/>
                </a:solidFill>
                <a:latin typeface="Calibri"/>
                <a:ea typeface="Calibri"/>
                <a:cs typeface="Calibri"/>
                <a:sym typeface="Calibri"/>
              </a:rPr>
              <a:t> to w </a:t>
            </a:r>
            <a:r>
              <a:rPr lang="en-US" sz="1800" b="0" i="0" u="none" dirty="0" err="1">
                <a:solidFill>
                  <a:schemeClr val="dk1"/>
                </a:solidFill>
                <a:latin typeface="Calibri"/>
                <a:ea typeface="Calibri"/>
                <a:cs typeface="Calibri"/>
                <a:sym typeface="Calibri"/>
              </a:rPr>
              <a:t>przypadku</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niskich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cen</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które</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mogą</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przyciągnąć</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sporą</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część</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klientów</a:t>
            </a:r>
            <a:r>
              <a:rPr lang="en-US" sz="1800" b="0" i="0" u="none" dirty="0">
                <a:solidFill>
                  <a:schemeClr val="dk1"/>
                </a:solidFill>
                <a:latin typeface="Calibri"/>
                <a:ea typeface="Calibri"/>
                <a:cs typeface="Calibri"/>
                <a:sym typeface="Calibri"/>
              </a:rPr>
              <a:t> w </a:t>
            </a:r>
            <a:r>
              <a:rPr lang="en-US" sz="1800" b="0" i="0" u="none" dirty="0" err="1" smtClean="0">
                <a:solidFill>
                  <a:schemeClr val="dk1"/>
                </a:solidFill>
                <a:latin typeface="Calibri"/>
                <a:ea typeface="Calibri"/>
                <a:cs typeface="Calibri"/>
                <a:sym typeface="Calibri"/>
              </a:rPr>
              <a:t>weekendy</a:t>
            </a:r>
            <a:r>
              <a:rPr lang="pl-PL" sz="1800" b="0" i="0" u="none" dirty="0" smtClean="0">
                <a:solidFill>
                  <a:schemeClr val="dk1"/>
                </a:solidFill>
                <a:latin typeface="Calibri"/>
                <a:ea typeface="Calibri"/>
                <a:cs typeface="Calibri"/>
                <a:sym typeface="Calibri"/>
              </a:rPr>
              <a:t>,</a:t>
            </a:r>
            <a:endParaRPr dirty="0"/>
          </a:p>
          <a:p>
            <a:pPr marL="228600" marR="0" lvl="0" indent="-228600" algn="l" rtl="0">
              <a:lnSpc>
                <a:spcPct val="90000"/>
              </a:lnSpc>
              <a:spcBef>
                <a:spcPts val="1000"/>
              </a:spcBef>
              <a:spcAft>
                <a:spcPts val="0"/>
              </a:spcAft>
              <a:buClr>
                <a:schemeClr val="dk1"/>
              </a:buClr>
              <a:buSzPts val="1800"/>
              <a:buFont typeface="Arial"/>
              <a:buChar char="•"/>
            </a:pPr>
            <a:r>
              <a:rPr lang="pl-PL" sz="1800" dirty="0"/>
              <a:t>p</a:t>
            </a:r>
            <a:r>
              <a:rPr lang="en-US" sz="1800" b="0" i="0" u="none" dirty="0" err="1" smtClean="0">
                <a:solidFill>
                  <a:schemeClr val="dk1"/>
                </a:solidFill>
                <a:latin typeface="Calibri"/>
                <a:ea typeface="Calibri"/>
                <a:cs typeface="Calibri"/>
                <a:sym typeface="Calibri"/>
              </a:rPr>
              <a:t>roblem</a:t>
            </a:r>
            <a:r>
              <a:rPr lang="en-US" sz="1800" b="0" i="0" u="none" dirty="0" smtClean="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konkurencyjnych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znanych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ludziom</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knajpek</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można</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rozwiązać</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poprzez</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skuteczną</a:t>
            </a:r>
            <a:r>
              <a:rPr lang="en-US" sz="1800" b="0" i="0" u="none" dirty="0">
                <a:solidFill>
                  <a:schemeClr val="dk1"/>
                </a:solidFill>
                <a:latin typeface="Calibri"/>
                <a:ea typeface="Calibri"/>
                <a:cs typeface="Calibri"/>
                <a:sym typeface="Calibri"/>
              </a:rPr>
              <a:t> </a:t>
            </a:r>
            <a:r>
              <a:rPr lang="en-US" sz="1800" b="0" i="0" u="none" dirty="0" err="1" smtClean="0">
                <a:solidFill>
                  <a:schemeClr val="dk1"/>
                </a:solidFill>
                <a:latin typeface="Calibri"/>
                <a:ea typeface="Calibri"/>
                <a:cs typeface="Calibri"/>
                <a:sym typeface="Calibri"/>
              </a:rPr>
              <a:t>reklamę</a:t>
            </a:r>
            <a:r>
              <a:rPr lang="pl-PL" sz="1800" dirty="0"/>
              <a:t>.</a:t>
            </a:r>
            <a:r>
              <a:rPr lang="en-US" sz="1800" b="0" i="0" u="none" dirty="0">
                <a:solidFill>
                  <a:schemeClr val="dk1"/>
                </a:solidFill>
                <a:latin typeface="Calibri"/>
                <a:ea typeface="Calibri"/>
                <a:cs typeface="Calibri"/>
                <a:sym typeface="Calibri"/>
              </a:rPr>
              <a:t> </a:t>
            </a:r>
            <a:endParaRPr dirty="0"/>
          </a:p>
          <a:p>
            <a:pPr marL="228600" marR="0" lvl="0" indent="-114300" algn="l" rtl="0">
              <a:lnSpc>
                <a:spcPct val="90000"/>
              </a:lnSpc>
              <a:spcBef>
                <a:spcPts val="1000"/>
              </a:spcBef>
              <a:spcAft>
                <a:spcPts val="0"/>
              </a:spcAft>
              <a:buClr>
                <a:schemeClr val="dk1"/>
              </a:buClr>
              <a:buSzPts val="1800"/>
              <a:buFont typeface="Arial"/>
              <a:buNone/>
            </a:pPr>
            <a:endParaRPr sz="1800" b="0" i="0" u="none" dirty="0">
              <a:solidFill>
                <a:schemeClr val="dk1"/>
              </a:solidFill>
              <a:latin typeface="Calibri"/>
              <a:ea typeface="Calibri"/>
              <a:cs typeface="Calibri"/>
              <a:sym typeface="Calibri"/>
            </a:endParaRPr>
          </a:p>
        </p:txBody>
      </p:sp>
      <p:pic>
        <p:nvPicPr>
          <p:cNvPr id="510" name="Google Shape;510;p33"/>
          <p:cNvPicPr preferRelativeResize="0">
            <a:picLocks noGrp="1"/>
          </p:cNvPicPr>
          <p:nvPr>
            <p:ph type="body" idx="2"/>
          </p:nvPr>
        </p:nvPicPr>
        <p:blipFill rotWithShape="1">
          <a:blip r:embed="rId3">
            <a:alphaModFix/>
          </a:blip>
          <a:srcRect r="1" b="2690"/>
          <a:stretch/>
        </p:blipFill>
        <p:spPr>
          <a:xfrm>
            <a:off x="523875" y="1685925"/>
            <a:ext cx="7058025" cy="4079875"/>
          </a:xfrm>
          <a:prstGeom prst="rect">
            <a:avLst/>
          </a:prstGeom>
          <a:noFill/>
          <a:ln>
            <a:noFill/>
          </a:ln>
        </p:spPr>
      </p:pic>
      <p:pic>
        <p:nvPicPr>
          <p:cNvPr id="511" name="Google Shape;511;p33"/>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512" name="Google Shape;512;p33"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590550" y="515937"/>
            <a:ext cx="4560887" cy="11271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MOCNE STRONY</a:t>
            </a:r>
            <a:r>
              <a:rPr lang="en-US" sz="3600" b="0" i="0" u="none">
                <a:solidFill>
                  <a:schemeClr val="dk1"/>
                </a:solidFill>
                <a:latin typeface="Calibri"/>
                <a:ea typeface="Calibri"/>
                <a:cs typeface="Calibri"/>
                <a:sym typeface="Calibri"/>
              </a:rPr>
              <a:t/>
            </a:r>
            <a:br>
              <a:rPr lang="en-US" sz="3600" b="0" i="0" u="none">
                <a:solidFill>
                  <a:schemeClr val="dk1"/>
                </a:solidFill>
                <a:latin typeface="Calibri"/>
                <a:ea typeface="Calibri"/>
                <a:cs typeface="Calibri"/>
                <a:sym typeface="Calibri"/>
              </a:rPr>
            </a:br>
            <a:r>
              <a:rPr lang="en-US" sz="3600" b="0" i="0" u="none">
                <a:solidFill>
                  <a:schemeClr val="dk1"/>
                </a:solidFill>
                <a:latin typeface="Calibri"/>
                <a:ea typeface="Calibri"/>
                <a:cs typeface="Calibri"/>
                <a:sym typeface="Calibri"/>
              </a:rPr>
              <a:t>PYTANIA POMOCNICZE </a:t>
            </a:r>
            <a:endParaRPr/>
          </a:p>
        </p:txBody>
      </p:sp>
      <p:sp>
        <p:nvSpPr>
          <p:cNvPr id="518" name="Google Shape;518;p34"/>
          <p:cNvSpPr txBox="1">
            <a:spLocks noGrp="1"/>
          </p:cNvSpPr>
          <p:nvPr>
            <p:ph type="body" idx="1"/>
          </p:nvPr>
        </p:nvSpPr>
        <p:spPr>
          <a:xfrm>
            <a:off x="590550" y="1984375"/>
            <a:ext cx="5505450" cy="4073525"/>
          </a:xfrm>
          <a:prstGeom prst="rect">
            <a:avLst/>
          </a:prstGeom>
          <a:noFill/>
          <a:ln>
            <a:noFill/>
          </a:ln>
        </p:spPr>
        <p:txBody>
          <a:bodyPr spcFirstLastPara="1" wrap="square" lIns="91425" tIns="45700" rIns="91425" bIns="45700" anchor="ctr" anchorCtr="0">
            <a:normAutofit/>
          </a:bodyPr>
          <a:lstStyle/>
          <a:p>
            <a:pPr marL="228600" marR="0" lvl="0" indent="-228600" algn="l" rtl="0">
              <a:lnSpc>
                <a:spcPct val="80000"/>
              </a:lnSpc>
              <a:spcBef>
                <a:spcPts val="0"/>
              </a:spcBef>
              <a:spcAft>
                <a:spcPts val="0"/>
              </a:spcAft>
              <a:buClr>
                <a:srgbClr val="000000"/>
              </a:buClr>
              <a:buSzPts val="1700"/>
              <a:buFont typeface="Noto Sans Symbols"/>
              <a:buChar char="❑"/>
            </a:pPr>
            <a:r>
              <a:rPr lang="en-US" sz="1700" b="0" i="0" u="none" dirty="0" err="1">
                <a:solidFill>
                  <a:srgbClr val="000000"/>
                </a:solidFill>
                <a:latin typeface="Arial"/>
                <a:ea typeface="Arial"/>
                <a:cs typeface="Arial"/>
                <a:sym typeface="Arial"/>
              </a:rPr>
              <a:t>Korzyści</a:t>
            </a:r>
            <a:r>
              <a:rPr lang="en-US" sz="1700" b="0" i="0" u="none" dirty="0">
                <a:solidFill>
                  <a:srgbClr val="000000"/>
                </a:solidFill>
                <a:latin typeface="Arial"/>
                <a:ea typeface="Arial"/>
                <a:cs typeface="Arial"/>
                <a:sym typeface="Arial"/>
              </a:rPr>
              <a:t> z </a:t>
            </a:r>
            <a:r>
              <a:rPr lang="en-US" sz="1700" b="0" i="0" u="none" dirty="0" err="1">
                <a:solidFill>
                  <a:srgbClr val="000000"/>
                </a:solidFill>
                <a:latin typeface="Arial"/>
                <a:ea typeface="Arial"/>
                <a:cs typeface="Arial"/>
                <a:sym typeface="Arial"/>
              </a:rPr>
              <a:t>przedsięwzięcia</a:t>
            </a:r>
            <a:r>
              <a:rPr lang="en-US" sz="1700" b="0" i="0" u="none" dirty="0">
                <a:solidFill>
                  <a:srgbClr val="000000"/>
                </a:solidFill>
                <a:latin typeface="Arial"/>
                <a:ea typeface="Arial"/>
                <a:cs typeface="Arial"/>
                <a:sym typeface="Arial"/>
              </a:rPr>
              <a:t>? </a:t>
            </a:r>
            <a:endParaRPr dirty="0"/>
          </a:p>
          <a:p>
            <a:pPr marL="228600" marR="0" lvl="0" indent="-228600" algn="l" rtl="0">
              <a:lnSpc>
                <a:spcPct val="80000"/>
              </a:lnSpc>
              <a:spcBef>
                <a:spcPts val="1000"/>
              </a:spcBef>
              <a:spcAft>
                <a:spcPts val="0"/>
              </a:spcAft>
              <a:buClr>
                <a:srgbClr val="000000"/>
              </a:buClr>
              <a:buSzPts val="1700"/>
              <a:buFont typeface="Noto Sans Symbols"/>
              <a:buChar char="❑"/>
            </a:pPr>
            <a:r>
              <a:rPr lang="en-US" sz="1700" b="0" i="0" u="none" dirty="0" err="1">
                <a:solidFill>
                  <a:srgbClr val="000000"/>
                </a:solidFill>
                <a:latin typeface="Arial"/>
                <a:ea typeface="Arial"/>
                <a:cs typeface="Arial"/>
                <a:sym typeface="Arial"/>
              </a:rPr>
              <a:t>Przewaga</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konkurencyjna</a:t>
            </a:r>
            <a:r>
              <a:rPr lang="en-US" sz="1700" b="0" i="0" u="none" dirty="0">
                <a:solidFill>
                  <a:srgbClr val="000000"/>
                </a:solidFill>
                <a:latin typeface="Arial"/>
                <a:ea typeface="Arial"/>
                <a:cs typeface="Arial"/>
                <a:sym typeface="Arial"/>
              </a:rPr>
              <a:t>? </a:t>
            </a:r>
            <a:endParaRPr dirty="0"/>
          </a:p>
          <a:p>
            <a:pPr marL="228600" marR="0" lvl="0" indent="-228600" algn="l" rtl="0">
              <a:lnSpc>
                <a:spcPct val="80000"/>
              </a:lnSpc>
              <a:spcBef>
                <a:spcPts val="1000"/>
              </a:spcBef>
              <a:spcAft>
                <a:spcPts val="0"/>
              </a:spcAft>
              <a:buClr>
                <a:srgbClr val="000000"/>
              </a:buClr>
              <a:buSzPts val="1700"/>
              <a:buFont typeface="Noto Sans Symbols"/>
              <a:buChar char="❑"/>
            </a:pPr>
            <a:r>
              <a:rPr lang="en-US" sz="1700" b="0" i="0" u="none" dirty="0" err="1">
                <a:solidFill>
                  <a:srgbClr val="000000"/>
                </a:solidFill>
                <a:latin typeface="Arial"/>
                <a:ea typeface="Arial"/>
                <a:cs typeface="Arial"/>
                <a:sym typeface="Arial"/>
              </a:rPr>
              <a:t>Tzw</a:t>
            </a:r>
            <a:r>
              <a:rPr lang="en-US" sz="1700" b="0" i="0" u="none" dirty="0">
                <a:solidFill>
                  <a:srgbClr val="000000"/>
                </a:solidFill>
                <a:latin typeface="Arial"/>
                <a:ea typeface="Arial"/>
                <a:cs typeface="Arial"/>
                <a:sym typeface="Arial"/>
              </a:rPr>
              <a:t>. USP – unique selling points, </a:t>
            </a:r>
            <a:r>
              <a:rPr lang="en-US" sz="1700" b="0" i="0" u="none" dirty="0" err="1">
                <a:solidFill>
                  <a:srgbClr val="000000"/>
                </a:solidFill>
                <a:latin typeface="Arial"/>
                <a:ea typeface="Arial"/>
                <a:cs typeface="Arial"/>
                <a:sym typeface="Arial"/>
              </a:rPr>
              <a:t>czyli</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unikalne</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cechy</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ważne</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dla</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konsumenta</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których</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nie</a:t>
            </a:r>
            <a:r>
              <a:rPr lang="en-US" sz="1700" b="0" i="0" u="none" dirty="0">
                <a:solidFill>
                  <a:srgbClr val="000000"/>
                </a:solidFill>
                <a:latin typeface="Arial"/>
                <a:ea typeface="Arial"/>
                <a:cs typeface="Arial"/>
                <a:sym typeface="Arial"/>
              </a:rPr>
              <a:t> ma </a:t>
            </a:r>
            <a:r>
              <a:rPr lang="en-US" sz="1700" b="0" i="0" u="none" dirty="0" err="1">
                <a:solidFill>
                  <a:srgbClr val="000000"/>
                </a:solidFill>
                <a:latin typeface="Arial"/>
                <a:ea typeface="Arial"/>
                <a:cs typeface="Arial"/>
                <a:sym typeface="Arial"/>
              </a:rPr>
              <a:t>konkurencja</a:t>
            </a:r>
            <a:r>
              <a:rPr lang="en-US" sz="1700" b="0" i="0" u="none" dirty="0">
                <a:solidFill>
                  <a:srgbClr val="000000"/>
                </a:solidFill>
                <a:latin typeface="Arial"/>
                <a:ea typeface="Arial"/>
                <a:cs typeface="Arial"/>
                <a:sym typeface="Arial"/>
              </a:rPr>
              <a:t>? </a:t>
            </a:r>
            <a:endParaRPr dirty="0"/>
          </a:p>
          <a:p>
            <a:pPr marL="228600" marR="0" lvl="0" indent="-228600" algn="l" rtl="0">
              <a:lnSpc>
                <a:spcPct val="80000"/>
              </a:lnSpc>
              <a:spcBef>
                <a:spcPts val="1000"/>
              </a:spcBef>
              <a:spcAft>
                <a:spcPts val="0"/>
              </a:spcAft>
              <a:buClr>
                <a:srgbClr val="000000"/>
              </a:buClr>
              <a:buSzPts val="1700"/>
              <a:buFont typeface="Noto Sans Symbols"/>
              <a:buChar char="❑"/>
            </a:pPr>
            <a:r>
              <a:rPr lang="en-US" sz="1700" b="0" i="0" u="none" dirty="0" err="1">
                <a:solidFill>
                  <a:srgbClr val="000000"/>
                </a:solidFill>
                <a:latin typeface="Arial"/>
                <a:ea typeface="Arial"/>
                <a:cs typeface="Arial"/>
                <a:sym typeface="Arial"/>
              </a:rPr>
              <a:t>Zasoby</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aktywa</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ludzie</a:t>
            </a:r>
            <a:r>
              <a:rPr lang="en-US" sz="1700" b="0" i="0" u="none" dirty="0">
                <a:solidFill>
                  <a:srgbClr val="000000"/>
                </a:solidFill>
                <a:latin typeface="Arial"/>
                <a:ea typeface="Arial"/>
                <a:cs typeface="Arial"/>
                <a:sym typeface="Arial"/>
              </a:rPr>
              <a:t>? </a:t>
            </a:r>
            <a:endParaRPr dirty="0"/>
          </a:p>
          <a:p>
            <a:pPr marL="228600" marR="0" lvl="0" indent="-228600" algn="l" rtl="0">
              <a:lnSpc>
                <a:spcPct val="80000"/>
              </a:lnSpc>
              <a:spcBef>
                <a:spcPts val="1000"/>
              </a:spcBef>
              <a:spcAft>
                <a:spcPts val="0"/>
              </a:spcAft>
              <a:buClr>
                <a:srgbClr val="000000"/>
              </a:buClr>
              <a:buSzPts val="1700"/>
              <a:buFont typeface="Noto Sans Symbols"/>
              <a:buChar char="❑"/>
            </a:pPr>
            <a:r>
              <a:rPr lang="en-US" sz="1700" b="0" i="0" u="none" dirty="0" err="1">
                <a:solidFill>
                  <a:srgbClr val="000000"/>
                </a:solidFill>
                <a:latin typeface="Arial"/>
                <a:ea typeface="Arial"/>
                <a:cs typeface="Arial"/>
                <a:sym typeface="Arial"/>
              </a:rPr>
              <a:t>Doświadczenie</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wiedza</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dane</a:t>
            </a:r>
            <a:r>
              <a:rPr lang="en-US" sz="1700" b="0" i="0" u="none" dirty="0">
                <a:solidFill>
                  <a:srgbClr val="000000"/>
                </a:solidFill>
                <a:latin typeface="Arial"/>
                <a:ea typeface="Arial"/>
                <a:cs typeface="Arial"/>
                <a:sym typeface="Arial"/>
              </a:rPr>
              <a:t>? </a:t>
            </a:r>
            <a:endParaRPr dirty="0"/>
          </a:p>
          <a:p>
            <a:pPr marL="228600" marR="0" lvl="0" indent="-228600" algn="l" rtl="0">
              <a:lnSpc>
                <a:spcPct val="80000"/>
              </a:lnSpc>
              <a:spcBef>
                <a:spcPts val="1000"/>
              </a:spcBef>
              <a:spcAft>
                <a:spcPts val="0"/>
              </a:spcAft>
              <a:buClr>
                <a:srgbClr val="000000"/>
              </a:buClr>
              <a:buSzPts val="1700"/>
              <a:buFont typeface="Noto Sans Symbols"/>
              <a:buChar char="❑"/>
            </a:pPr>
            <a:r>
              <a:rPr lang="en-US" sz="1700" b="0" i="0" u="none" dirty="0" err="1">
                <a:solidFill>
                  <a:srgbClr val="000000"/>
                </a:solidFill>
                <a:latin typeface="Arial"/>
                <a:ea typeface="Arial"/>
                <a:cs typeface="Arial"/>
                <a:sym typeface="Arial"/>
              </a:rPr>
              <a:t>Rezerwy</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finansowe</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przewidywane</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zyski</a:t>
            </a:r>
            <a:r>
              <a:rPr lang="en-US" sz="1700" b="0" i="0" u="none" dirty="0">
                <a:solidFill>
                  <a:srgbClr val="000000"/>
                </a:solidFill>
                <a:latin typeface="Arial"/>
                <a:ea typeface="Arial"/>
                <a:cs typeface="Arial"/>
                <a:sym typeface="Arial"/>
              </a:rPr>
              <a:t>? </a:t>
            </a:r>
            <a:endParaRPr dirty="0"/>
          </a:p>
          <a:p>
            <a:pPr marL="228600" marR="0" lvl="0" indent="-228600" algn="l" rtl="0">
              <a:lnSpc>
                <a:spcPct val="80000"/>
              </a:lnSpc>
              <a:spcBef>
                <a:spcPts val="1000"/>
              </a:spcBef>
              <a:spcAft>
                <a:spcPts val="0"/>
              </a:spcAft>
              <a:buClr>
                <a:srgbClr val="000000"/>
              </a:buClr>
              <a:buSzPts val="1700"/>
              <a:buFont typeface="Noto Sans Symbols"/>
              <a:buChar char="❑"/>
            </a:pPr>
            <a:r>
              <a:rPr lang="en-US" sz="1700" b="0" i="0" u="none" dirty="0">
                <a:solidFill>
                  <a:srgbClr val="000000"/>
                </a:solidFill>
                <a:latin typeface="Arial"/>
                <a:ea typeface="Arial"/>
                <a:cs typeface="Arial"/>
                <a:sym typeface="Arial"/>
              </a:rPr>
              <a:t>Marketing – </a:t>
            </a:r>
            <a:r>
              <a:rPr lang="en-US" sz="1700" b="0" i="0" u="none" dirty="0" err="1">
                <a:solidFill>
                  <a:srgbClr val="000000"/>
                </a:solidFill>
                <a:latin typeface="Arial"/>
                <a:ea typeface="Arial"/>
                <a:cs typeface="Arial"/>
                <a:sym typeface="Arial"/>
              </a:rPr>
              <a:t>dostępność</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dystrybucja</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świadomość</a:t>
            </a:r>
            <a:r>
              <a:rPr lang="en-US" sz="1700" b="0" i="0" u="none" dirty="0">
                <a:solidFill>
                  <a:srgbClr val="000000"/>
                </a:solidFill>
                <a:latin typeface="Arial"/>
                <a:ea typeface="Arial"/>
                <a:cs typeface="Arial"/>
                <a:sym typeface="Arial"/>
              </a:rPr>
              <a:t>? </a:t>
            </a:r>
            <a:endParaRPr dirty="0"/>
          </a:p>
          <a:p>
            <a:pPr marL="228600" marR="0" lvl="0" indent="-228600" algn="l" rtl="0">
              <a:lnSpc>
                <a:spcPct val="80000"/>
              </a:lnSpc>
              <a:spcBef>
                <a:spcPts val="1000"/>
              </a:spcBef>
              <a:spcAft>
                <a:spcPts val="0"/>
              </a:spcAft>
              <a:buClr>
                <a:srgbClr val="000000"/>
              </a:buClr>
              <a:buSzPts val="1700"/>
              <a:buFont typeface="Noto Sans Symbols"/>
              <a:buChar char="❑"/>
            </a:pPr>
            <a:r>
              <a:rPr lang="en-US" sz="1700" b="0" i="0" u="none" dirty="0" err="1">
                <a:solidFill>
                  <a:srgbClr val="000000"/>
                </a:solidFill>
                <a:latin typeface="Arial"/>
                <a:ea typeface="Arial"/>
                <a:cs typeface="Arial"/>
                <a:sym typeface="Arial"/>
              </a:rPr>
              <a:t>Aspekty</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innowacyjne</a:t>
            </a:r>
            <a:r>
              <a:rPr lang="en-US" sz="1700" b="0" i="0" u="none" dirty="0">
                <a:solidFill>
                  <a:srgbClr val="000000"/>
                </a:solidFill>
                <a:latin typeface="Arial"/>
                <a:ea typeface="Arial"/>
                <a:cs typeface="Arial"/>
                <a:sym typeface="Arial"/>
              </a:rPr>
              <a:t>? </a:t>
            </a:r>
            <a:endParaRPr dirty="0"/>
          </a:p>
          <a:p>
            <a:pPr marL="228600" marR="0" lvl="0" indent="-228600" algn="l" rtl="0">
              <a:lnSpc>
                <a:spcPct val="80000"/>
              </a:lnSpc>
              <a:spcBef>
                <a:spcPts val="1000"/>
              </a:spcBef>
              <a:spcAft>
                <a:spcPts val="0"/>
              </a:spcAft>
              <a:buClr>
                <a:srgbClr val="000000"/>
              </a:buClr>
              <a:buSzPts val="1700"/>
              <a:buFont typeface="Noto Sans Symbols"/>
              <a:buChar char="❑"/>
            </a:pPr>
            <a:r>
              <a:rPr lang="en-US" sz="1700" b="0" i="0" u="none" dirty="0" err="1">
                <a:solidFill>
                  <a:srgbClr val="000000"/>
                </a:solidFill>
                <a:latin typeface="Arial"/>
                <a:ea typeface="Arial"/>
                <a:cs typeface="Arial"/>
                <a:sym typeface="Arial"/>
              </a:rPr>
              <a:t>Lokalizacja</a:t>
            </a:r>
            <a:r>
              <a:rPr lang="en-US" sz="1700" b="0" i="0" u="none" dirty="0">
                <a:solidFill>
                  <a:srgbClr val="000000"/>
                </a:solidFill>
                <a:latin typeface="Arial"/>
                <a:ea typeface="Arial"/>
                <a:cs typeface="Arial"/>
                <a:sym typeface="Arial"/>
              </a:rPr>
              <a:t> i </a:t>
            </a:r>
            <a:r>
              <a:rPr lang="en-US" sz="1700" b="0" i="0" u="none" dirty="0" err="1">
                <a:solidFill>
                  <a:srgbClr val="000000"/>
                </a:solidFill>
                <a:latin typeface="Arial"/>
                <a:ea typeface="Arial"/>
                <a:cs typeface="Arial"/>
                <a:sym typeface="Arial"/>
              </a:rPr>
              <a:t>położenie</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geograficzne</a:t>
            </a:r>
            <a:r>
              <a:rPr lang="en-US" sz="1700" b="0" i="0" u="none" dirty="0">
                <a:solidFill>
                  <a:srgbClr val="000000"/>
                </a:solidFill>
                <a:latin typeface="Arial"/>
                <a:ea typeface="Arial"/>
                <a:cs typeface="Arial"/>
                <a:sym typeface="Arial"/>
              </a:rPr>
              <a:t>? </a:t>
            </a:r>
            <a:endParaRPr dirty="0"/>
          </a:p>
          <a:p>
            <a:pPr marL="228600" marR="0" lvl="0" indent="-228600" algn="l" rtl="0">
              <a:lnSpc>
                <a:spcPct val="80000"/>
              </a:lnSpc>
              <a:spcBef>
                <a:spcPts val="1000"/>
              </a:spcBef>
              <a:spcAft>
                <a:spcPts val="0"/>
              </a:spcAft>
              <a:buClr>
                <a:srgbClr val="000000"/>
              </a:buClr>
              <a:buSzPts val="1700"/>
              <a:buFont typeface="Noto Sans Symbols"/>
              <a:buChar char="❑"/>
            </a:pPr>
            <a:r>
              <a:rPr lang="en-US" sz="1700" b="0" i="0" u="none" dirty="0" err="1">
                <a:solidFill>
                  <a:srgbClr val="000000"/>
                </a:solidFill>
                <a:latin typeface="Arial"/>
                <a:ea typeface="Arial"/>
                <a:cs typeface="Arial"/>
                <a:sym typeface="Arial"/>
              </a:rPr>
              <a:t>Cena</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wartość</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jakość</a:t>
            </a:r>
            <a:r>
              <a:rPr lang="en-US" sz="1700" b="0" i="0" u="none" dirty="0">
                <a:solidFill>
                  <a:srgbClr val="000000"/>
                </a:solidFill>
                <a:latin typeface="Arial"/>
                <a:ea typeface="Arial"/>
                <a:cs typeface="Arial"/>
                <a:sym typeface="Arial"/>
              </a:rPr>
              <a:t>? </a:t>
            </a:r>
            <a:endParaRPr dirty="0"/>
          </a:p>
          <a:p>
            <a:pPr marL="228600" marR="0" lvl="0" indent="-228600" algn="l" rtl="0">
              <a:lnSpc>
                <a:spcPct val="80000"/>
              </a:lnSpc>
              <a:spcBef>
                <a:spcPts val="1000"/>
              </a:spcBef>
              <a:spcAft>
                <a:spcPts val="0"/>
              </a:spcAft>
              <a:buClr>
                <a:srgbClr val="000000"/>
              </a:buClr>
              <a:buSzPts val="1700"/>
              <a:buFont typeface="Noto Sans Symbols"/>
              <a:buChar char="❑"/>
            </a:pPr>
            <a:r>
              <a:rPr lang="en-US" sz="1700" b="0" i="0" u="none" dirty="0" err="1">
                <a:solidFill>
                  <a:srgbClr val="000000"/>
                </a:solidFill>
                <a:latin typeface="Arial"/>
                <a:ea typeface="Arial"/>
                <a:cs typeface="Arial"/>
                <a:sym typeface="Arial"/>
              </a:rPr>
              <a:t>Akredytacje</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kwalifikacje</a:t>
            </a:r>
            <a:r>
              <a:rPr lang="en-US" sz="1700" b="0" i="0" u="none" dirty="0">
                <a:solidFill>
                  <a:srgbClr val="000000"/>
                </a:solidFill>
                <a:latin typeface="Arial"/>
                <a:ea typeface="Arial"/>
                <a:cs typeface="Arial"/>
                <a:sym typeface="Arial"/>
              </a:rPr>
              <a:t>, </a:t>
            </a:r>
            <a:r>
              <a:rPr lang="en-US" sz="1700" b="0" i="0" u="none" dirty="0" err="1">
                <a:solidFill>
                  <a:srgbClr val="000000"/>
                </a:solidFill>
                <a:latin typeface="Arial"/>
                <a:ea typeface="Arial"/>
                <a:cs typeface="Arial"/>
                <a:sym typeface="Arial"/>
              </a:rPr>
              <a:t>certyfikacje</a:t>
            </a:r>
            <a:r>
              <a:rPr lang="en-US" sz="1700" b="0" i="0" u="none" dirty="0">
                <a:solidFill>
                  <a:srgbClr val="000000"/>
                </a:solidFill>
                <a:latin typeface="Arial"/>
                <a:ea typeface="Arial"/>
                <a:cs typeface="Arial"/>
                <a:sym typeface="Arial"/>
              </a:rPr>
              <a:t>? </a:t>
            </a:r>
            <a:endParaRPr dirty="0"/>
          </a:p>
          <a:p>
            <a:pPr marL="228600" marR="0" lvl="0" indent="-120650" algn="l" rtl="0">
              <a:lnSpc>
                <a:spcPct val="90000"/>
              </a:lnSpc>
              <a:spcBef>
                <a:spcPts val="1000"/>
              </a:spcBef>
              <a:spcAft>
                <a:spcPts val="0"/>
              </a:spcAft>
              <a:buClr>
                <a:schemeClr val="dk1"/>
              </a:buClr>
              <a:buSzPts val="1700"/>
              <a:buFont typeface="Arial"/>
              <a:buNone/>
            </a:pPr>
            <a:endParaRPr sz="1700" b="0" i="0" u="none" dirty="0">
              <a:solidFill>
                <a:srgbClr val="000000"/>
              </a:solidFill>
              <a:latin typeface="Arial"/>
              <a:ea typeface="Arial"/>
              <a:cs typeface="Arial"/>
              <a:sym typeface="Arial"/>
            </a:endParaRPr>
          </a:p>
        </p:txBody>
      </p:sp>
      <p:pic>
        <p:nvPicPr>
          <p:cNvPr id="519" name="Google Shape;519;p34"/>
          <p:cNvPicPr preferRelativeResize="0">
            <a:picLocks noGrp="1"/>
          </p:cNvPicPr>
          <p:nvPr>
            <p:ph type="body" idx="2"/>
          </p:nvPr>
        </p:nvPicPr>
        <p:blipFill rotWithShape="1">
          <a:blip r:embed="rId3">
            <a:alphaModFix/>
          </a:blip>
          <a:srcRect r="1226" b="1"/>
          <a:stretch/>
        </p:blipFill>
        <p:spPr>
          <a:xfrm>
            <a:off x="5978525" y="800100"/>
            <a:ext cx="5424487" cy="5257800"/>
          </a:xfrm>
          <a:prstGeom prst="rect">
            <a:avLst/>
          </a:prstGeom>
          <a:noFill/>
          <a:ln>
            <a:noFill/>
          </a:ln>
        </p:spPr>
      </p:pic>
      <p:cxnSp>
        <p:nvCxnSpPr>
          <p:cNvPr id="520" name="Google Shape;520;p34"/>
          <p:cNvCxnSpPr/>
          <p:nvPr/>
        </p:nvCxnSpPr>
        <p:spPr>
          <a:xfrm>
            <a:off x="5149850" y="1757362"/>
            <a:ext cx="1955800" cy="360362"/>
          </a:xfrm>
          <a:prstGeom prst="straightConnector1">
            <a:avLst/>
          </a:prstGeom>
          <a:noFill/>
          <a:ln w="76200" cap="flat" cmpd="sng">
            <a:solidFill>
              <a:srgbClr val="FF0000"/>
            </a:solidFill>
            <a:prstDash val="solid"/>
            <a:miter lim="800000"/>
            <a:headEnd type="none" w="med" len="med"/>
            <a:tailEnd type="triangle" w="med" len="med"/>
          </a:ln>
        </p:spPr>
      </p:cxnSp>
      <p:pic>
        <p:nvPicPr>
          <p:cNvPr id="521" name="Google Shape;521;p34"/>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522" name="Google Shape;522;p34"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882805" y="206302"/>
            <a:ext cx="10515600" cy="554579"/>
          </a:xfrm>
          <a:prstGeom prst="rect">
            <a:avLst/>
          </a:prstGeom>
          <a:noFill/>
          <a:ln>
            <a:noFill/>
          </a:ln>
        </p:spPr>
        <p:txBody>
          <a:bodyPr spcFirstLastPara="1" wrap="square" lIns="91425" tIns="45700" rIns="91425" bIns="45700" anchor="ctr" anchorCtr="0">
            <a:normAutofit fontScale="90000"/>
          </a:bodyPr>
          <a:lstStyle/>
          <a:p>
            <a:pPr lvl="0" algn="ctr">
              <a:buSzPts val="3600"/>
            </a:pPr>
            <a:r>
              <a:rPr lang="en-US" sz="3600" dirty="0" err="1"/>
              <a:t>Praca</a:t>
            </a:r>
            <a:r>
              <a:rPr lang="en-US" sz="3600" dirty="0"/>
              <a:t> </a:t>
            </a:r>
            <a:r>
              <a:rPr lang="en-US" sz="3600" dirty="0" err="1"/>
              <a:t>indywidualna</a:t>
            </a:r>
            <a:r>
              <a:rPr lang="en-US" sz="3600" dirty="0"/>
              <a:t> – </a:t>
            </a:r>
            <a:r>
              <a:rPr lang="en-US" sz="3600" dirty="0" err="1"/>
              <a:t>karta</a:t>
            </a:r>
            <a:r>
              <a:rPr lang="en-US" sz="3600" dirty="0"/>
              <a:t> </a:t>
            </a:r>
            <a:r>
              <a:rPr lang="en-US" sz="3600" dirty="0" err="1"/>
              <a:t>pracy</a:t>
            </a:r>
            <a:r>
              <a:rPr lang="en-US" sz="3600" dirty="0"/>
              <a:t> </a:t>
            </a:r>
            <a:r>
              <a:rPr lang="en-US" sz="3600" dirty="0" err="1"/>
              <a:t>nr</a:t>
            </a:r>
            <a:r>
              <a:rPr lang="en-US" sz="3600" dirty="0"/>
              <a:t> </a:t>
            </a:r>
            <a:r>
              <a:rPr lang="pl-PL" sz="3600" dirty="0" smtClean="0"/>
              <a:t>2.1</a:t>
            </a:r>
            <a:endParaRPr dirty="0"/>
          </a:p>
        </p:txBody>
      </p:sp>
      <p:pic>
        <p:nvPicPr>
          <p:cNvPr id="521" name="Google Shape;521;p3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522" name="Google Shape;522;p34"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pic>
        <p:nvPicPr>
          <p:cNvPr id="11" name="Obraz 10"/>
          <p:cNvPicPr>
            <a:picLocks noChangeAspect="1"/>
          </p:cNvPicPr>
          <p:nvPr/>
        </p:nvPicPr>
        <p:blipFill>
          <a:blip r:embed="rId5"/>
          <a:stretch>
            <a:fillRect/>
          </a:stretch>
        </p:blipFill>
        <p:spPr>
          <a:xfrm>
            <a:off x="3157652" y="813270"/>
            <a:ext cx="5876693" cy="5231358"/>
          </a:xfrm>
          <a:prstGeom prst="rect">
            <a:avLst/>
          </a:prstGeom>
        </p:spPr>
      </p:pic>
    </p:spTree>
    <p:extLst>
      <p:ext uri="{BB962C8B-B14F-4D97-AF65-F5344CB8AC3E}">
        <p14:creationId xmlns:p14="http://schemas.microsoft.com/office/powerpoint/2010/main" val="1884008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6"/>
        <p:cNvGrpSpPr/>
        <p:nvPr/>
      </p:nvGrpSpPr>
      <p:grpSpPr>
        <a:xfrm>
          <a:off x="0" y="0"/>
          <a:ext cx="0" cy="0"/>
          <a:chOff x="0" y="0"/>
          <a:chExt cx="0" cy="0"/>
        </a:xfrm>
      </p:grpSpPr>
      <p:sp>
        <p:nvSpPr>
          <p:cNvPr id="527" name="Google Shape;527;p35"/>
          <p:cNvSpPr txBox="1">
            <a:spLocks noGrp="1"/>
          </p:cNvSpPr>
          <p:nvPr>
            <p:ph type="title"/>
          </p:nvPr>
        </p:nvSpPr>
        <p:spPr>
          <a:xfrm>
            <a:off x="588962" y="855662"/>
            <a:ext cx="4560887" cy="11287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SŁABE STRONY</a:t>
            </a:r>
            <a:r>
              <a:rPr lang="en-US" sz="3600" b="0" i="0" u="none">
                <a:solidFill>
                  <a:schemeClr val="dk1"/>
                </a:solidFill>
                <a:latin typeface="Calibri"/>
                <a:ea typeface="Calibri"/>
                <a:cs typeface="Calibri"/>
                <a:sym typeface="Calibri"/>
              </a:rPr>
              <a:t/>
            </a:r>
            <a:br>
              <a:rPr lang="en-US" sz="3600" b="0" i="0" u="none">
                <a:solidFill>
                  <a:schemeClr val="dk1"/>
                </a:solidFill>
                <a:latin typeface="Calibri"/>
                <a:ea typeface="Calibri"/>
                <a:cs typeface="Calibri"/>
                <a:sym typeface="Calibri"/>
              </a:rPr>
            </a:br>
            <a:r>
              <a:rPr lang="en-US" sz="3600" b="0" i="0" u="none">
                <a:solidFill>
                  <a:schemeClr val="dk1"/>
                </a:solidFill>
                <a:latin typeface="Calibri"/>
                <a:ea typeface="Calibri"/>
                <a:cs typeface="Calibri"/>
                <a:sym typeface="Calibri"/>
              </a:rPr>
              <a:t>PYTANIA POMOCNICZE </a:t>
            </a:r>
            <a:endParaRPr/>
          </a:p>
        </p:txBody>
      </p:sp>
      <p:sp>
        <p:nvSpPr>
          <p:cNvPr id="528" name="Google Shape;528;p35"/>
          <p:cNvSpPr txBox="1">
            <a:spLocks noGrp="1"/>
          </p:cNvSpPr>
          <p:nvPr>
            <p:ph type="body" idx="1"/>
          </p:nvPr>
        </p:nvSpPr>
        <p:spPr>
          <a:xfrm>
            <a:off x="788987" y="1984375"/>
            <a:ext cx="5094287" cy="3979862"/>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Wady przedsięwzięcia? </a:t>
            </a:r>
            <a:endParaRPr/>
          </a:p>
          <a:p>
            <a:pPr marL="228600" marR="0" lvl="0" indent="-228600" algn="l" rtl="0">
              <a:lnSpc>
                <a:spcPct val="9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Brak możliwości rozwoju? </a:t>
            </a:r>
            <a:endParaRPr/>
          </a:p>
          <a:p>
            <a:pPr marL="228600" marR="0" lvl="0" indent="-228600" algn="l" rtl="0">
              <a:lnSpc>
                <a:spcPct val="9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Brak siły konkurencyjnej? </a:t>
            </a:r>
            <a:endParaRPr/>
          </a:p>
          <a:p>
            <a:pPr marL="228600" marR="0" lvl="0" indent="-228600" algn="l" rtl="0">
              <a:lnSpc>
                <a:spcPct val="9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Słaba reputacja? </a:t>
            </a:r>
            <a:endParaRPr/>
          </a:p>
          <a:p>
            <a:pPr marL="228600" marR="0" lvl="0" indent="-228600" algn="l" rtl="0">
              <a:lnSpc>
                <a:spcPct val="9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Aspekty finansowe? </a:t>
            </a:r>
            <a:endParaRPr/>
          </a:p>
          <a:p>
            <a:pPr marL="228600" marR="0" lvl="0" indent="-228600" algn="l" rtl="0">
              <a:lnSpc>
                <a:spcPct val="9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Własne, znane wrażliwe punkty? </a:t>
            </a:r>
            <a:endParaRPr/>
          </a:p>
          <a:p>
            <a:pPr marL="228600" marR="0" lvl="0" indent="-228600" algn="l" rtl="0">
              <a:lnSpc>
                <a:spcPct val="9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Nieterminowa realizacja zamówień. </a:t>
            </a:r>
            <a:endParaRPr/>
          </a:p>
          <a:p>
            <a:pPr marL="228600" marR="0" lvl="0" indent="-228600" algn="l" rtl="0">
              <a:lnSpc>
                <a:spcPct val="9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Nietrwałość łańcucha dostaw? </a:t>
            </a:r>
            <a:endParaRPr/>
          </a:p>
          <a:p>
            <a:pPr marL="228600" marR="0" lvl="0" indent="-228600" algn="l" rtl="0">
              <a:lnSpc>
                <a:spcPct val="9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Zakłócenia podstawowej działalności? </a:t>
            </a:r>
            <a:endParaRPr/>
          </a:p>
          <a:p>
            <a:pPr marL="228600" marR="0" lvl="0" indent="-228600" algn="l" rtl="0">
              <a:lnSpc>
                <a:spcPct val="9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Wiarygodność danych, mała przewidywalność planu? </a:t>
            </a:r>
            <a:endParaRPr/>
          </a:p>
        </p:txBody>
      </p:sp>
      <p:pic>
        <p:nvPicPr>
          <p:cNvPr id="529" name="Google Shape;529;p35"/>
          <p:cNvPicPr preferRelativeResize="0">
            <a:picLocks noGrp="1"/>
          </p:cNvPicPr>
          <p:nvPr>
            <p:ph type="body" idx="2"/>
          </p:nvPr>
        </p:nvPicPr>
        <p:blipFill rotWithShape="1">
          <a:blip r:embed="rId3">
            <a:alphaModFix/>
          </a:blip>
          <a:srcRect r="1226" b="1"/>
          <a:stretch/>
        </p:blipFill>
        <p:spPr>
          <a:xfrm>
            <a:off x="5978525" y="800100"/>
            <a:ext cx="5424487" cy="5257800"/>
          </a:xfrm>
          <a:prstGeom prst="rect">
            <a:avLst/>
          </a:prstGeom>
          <a:noFill/>
          <a:ln>
            <a:noFill/>
          </a:ln>
        </p:spPr>
      </p:pic>
      <p:cxnSp>
        <p:nvCxnSpPr>
          <p:cNvPr id="530" name="Google Shape;530;p35"/>
          <p:cNvCxnSpPr/>
          <p:nvPr/>
        </p:nvCxnSpPr>
        <p:spPr>
          <a:xfrm>
            <a:off x="5149850" y="1757362"/>
            <a:ext cx="3876675" cy="790575"/>
          </a:xfrm>
          <a:prstGeom prst="straightConnector1">
            <a:avLst/>
          </a:prstGeom>
          <a:noFill/>
          <a:ln w="76200" cap="flat" cmpd="sng">
            <a:solidFill>
              <a:srgbClr val="FF0000"/>
            </a:solidFill>
            <a:prstDash val="solid"/>
            <a:miter lim="800000"/>
            <a:headEnd type="none" w="med" len="med"/>
            <a:tailEnd type="triangle" w="med" len="med"/>
          </a:ln>
        </p:spPr>
      </p:cxnSp>
      <p:pic>
        <p:nvPicPr>
          <p:cNvPr id="531" name="Google Shape;531;p35"/>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532" name="Google Shape;532;p35"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882805" y="206302"/>
            <a:ext cx="10515600" cy="554579"/>
          </a:xfrm>
          <a:prstGeom prst="rect">
            <a:avLst/>
          </a:prstGeom>
          <a:noFill/>
          <a:ln>
            <a:noFill/>
          </a:ln>
        </p:spPr>
        <p:txBody>
          <a:bodyPr spcFirstLastPara="1" wrap="square" lIns="91425" tIns="45700" rIns="91425" bIns="45700" anchor="ctr" anchorCtr="0">
            <a:normAutofit fontScale="90000"/>
          </a:bodyPr>
          <a:lstStyle/>
          <a:p>
            <a:pPr lvl="0" algn="ctr">
              <a:buSzPts val="3600"/>
            </a:pPr>
            <a:r>
              <a:rPr lang="en-US" sz="3600" dirty="0" err="1"/>
              <a:t>Praca</a:t>
            </a:r>
            <a:r>
              <a:rPr lang="en-US" sz="3600" dirty="0"/>
              <a:t> </a:t>
            </a:r>
            <a:r>
              <a:rPr lang="en-US" sz="3600" dirty="0" err="1"/>
              <a:t>indywidualna</a:t>
            </a:r>
            <a:r>
              <a:rPr lang="en-US" sz="3600" dirty="0"/>
              <a:t> – </a:t>
            </a:r>
            <a:r>
              <a:rPr lang="en-US" sz="3600" dirty="0" err="1"/>
              <a:t>karta</a:t>
            </a:r>
            <a:r>
              <a:rPr lang="en-US" sz="3600" dirty="0"/>
              <a:t> </a:t>
            </a:r>
            <a:r>
              <a:rPr lang="en-US" sz="3600" dirty="0" err="1"/>
              <a:t>pracy</a:t>
            </a:r>
            <a:r>
              <a:rPr lang="en-US" sz="3600" dirty="0"/>
              <a:t> </a:t>
            </a:r>
            <a:r>
              <a:rPr lang="en-US" sz="3600" dirty="0" err="1"/>
              <a:t>nr</a:t>
            </a:r>
            <a:r>
              <a:rPr lang="en-US" sz="3600" dirty="0"/>
              <a:t> </a:t>
            </a:r>
            <a:r>
              <a:rPr lang="pl-PL" sz="3600" dirty="0" smtClean="0"/>
              <a:t>2.2</a:t>
            </a:r>
            <a:endParaRPr dirty="0"/>
          </a:p>
        </p:txBody>
      </p:sp>
      <p:pic>
        <p:nvPicPr>
          <p:cNvPr id="521" name="Google Shape;521;p3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522" name="Google Shape;522;p34"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pic>
        <p:nvPicPr>
          <p:cNvPr id="2" name="Obraz 1"/>
          <p:cNvPicPr>
            <a:picLocks noChangeAspect="1"/>
          </p:cNvPicPr>
          <p:nvPr/>
        </p:nvPicPr>
        <p:blipFill>
          <a:blip r:embed="rId5"/>
          <a:stretch>
            <a:fillRect/>
          </a:stretch>
        </p:blipFill>
        <p:spPr>
          <a:xfrm>
            <a:off x="3111191" y="669095"/>
            <a:ext cx="5293535" cy="5374229"/>
          </a:xfrm>
          <a:prstGeom prst="rect">
            <a:avLst/>
          </a:prstGeom>
        </p:spPr>
      </p:pic>
    </p:spTree>
    <p:extLst>
      <p:ext uri="{BB962C8B-B14F-4D97-AF65-F5344CB8AC3E}">
        <p14:creationId xmlns:p14="http://schemas.microsoft.com/office/powerpoint/2010/main" val="3308900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6"/>
        <p:cNvGrpSpPr/>
        <p:nvPr/>
      </p:nvGrpSpPr>
      <p:grpSpPr>
        <a:xfrm>
          <a:off x="0" y="0"/>
          <a:ext cx="0" cy="0"/>
          <a:chOff x="0" y="0"/>
          <a:chExt cx="0" cy="0"/>
        </a:xfrm>
      </p:grpSpPr>
      <p:sp>
        <p:nvSpPr>
          <p:cNvPr id="537" name="Google Shape;537;p36"/>
          <p:cNvSpPr txBox="1">
            <a:spLocks noGrp="1"/>
          </p:cNvSpPr>
          <p:nvPr>
            <p:ph type="title"/>
          </p:nvPr>
        </p:nvSpPr>
        <p:spPr>
          <a:xfrm>
            <a:off x="788987" y="460375"/>
            <a:ext cx="4560887" cy="11287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SZANSE</a:t>
            </a:r>
            <a:r>
              <a:rPr lang="en-US" sz="3600" b="0" i="0" u="none">
                <a:solidFill>
                  <a:schemeClr val="dk1"/>
                </a:solidFill>
                <a:latin typeface="Calibri"/>
                <a:ea typeface="Calibri"/>
                <a:cs typeface="Calibri"/>
                <a:sym typeface="Calibri"/>
              </a:rPr>
              <a:t/>
            </a:r>
            <a:br>
              <a:rPr lang="en-US" sz="3600" b="0" i="0" u="none">
                <a:solidFill>
                  <a:schemeClr val="dk1"/>
                </a:solidFill>
                <a:latin typeface="Calibri"/>
                <a:ea typeface="Calibri"/>
                <a:cs typeface="Calibri"/>
                <a:sym typeface="Calibri"/>
              </a:rPr>
            </a:br>
            <a:r>
              <a:rPr lang="en-US" sz="3600" b="0" i="0" u="none">
                <a:solidFill>
                  <a:schemeClr val="dk1"/>
                </a:solidFill>
                <a:latin typeface="Calibri"/>
                <a:ea typeface="Calibri"/>
                <a:cs typeface="Calibri"/>
                <a:sym typeface="Calibri"/>
              </a:rPr>
              <a:t>PYTANIA POMOCNICZE </a:t>
            </a:r>
            <a:endParaRPr/>
          </a:p>
        </p:txBody>
      </p:sp>
      <p:sp>
        <p:nvSpPr>
          <p:cNvPr id="538" name="Google Shape;538;p36"/>
          <p:cNvSpPr txBox="1">
            <a:spLocks noGrp="1"/>
          </p:cNvSpPr>
          <p:nvPr>
            <p:ph type="body" idx="1"/>
          </p:nvPr>
        </p:nvSpPr>
        <p:spPr>
          <a:xfrm>
            <a:off x="692150" y="1757362"/>
            <a:ext cx="5810250" cy="3908425"/>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chemeClr val="dk1"/>
              </a:buClr>
              <a:buSzPts val="1800"/>
              <a:buFont typeface="Arial"/>
              <a:buNone/>
            </a:pPr>
            <a:endParaRPr sz="1800" b="0" i="0" u="none">
              <a:solidFill>
                <a:srgbClr val="000000"/>
              </a:solidFill>
              <a:latin typeface="Arial"/>
              <a:ea typeface="Arial"/>
              <a:cs typeface="Arial"/>
              <a:sym typeface="Arial"/>
            </a:endParaRPr>
          </a:p>
          <a:p>
            <a:pPr marL="0" marR="0" lvl="0" indent="-114300" algn="l" rtl="0">
              <a:lnSpc>
                <a:spcPct val="8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Wydarzenia na rynku? </a:t>
            </a:r>
            <a:endParaRPr/>
          </a:p>
          <a:p>
            <a:pPr marL="0" marR="0" lvl="0" indent="-114300" algn="l" rtl="0">
              <a:lnSpc>
                <a:spcPct val="8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Słabe strony konkurentów? </a:t>
            </a:r>
            <a:endParaRPr/>
          </a:p>
          <a:p>
            <a:pPr marL="0" marR="0" lvl="0" indent="-114300" algn="l" rtl="0">
              <a:lnSpc>
                <a:spcPct val="8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Tendencje w branży lub stylach życia? </a:t>
            </a:r>
            <a:endParaRPr/>
          </a:p>
          <a:p>
            <a:pPr marL="0" marR="0" lvl="0" indent="-114300" algn="l" rtl="0">
              <a:lnSpc>
                <a:spcPct val="8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Rozwój i nowe technologie? </a:t>
            </a:r>
            <a:endParaRPr/>
          </a:p>
          <a:p>
            <a:pPr marL="0" marR="0" lvl="0" indent="-114300" algn="l" rtl="0">
              <a:lnSpc>
                <a:spcPct val="8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Wpływy globalne? </a:t>
            </a:r>
            <a:endParaRPr/>
          </a:p>
          <a:p>
            <a:pPr marL="0" marR="0" lvl="0" indent="-114300" algn="l" rtl="0">
              <a:lnSpc>
                <a:spcPct val="8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Rynki dla produktów niszowych? </a:t>
            </a:r>
            <a:endParaRPr/>
          </a:p>
          <a:p>
            <a:pPr marL="0" marR="0" lvl="0" indent="-114300" algn="l" rtl="0">
              <a:lnSpc>
                <a:spcPct val="8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Aspekty geograficzne, eksport, import? </a:t>
            </a:r>
            <a:endParaRPr/>
          </a:p>
          <a:p>
            <a:pPr marL="0" marR="0" lvl="0" indent="-114300" algn="l" rtl="0">
              <a:lnSpc>
                <a:spcPct val="8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Nowe unikalne cechy pojawiających się produktów? </a:t>
            </a:r>
            <a:endParaRPr/>
          </a:p>
          <a:p>
            <a:pPr marL="0" marR="0" lvl="0" indent="-114300" algn="l" rtl="0">
              <a:lnSpc>
                <a:spcPct val="8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Rozwój przedsiębiorstwa i produktu? </a:t>
            </a:r>
            <a:endParaRPr/>
          </a:p>
          <a:p>
            <a:pPr marL="0" marR="0" lvl="0" indent="-114300" algn="l" rtl="0">
              <a:lnSpc>
                <a:spcPct val="80000"/>
              </a:lnSpc>
              <a:spcBef>
                <a:spcPts val="1000"/>
              </a:spcBef>
              <a:spcAft>
                <a:spcPts val="0"/>
              </a:spcAft>
              <a:buClr>
                <a:srgbClr val="000000"/>
              </a:buClr>
              <a:buSzPts val="1800"/>
              <a:buFont typeface="Noto Sans Symbols"/>
              <a:buChar char="❑"/>
            </a:pPr>
            <a:r>
              <a:rPr lang="en-US" sz="1800" b="0" i="0" u="none">
                <a:solidFill>
                  <a:srgbClr val="000000"/>
                </a:solidFill>
                <a:latin typeface="Arial"/>
                <a:ea typeface="Arial"/>
                <a:cs typeface="Arial"/>
                <a:sym typeface="Arial"/>
              </a:rPr>
              <a:t>Rynek badan, dostępność informacji? 	</a:t>
            </a:r>
            <a:endParaRPr/>
          </a:p>
          <a:p>
            <a:pPr marL="228600" marR="0" lvl="0" indent="-114300" algn="l" rtl="0">
              <a:lnSpc>
                <a:spcPct val="90000"/>
              </a:lnSpc>
              <a:spcBef>
                <a:spcPts val="1000"/>
              </a:spcBef>
              <a:spcAft>
                <a:spcPts val="0"/>
              </a:spcAft>
              <a:buClr>
                <a:schemeClr val="dk1"/>
              </a:buClr>
              <a:buSzPts val="1800"/>
              <a:buFont typeface="Arial"/>
              <a:buNone/>
            </a:pPr>
            <a:endParaRPr sz="1800" b="0" i="0" u="none">
              <a:solidFill>
                <a:srgbClr val="000000"/>
              </a:solidFill>
              <a:latin typeface="Arial"/>
              <a:ea typeface="Arial"/>
              <a:cs typeface="Arial"/>
              <a:sym typeface="Arial"/>
            </a:endParaRPr>
          </a:p>
        </p:txBody>
      </p:sp>
      <p:pic>
        <p:nvPicPr>
          <p:cNvPr id="539" name="Google Shape;539;p36"/>
          <p:cNvPicPr preferRelativeResize="0">
            <a:picLocks noGrp="1"/>
          </p:cNvPicPr>
          <p:nvPr>
            <p:ph type="body" idx="2"/>
          </p:nvPr>
        </p:nvPicPr>
        <p:blipFill rotWithShape="1">
          <a:blip r:embed="rId3">
            <a:alphaModFix/>
          </a:blip>
          <a:srcRect r="1226" b="1"/>
          <a:stretch/>
        </p:blipFill>
        <p:spPr>
          <a:xfrm>
            <a:off x="5978525" y="800100"/>
            <a:ext cx="5424487" cy="5257800"/>
          </a:xfrm>
          <a:prstGeom prst="rect">
            <a:avLst/>
          </a:prstGeom>
          <a:noFill/>
          <a:ln>
            <a:noFill/>
          </a:ln>
        </p:spPr>
      </p:pic>
      <p:cxnSp>
        <p:nvCxnSpPr>
          <p:cNvPr id="540" name="Google Shape;540;p36"/>
          <p:cNvCxnSpPr/>
          <p:nvPr/>
        </p:nvCxnSpPr>
        <p:spPr>
          <a:xfrm>
            <a:off x="5149850" y="1757362"/>
            <a:ext cx="1800225" cy="2252662"/>
          </a:xfrm>
          <a:prstGeom prst="straightConnector1">
            <a:avLst/>
          </a:prstGeom>
          <a:noFill/>
          <a:ln w="76200" cap="flat" cmpd="sng">
            <a:solidFill>
              <a:srgbClr val="FF0000"/>
            </a:solidFill>
            <a:prstDash val="solid"/>
            <a:miter lim="800000"/>
            <a:headEnd type="none" w="med" len="med"/>
            <a:tailEnd type="triangle" w="med" len="med"/>
          </a:ln>
        </p:spPr>
      </p:cxnSp>
      <p:pic>
        <p:nvPicPr>
          <p:cNvPr id="541" name="Google Shape;541;p36"/>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542" name="Google Shape;542;p36" descr="Obraz zawierający tekst&#10;&#10;Opis wygenerowany automatycznie"/>
          <p:cNvPicPr preferRelativeResize="0"/>
          <p:nvPr/>
        </p:nvPicPr>
        <p:blipFill rotWithShape="1">
          <a:blip r:embed="rId5">
            <a:alphaModFix/>
          </a:blip>
          <a:srcRect/>
          <a:stretch/>
        </p:blipFill>
        <p:spPr>
          <a:xfrm>
            <a:off x="4722812" y="5911850"/>
            <a:ext cx="2746375" cy="91598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882805" y="206302"/>
            <a:ext cx="10515600" cy="554579"/>
          </a:xfrm>
          <a:prstGeom prst="rect">
            <a:avLst/>
          </a:prstGeom>
          <a:noFill/>
          <a:ln>
            <a:noFill/>
          </a:ln>
        </p:spPr>
        <p:txBody>
          <a:bodyPr spcFirstLastPara="1" wrap="square" lIns="91425" tIns="45700" rIns="91425" bIns="45700" anchor="ctr" anchorCtr="0">
            <a:normAutofit fontScale="90000"/>
          </a:bodyPr>
          <a:lstStyle/>
          <a:p>
            <a:pPr lvl="0" algn="ctr">
              <a:buSzPts val="3600"/>
            </a:pPr>
            <a:r>
              <a:rPr lang="en-US" sz="3600" dirty="0" err="1"/>
              <a:t>Praca</a:t>
            </a:r>
            <a:r>
              <a:rPr lang="en-US" sz="3600" dirty="0"/>
              <a:t> </a:t>
            </a:r>
            <a:r>
              <a:rPr lang="en-US" sz="3600" dirty="0" err="1"/>
              <a:t>indywidualna</a:t>
            </a:r>
            <a:r>
              <a:rPr lang="en-US" sz="3600" dirty="0"/>
              <a:t> – </a:t>
            </a:r>
            <a:r>
              <a:rPr lang="en-US" sz="3600" dirty="0" err="1"/>
              <a:t>karta</a:t>
            </a:r>
            <a:r>
              <a:rPr lang="en-US" sz="3600" dirty="0"/>
              <a:t> </a:t>
            </a:r>
            <a:r>
              <a:rPr lang="en-US" sz="3600" dirty="0" err="1"/>
              <a:t>pracy</a:t>
            </a:r>
            <a:r>
              <a:rPr lang="en-US" sz="3600" dirty="0"/>
              <a:t> </a:t>
            </a:r>
            <a:r>
              <a:rPr lang="en-US" sz="3600" dirty="0" err="1"/>
              <a:t>nr</a:t>
            </a:r>
            <a:r>
              <a:rPr lang="en-US" sz="3600" dirty="0"/>
              <a:t> </a:t>
            </a:r>
            <a:r>
              <a:rPr lang="pl-PL" sz="3600" dirty="0" smtClean="0"/>
              <a:t>2.3</a:t>
            </a:r>
            <a:endParaRPr dirty="0"/>
          </a:p>
        </p:txBody>
      </p:sp>
      <p:pic>
        <p:nvPicPr>
          <p:cNvPr id="521" name="Google Shape;521;p3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522" name="Google Shape;522;p34"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pic>
        <p:nvPicPr>
          <p:cNvPr id="3" name="Obraz 2"/>
          <p:cNvPicPr>
            <a:picLocks noChangeAspect="1"/>
          </p:cNvPicPr>
          <p:nvPr/>
        </p:nvPicPr>
        <p:blipFill>
          <a:blip r:embed="rId5"/>
          <a:stretch>
            <a:fillRect/>
          </a:stretch>
        </p:blipFill>
        <p:spPr>
          <a:xfrm>
            <a:off x="2649153" y="781025"/>
            <a:ext cx="7241979" cy="5150370"/>
          </a:xfrm>
          <a:prstGeom prst="rect">
            <a:avLst/>
          </a:prstGeom>
        </p:spPr>
      </p:pic>
    </p:spTree>
    <p:extLst>
      <p:ext uri="{BB962C8B-B14F-4D97-AF65-F5344CB8AC3E}">
        <p14:creationId xmlns:p14="http://schemas.microsoft.com/office/powerpoint/2010/main" val="3132254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6"/>
        <p:cNvGrpSpPr/>
        <p:nvPr/>
      </p:nvGrpSpPr>
      <p:grpSpPr>
        <a:xfrm>
          <a:off x="0" y="0"/>
          <a:ext cx="0" cy="0"/>
          <a:chOff x="0" y="0"/>
          <a:chExt cx="0" cy="0"/>
        </a:xfrm>
      </p:grpSpPr>
      <p:sp>
        <p:nvSpPr>
          <p:cNvPr id="547" name="Google Shape;547;p37"/>
          <p:cNvSpPr txBox="1">
            <a:spLocks noGrp="1"/>
          </p:cNvSpPr>
          <p:nvPr>
            <p:ph type="title"/>
          </p:nvPr>
        </p:nvSpPr>
        <p:spPr>
          <a:xfrm>
            <a:off x="788987" y="471487"/>
            <a:ext cx="4560887" cy="11287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ZAGROŻENIA</a:t>
            </a:r>
            <a:r>
              <a:rPr lang="en-US" sz="3600" b="0" i="0" u="none">
                <a:solidFill>
                  <a:schemeClr val="dk1"/>
                </a:solidFill>
                <a:latin typeface="Calibri"/>
                <a:ea typeface="Calibri"/>
                <a:cs typeface="Calibri"/>
                <a:sym typeface="Calibri"/>
              </a:rPr>
              <a:t/>
            </a:r>
            <a:br>
              <a:rPr lang="en-US" sz="3600" b="0" i="0" u="none">
                <a:solidFill>
                  <a:schemeClr val="dk1"/>
                </a:solidFill>
                <a:latin typeface="Calibri"/>
                <a:ea typeface="Calibri"/>
                <a:cs typeface="Calibri"/>
                <a:sym typeface="Calibri"/>
              </a:rPr>
            </a:br>
            <a:r>
              <a:rPr lang="en-US" sz="3600" b="0" i="0" u="none">
                <a:solidFill>
                  <a:schemeClr val="dk1"/>
                </a:solidFill>
                <a:latin typeface="Calibri"/>
                <a:ea typeface="Calibri"/>
                <a:cs typeface="Calibri"/>
                <a:sym typeface="Calibri"/>
              </a:rPr>
              <a:t>PYTANIA POMOCNICZE </a:t>
            </a:r>
            <a:endParaRPr/>
          </a:p>
        </p:txBody>
      </p:sp>
      <p:sp>
        <p:nvSpPr>
          <p:cNvPr id="548" name="Google Shape;548;p37"/>
          <p:cNvSpPr txBox="1">
            <a:spLocks noGrp="1"/>
          </p:cNvSpPr>
          <p:nvPr>
            <p:ph type="body" idx="1"/>
          </p:nvPr>
        </p:nvSpPr>
        <p:spPr>
          <a:xfrm>
            <a:off x="669925" y="1855787"/>
            <a:ext cx="5426075" cy="4202112"/>
          </a:xfrm>
          <a:prstGeom prst="rect">
            <a:avLst/>
          </a:prstGeom>
          <a:noFill/>
          <a:ln>
            <a:noFill/>
          </a:ln>
        </p:spPr>
        <p:txBody>
          <a:bodyPr spcFirstLastPara="1" wrap="square" lIns="91425" tIns="45700" rIns="91425" bIns="45700" anchor="ctr" anchorCtr="0">
            <a:normAutofit/>
          </a:bodyPr>
          <a:lstStyle/>
          <a:p>
            <a:pPr marL="228600" marR="0" lvl="0" indent="-228600" algn="l" rtl="0">
              <a:lnSpc>
                <a:spcPct val="80000"/>
              </a:lnSpc>
              <a:spcBef>
                <a:spcPts val="0"/>
              </a:spcBef>
              <a:spcAft>
                <a:spcPts val="0"/>
              </a:spcAft>
              <a:buClr>
                <a:srgbClr val="000000"/>
              </a:buClr>
              <a:buSzPts val="1900"/>
              <a:buFont typeface="Noto Sans Symbols"/>
              <a:buChar char="❑"/>
            </a:pPr>
            <a:r>
              <a:rPr lang="en-US" sz="1900" b="0" i="0" u="none">
                <a:solidFill>
                  <a:srgbClr val="000000"/>
                </a:solidFill>
                <a:latin typeface="Calibri"/>
                <a:ea typeface="Calibri"/>
                <a:cs typeface="Calibri"/>
                <a:sym typeface="Calibri"/>
              </a:rPr>
              <a:t>Wpływ polityki? Zmiany w prawie? </a:t>
            </a:r>
            <a:endParaRPr/>
          </a:p>
          <a:p>
            <a:pPr marL="228600" marR="0" lvl="0" indent="-228600" algn="l" rtl="0">
              <a:lnSpc>
                <a:spcPct val="80000"/>
              </a:lnSpc>
              <a:spcBef>
                <a:spcPts val="1000"/>
              </a:spcBef>
              <a:spcAft>
                <a:spcPts val="0"/>
              </a:spcAft>
              <a:buClr>
                <a:srgbClr val="000000"/>
              </a:buClr>
              <a:buSzPts val="1900"/>
              <a:buFont typeface="Noto Sans Symbols"/>
              <a:buChar char="❑"/>
            </a:pPr>
            <a:r>
              <a:rPr lang="en-US" sz="1900" b="0" i="0" u="none">
                <a:solidFill>
                  <a:srgbClr val="000000"/>
                </a:solidFill>
                <a:latin typeface="Calibri"/>
                <a:ea typeface="Calibri"/>
                <a:cs typeface="Calibri"/>
                <a:sym typeface="Calibri"/>
              </a:rPr>
              <a:t>Wpływ środowiska naturalnego? </a:t>
            </a:r>
            <a:endParaRPr/>
          </a:p>
          <a:p>
            <a:pPr marL="228600" marR="0" lvl="0" indent="-228600" algn="l" rtl="0">
              <a:lnSpc>
                <a:spcPct val="80000"/>
              </a:lnSpc>
              <a:spcBef>
                <a:spcPts val="1000"/>
              </a:spcBef>
              <a:spcAft>
                <a:spcPts val="0"/>
              </a:spcAft>
              <a:buClr>
                <a:srgbClr val="000000"/>
              </a:buClr>
              <a:buSzPts val="1900"/>
              <a:buFont typeface="Noto Sans Symbols"/>
              <a:buChar char="❑"/>
            </a:pPr>
            <a:r>
              <a:rPr lang="en-US" sz="1900" b="0" i="0" u="none">
                <a:solidFill>
                  <a:srgbClr val="000000"/>
                </a:solidFill>
                <a:latin typeface="Calibri"/>
                <a:ea typeface="Calibri"/>
                <a:cs typeface="Calibri"/>
                <a:sym typeface="Calibri"/>
              </a:rPr>
              <a:t>Zamiary konkurencji? </a:t>
            </a:r>
            <a:endParaRPr/>
          </a:p>
          <a:p>
            <a:pPr marL="228600" marR="0" lvl="0" indent="-228600" algn="l" rtl="0">
              <a:lnSpc>
                <a:spcPct val="80000"/>
              </a:lnSpc>
              <a:spcBef>
                <a:spcPts val="1000"/>
              </a:spcBef>
              <a:spcAft>
                <a:spcPts val="0"/>
              </a:spcAft>
              <a:buClr>
                <a:srgbClr val="000000"/>
              </a:buClr>
              <a:buSzPts val="1900"/>
              <a:buFont typeface="Noto Sans Symbols"/>
              <a:buChar char="❑"/>
            </a:pPr>
            <a:r>
              <a:rPr lang="en-US" sz="1900" b="0" i="0" u="none">
                <a:solidFill>
                  <a:srgbClr val="000000"/>
                </a:solidFill>
                <a:latin typeface="Calibri"/>
                <a:ea typeface="Calibri"/>
                <a:cs typeface="Calibri"/>
                <a:sym typeface="Calibri"/>
              </a:rPr>
              <a:t>Wielkość rynku, pojemność, podaż? </a:t>
            </a:r>
            <a:endParaRPr/>
          </a:p>
          <a:p>
            <a:pPr marL="228600" marR="0" lvl="0" indent="-228600" algn="l" rtl="0">
              <a:lnSpc>
                <a:spcPct val="80000"/>
              </a:lnSpc>
              <a:spcBef>
                <a:spcPts val="1000"/>
              </a:spcBef>
              <a:spcAft>
                <a:spcPts val="0"/>
              </a:spcAft>
              <a:buClr>
                <a:srgbClr val="000000"/>
              </a:buClr>
              <a:buSzPts val="1900"/>
              <a:buFont typeface="Noto Sans Symbols"/>
              <a:buChar char="❑"/>
            </a:pPr>
            <a:r>
              <a:rPr lang="en-US" sz="1900" b="0" i="0" u="none">
                <a:solidFill>
                  <a:srgbClr val="000000"/>
                </a:solidFill>
                <a:latin typeface="Calibri"/>
                <a:ea typeface="Calibri"/>
                <a:cs typeface="Calibri"/>
                <a:sym typeface="Calibri"/>
              </a:rPr>
              <a:t>Aspekty związane z sezonowością, pogoda, wpływem mody?</a:t>
            </a:r>
            <a:endParaRPr/>
          </a:p>
          <a:p>
            <a:pPr marL="228600" marR="0" lvl="0" indent="-228600" algn="l" rtl="0">
              <a:lnSpc>
                <a:spcPct val="80000"/>
              </a:lnSpc>
              <a:spcBef>
                <a:spcPts val="1000"/>
              </a:spcBef>
              <a:spcAft>
                <a:spcPts val="0"/>
              </a:spcAft>
              <a:buClr>
                <a:srgbClr val="000000"/>
              </a:buClr>
              <a:buSzPts val="1900"/>
              <a:buFont typeface="Noto Sans Symbols"/>
              <a:buChar char="❑"/>
            </a:pPr>
            <a:r>
              <a:rPr lang="en-US" sz="1900" b="0" i="0" u="none">
                <a:solidFill>
                  <a:srgbClr val="000000"/>
                </a:solidFill>
                <a:latin typeface="Calibri"/>
                <a:ea typeface="Calibri"/>
                <a:cs typeface="Calibri"/>
                <a:sym typeface="Calibri"/>
              </a:rPr>
              <a:t>Rosnące wymagania rynku? Nowe technologie, usługi, pomysły?  </a:t>
            </a:r>
            <a:endParaRPr/>
          </a:p>
          <a:p>
            <a:pPr marL="228600" marR="0" lvl="0" indent="-228600" algn="l" rtl="0">
              <a:lnSpc>
                <a:spcPct val="80000"/>
              </a:lnSpc>
              <a:spcBef>
                <a:spcPts val="1000"/>
              </a:spcBef>
              <a:spcAft>
                <a:spcPts val="0"/>
              </a:spcAft>
              <a:buClr>
                <a:srgbClr val="000000"/>
              </a:buClr>
              <a:buSzPts val="1900"/>
              <a:buFont typeface="Noto Sans Symbols"/>
              <a:buChar char="❑"/>
            </a:pPr>
            <a:r>
              <a:rPr lang="en-US" sz="1900" b="0" i="0" u="none">
                <a:solidFill>
                  <a:srgbClr val="000000"/>
                </a:solidFill>
                <a:latin typeface="Calibri"/>
                <a:ea typeface="Calibri"/>
                <a:cs typeface="Calibri"/>
                <a:sym typeface="Calibri"/>
              </a:rPr>
              <a:t>Nie do pokonania czynniki zewnętrzne? </a:t>
            </a:r>
            <a:endParaRPr/>
          </a:p>
          <a:p>
            <a:pPr marL="228600" marR="0" lvl="0" indent="-228600" algn="l" rtl="0">
              <a:lnSpc>
                <a:spcPct val="80000"/>
              </a:lnSpc>
              <a:spcBef>
                <a:spcPts val="1000"/>
              </a:spcBef>
              <a:spcAft>
                <a:spcPts val="0"/>
              </a:spcAft>
              <a:buClr>
                <a:srgbClr val="000000"/>
              </a:buClr>
              <a:buSzPts val="1900"/>
              <a:buFont typeface="Noto Sans Symbols"/>
              <a:buChar char="❑"/>
            </a:pPr>
            <a:r>
              <a:rPr lang="en-US" sz="1900" b="0" i="0" u="none">
                <a:solidFill>
                  <a:srgbClr val="000000"/>
                </a:solidFill>
                <a:latin typeface="Calibri"/>
                <a:ea typeface="Calibri"/>
                <a:cs typeface="Calibri"/>
                <a:sym typeface="Calibri"/>
              </a:rPr>
              <a:t>Utrata kluczowych pracowników? </a:t>
            </a:r>
            <a:endParaRPr/>
          </a:p>
          <a:p>
            <a:pPr marL="228600" marR="0" lvl="0" indent="-228600" algn="l" rtl="0">
              <a:lnSpc>
                <a:spcPct val="80000"/>
              </a:lnSpc>
              <a:spcBef>
                <a:spcPts val="1000"/>
              </a:spcBef>
              <a:spcAft>
                <a:spcPts val="0"/>
              </a:spcAft>
              <a:buClr>
                <a:srgbClr val="000000"/>
              </a:buClr>
              <a:buSzPts val="1900"/>
              <a:buFont typeface="Noto Sans Symbols"/>
              <a:buChar char="❑"/>
            </a:pPr>
            <a:r>
              <a:rPr lang="en-US" sz="1900" b="0" i="0" u="none">
                <a:solidFill>
                  <a:srgbClr val="000000"/>
                </a:solidFill>
                <a:latin typeface="Calibri"/>
                <a:ea typeface="Calibri"/>
                <a:cs typeface="Calibri"/>
                <a:sym typeface="Calibri"/>
              </a:rPr>
              <a:t>Brak stałego wsparcia finansowego? </a:t>
            </a:r>
            <a:endParaRPr/>
          </a:p>
          <a:p>
            <a:pPr marL="228600" marR="0" lvl="0" indent="-228600" algn="l" rtl="0">
              <a:lnSpc>
                <a:spcPct val="80000"/>
              </a:lnSpc>
              <a:spcBef>
                <a:spcPts val="1000"/>
              </a:spcBef>
              <a:spcAft>
                <a:spcPts val="0"/>
              </a:spcAft>
              <a:buClr>
                <a:srgbClr val="000000"/>
              </a:buClr>
              <a:buSzPts val="1900"/>
              <a:buFont typeface="Noto Sans Symbols"/>
              <a:buChar char="❑"/>
            </a:pPr>
            <a:r>
              <a:rPr lang="en-US" sz="1900" b="0" i="0" u="none">
                <a:solidFill>
                  <a:srgbClr val="000000"/>
                </a:solidFill>
                <a:latin typeface="Calibri"/>
                <a:ea typeface="Calibri"/>
                <a:cs typeface="Calibri"/>
                <a:sym typeface="Calibri"/>
              </a:rPr>
              <a:t>Stan gospodarki – krajowej, zagranicznych? 	</a:t>
            </a:r>
            <a:endParaRPr/>
          </a:p>
          <a:p>
            <a:pPr marL="228600" marR="0" lvl="0" indent="-107950" algn="l" rtl="0">
              <a:lnSpc>
                <a:spcPct val="90000"/>
              </a:lnSpc>
              <a:spcBef>
                <a:spcPts val="1000"/>
              </a:spcBef>
              <a:spcAft>
                <a:spcPts val="0"/>
              </a:spcAft>
              <a:buClr>
                <a:schemeClr val="dk1"/>
              </a:buClr>
              <a:buSzPts val="1900"/>
              <a:buFont typeface="Arial"/>
              <a:buNone/>
            </a:pPr>
            <a:endParaRPr sz="1900" b="0" i="0" u="none">
              <a:solidFill>
                <a:srgbClr val="000000"/>
              </a:solidFill>
              <a:latin typeface="Calibri"/>
              <a:ea typeface="Calibri"/>
              <a:cs typeface="Calibri"/>
              <a:sym typeface="Calibri"/>
            </a:endParaRPr>
          </a:p>
        </p:txBody>
      </p:sp>
      <p:pic>
        <p:nvPicPr>
          <p:cNvPr id="549" name="Google Shape;549;p37"/>
          <p:cNvPicPr preferRelativeResize="0">
            <a:picLocks noGrp="1"/>
          </p:cNvPicPr>
          <p:nvPr>
            <p:ph type="body" idx="2"/>
          </p:nvPr>
        </p:nvPicPr>
        <p:blipFill rotWithShape="1">
          <a:blip r:embed="rId3">
            <a:alphaModFix/>
          </a:blip>
          <a:srcRect r="1226" b="1"/>
          <a:stretch/>
        </p:blipFill>
        <p:spPr>
          <a:xfrm>
            <a:off x="5978525" y="800100"/>
            <a:ext cx="5424487" cy="5257800"/>
          </a:xfrm>
          <a:prstGeom prst="rect">
            <a:avLst/>
          </a:prstGeom>
          <a:noFill/>
          <a:ln>
            <a:noFill/>
          </a:ln>
        </p:spPr>
      </p:pic>
      <p:cxnSp>
        <p:nvCxnSpPr>
          <p:cNvPr id="550" name="Google Shape;550;p37"/>
          <p:cNvCxnSpPr/>
          <p:nvPr/>
        </p:nvCxnSpPr>
        <p:spPr>
          <a:xfrm>
            <a:off x="5149850" y="1757362"/>
            <a:ext cx="4216400" cy="2344737"/>
          </a:xfrm>
          <a:prstGeom prst="straightConnector1">
            <a:avLst/>
          </a:prstGeom>
          <a:noFill/>
          <a:ln w="76200" cap="flat" cmpd="sng">
            <a:solidFill>
              <a:srgbClr val="FF0000"/>
            </a:solidFill>
            <a:prstDash val="solid"/>
            <a:miter lim="800000"/>
            <a:headEnd type="none" w="med" len="med"/>
            <a:tailEnd type="triangle" w="med" len="med"/>
          </a:ln>
        </p:spPr>
      </p:cxnSp>
      <p:pic>
        <p:nvPicPr>
          <p:cNvPr id="551" name="Google Shape;551;p37"/>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552" name="Google Shape;552;p37"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txBox="1">
            <a:spLocks noGrp="1"/>
          </p:cNvSpPr>
          <p:nvPr>
            <p:ph type="title"/>
          </p:nvPr>
        </p:nvSpPr>
        <p:spPr>
          <a:xfrm>
            <a:off x="831850" y="1709737"/>
            <a:ext cx="10515600" cy="2852737"/>
          </a:xfrm>
          <a:prstGeom prst="rect">
            <a:avLst/>
          </a:prstGeom>
          <a:noFill/>
          <a:ln>
            <a:noFill/>
          </a:ln>
        </p:spPr>
        <p:txBody>
          <a:bodyPr spcFirstLastPara="1" wrap="square" lIns="91425" tIns="45700" rIns="91425" bIns="45700" anchor="b" anchorCtr="0">
            <a:noAutofit/>
          </a:bodyPr>
          <a:lstStyle/>
          <a:p>
            <a:pPr lvl="0" algn="ctr"/>
            <a:r>
              <a:rPr lang="en-US" sz="6000" b="0" i="0" u="none" dirty="0" err="1">
                <a:solidFill>
                  <a:schemeClr val="dk1"/>
                </a:solidFill>
                <a:latin typeface="Calibri"/>
                <a:ea typeface="Calibri"/>
                <a:cs typeface="Calibri"/>
                <a:sym typeface="Calibri"/>
              </a:rPr>
              <a:t>Moduł</a:t>
            </a:r>
            <a:r>
              <a:rPr lang="en-US" sz="6000" b="0" i="0" u="none" dirty="0">
                <a:solidFill>
                  <a:schemeClr val="dk1"/>
                </a:solidFill>
                <a:latin typeface="Calibri"/>
                <a:ea typeface="Calibri"/>
                <a:cs typeface="Calibri"/>
                <a:sym typeface="Calibri"/>
              </a:rPr>
              <a:t> 1. Analiza </a:t>
            </a:r>
            <a:r>
              <a:rPr lang="en-US" sz="6000" b="0" i="0" u="none" dirty="0" err="1" smtClean="0">
                <a:solidFill>
                  <a:schemeClr val="dk1"/>
                </a:solidFill>
                <a:latin typeface="Calibri"/>
                <a:ea typeface="Calibri"/>
                <a:cs typeface="Calibri"/>
                <a:sym typeface="Calibri"/>
              </a:rPr>
              <a:t>porażki</a:t>
            </a:r>
            <a:r>
              <a:rPr lang="pl-PL" sz="6000" b="0" i="0" u="none" dirty="0" smtClean="0">
                <a:solidFill>
                  <a:schemeClr val="dk1"/>
                </a:solidFill>
                <a:latin typeface="Calibri"/>
                <a:ea typeface="Calibri"/>
                <a:cs typeface="Calibri"/>
                <a:sym typeface="Calibri"/>
              </a:rPr>
              <a:t> </a:t>
            </a:r>
            <a:r>
              <a:rPr lang="pl-PL" dirty="0"/>
              <a:t>plan szkolenia</a:t>
            </a:r>
            <a:endParaRPr dirty="0"/>
          </a:p>
        </p:txBody>
      </p:sp>
      <p:sp>
        <p:nvSpPr>
          <p:cNvPr id="223" name="Google Shape;223;p4"/>
          <p:cNvSpPr txBox="1">
            <a:spLocks noGrp="1"/>
          </p:cNvSpPr>
          <p:nvPr>
            <p:ph type="body" idx="1"/>
          </p:nvPr>
        </p:nvSpPr>
        <p:spPr>
          <a:xfrm>
            <a:off x="831850" y="4589462"/>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882805" y="206302"/>
            <a:ext cx="10515600" cy="554579"/>
          </a:xfrm>
          <a:prstGeom prst="rect">
            <a:avLst/>
          </a:prstGeom>
          <a:noFill/>
          <a:ln>
            <a:noFill/>
          </a:ln>
        </p:spPr>
        <p:txBody>
          <a:bodyPr spcFirstLastPara="1" wrap="square" lIns="91425" tIns="45700" rIns="91425" bIns="45700" anchor="ctr" anchorCtr="0">
            <a:normAutofit fontScale="90000"/>
          </a:bodyPr>
          <a:lstStyle/>
          <a:p>
            <a:pPr lvl="0" algn="ctr">
              <a:buSzPts val="3600"/>
            </a:pPr>
            <a:r>
              <a:rPr lang="en-US" sz="3600" dirty="0" err="1"/>
              <a:t>Praca</a:t>
            </a:r>
            <a:r>
              <a:rPr lang="en-US" sz="3600" dirty="0"/>
              <a:t> </a:t>
            </a:r>
            <a:r>
              <a:rPr lang="en-US" sz="3600" dirty="0" err="1"/>
              <a:t>indywidualna</a:t>
            </a:r>
            <a:r>
              <a:rPr lang="en-US" sz="3600" dirty="0"/>
              <a:t> – </a:t>
            </a:r>
            <a:r>
              <a:rPr lang="en-US" sz="3600" dirty="0" err="1"/>
              <a:t>karta</a:t>
            </a:r>
            <a:r>
              <a:rPr lang="en-US" sz="3600" dirty="0"/>
              <a:t> </a:t>
            </a:r>
            <a:r>
              <a:rPr lang="en-US" sz="3600" dirty="0" err="1"/>
              <a:t>pracy</a:t>
            </a:r>
            <a:r>
              <a:rPr lang="en-US" sz="3600" dirty="0"/>
              <a:t> </a:t>
            </a:r>
            <a:r>
              <a:rPr lang="en-US" sz="3600" dirty="0" err="1"/>
              <a:t>nr</a:t>
            </a:r>
            <a:r>
              <a:rPr lang="en-US" sz="3600" dirty="0"/>
              <a:t> </a:t>
            </a:r>
            <a:r>
              <a:rPr lang="pl-PL" sz="3600" dirty="0" smtClean="0"/>
              <a:t>2.4</a:t>
            </a:r>
            <a:endParaRPr dirty="0"/>
          </a:p>
        </p:txBody>
      </p:sp>
      <p:pic>
        <p:nvPicPr>
          <p:cNvPr id="521" name="Google Shape;521;p3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522" name="Google Shape;522;p34"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pic>
        <p:nvPicPr>
          <p:cNvPr id="2" name="Obraz 1"/>
          <p:cNvPicPr>
            <a:picLocks noChangeAspect="1"/>
          </p:cNvPicPr>
          <p:nvPr/>
        </p:nvPicPr>
        <p:blipFill>
          <a:blip r:embed="rId5"/>
          <a:stretch>
            <a:fillRect/>
          </a:stretch>
        </p:blipFill>
        <p:spPr>
          <a:xfrm>
            <a:off x="2932771" y="717125"/>
            <a:ext cx="6556917" cy="5182026"/>
          </a:xfrm>
          <a:prstGeom prst="rect">
            <a:avLst/>
          </a:prstGeom>
        </p:spPr>
      </p:pic>
    </p:spTree>
    <p:extLst>
      <p:ext uri="{BB962C8B-B14F-4D97-AF65-F5344CB8AC3E}">
        <p14:creationId xmlns:p14="http://schemas.microsoft.com/office/powerpoint/2010/main" val="1613571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8"/>
          <p:cNvSpPr txBox="1">
            <a:spLocks noGrp="1"/>
          </p:cNvSpPr>
          <p:nvPr>
            <p:ph type="title"/>
          </p:nvPr>
        </p:nvSpPr>
        <p:spPr>
          <a:xfrm>
            <a:off x="1536700" y="779462"/>
            <a:ext cx="8980487" cy="12001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000"/>
              <a:buFont typeface="Roboto Slab"/>
              <a:buNone/>
            </a:pPr>
            <a:r>
              <a:rPr lang="en-US" sz="4000" b="1" i="0" u="none" dirty="0" err="1">
                <a:solidFill>
                  <a:schemeClr val="dk1"/>
                </a:solidFill>
                <a:latin typeface="Roboto Slab"/>
                <a:ea typeface="Roboto Slab"/>
                <a:cs typeface="Roboto Slab"/>
                <a:sym typeface="Roboto Slab"/>
              </a:rPr>
              <a:t>Wnioski</a:t>
            </a:r>
            <a:r>
              <a:rPr lang="en-US" sz="4000" b="1" i="0" u="none" dirty="0">
                <a:solidFill>
                  <a:schemeClr val="dk1"/>
                </a:solidFill>
                <a:latin typeface="Roboto Slab"/>
                <a:ea typeface="Roboto Slab"/>
                <a:cs typeface="Roboto Slab"/>
                <a:sym typeface="Roboto Slab"/>
              </a:rPr>
              <a:t> z analizy SWOT</a:t>
            </a:r>
            <a:endParaRPr dirty="0"/>
          </a:p>
        </p:txBody>
      </p:sp>
      <p:sp>
        <p:nvSpPr>
          <p:cNvPr id="558" name="Google Shape;558;p38"/>
          <p:cNvSpPr txBox="1">
            <a:spLocks noGrp="1"/>
          </p:cNvSpPr>
          <p:nvPr>
            <p:ph type="body" idx="1"/>
          </p:nvPr>
        </p:nvSpPr>
        <p:spPr>
          <a:xfrm>
            <a:off x="954087" y="1546225"/>
            <a:ext cx="9701212" cy="4532312"/>
          </a:xfrm>
          <a:prstGeom prst="rect">
            <a:avLst/>
          </a:prstGeom>
          <a:noFill/>
          <a:ln>
            <a:noFill/>
          </a:ln>
        </p:spPr>
        <p:txBody>
          <a:bodyPr spcFirstLastPara="1" wrap="square" lIns="91425" tIns="45700" rIns="91425" bIns="45700" anchor="t" anchorCtr="0">
            <a:noAutofit/>
          </a:bodyPr>
          <a:lstStyle/>
          <a:p>
            <a:pPr marL="0" indent="0" algn="just">
              <a:lnSpc>
                <a:spcPct val="100000"/>
              </a:lnSpc>
              <a:buNone/>
            </a:pPr>
            <a:r>
              <a:rPr lang="pl-PL" sz="2000" dirty="0">
                <a:solidFill>
                  <a:schemeClr val="tx1"/>
                </a:solidFill>
              </a:rPr>
              <a:t>Aby w pełni wykorzystać możliwości analizy SWOT, należy poddać analizie powiązań cztery niezależne grupy czynników. Na pierwszy rzut oka są one ze sobą niezwiązane. Aby dokonać analizy, trzeba odpowiedzieć na kilka pytań:</a:t>
            </a:r>
          </a:p>
          <a:p>
            <a:pPr marL="342900" indent="-342900">
              <a:lnSpc>
                <a:spcPct val="100000"/>
              </a:lnSpc>
            </a:pPr>
            <a:r>
              <a:rPr lang="pl-PL" sz="2000" dirty="0">
                <a:solidFill>
                  <a:schemeClr val="tx1"/>
                </a:solidFill>
              </a:rPr>
              <a:t>Czy konkretna mocna strona pozwoli nam wykorzystać konkretną szansę? </a:t>
            </a:r>
          </a:p>
          <a:p>
            <a:pPr marL="342900" indent="-342900">
              <a:lnSpc>
                <a:spcPct val="100000"/>
              </a:lnSpc>
            </a:pPr>
            <a:r>
              <a:rPr lang="pl-PL" sz="2000" dirty="0">
                <a:solidFill>
                  <a:schemeClr val="tx1"/>
                </a:solidFill>
              </a:rPr>
              <a:t>Czy konkretna mocna strona pozwoli nam zniwelować konkretne zagrożenie? </a:t>
            </a:r>
          </a:p>
          <a:p>
            <a:pPr marL="342900" indent="-342900">
              <a:lnSpc>
                <a:spcPct val="100000"/>
              </a:lnSpc>
            </a:pPr>
            <a:r>
              <a:rPr lang="pl-PL" sz="2000" dirty="0">
                <a:solidFill>
                  <a:schemeClr val="tx1"/>
                </a:solidFill>
              </a:rPr>
              <a:t>Czy konkretna słaba strona ogranicza możliwość wykorzystania konkretnej szansy? </a:t>
            </a:r>
          </a:p>
          <a:p>
            <a:pPr marL="342900" indent="-342900">
              <a:lnSpc>
                <a:spcPct val="100000"/>
              </a:lnSpc>
            </a:pPr>
            <a:r>
              <a:rPr lang="pl-PL" sz="2000" dirty="0">
                <a:solidFill>
                  <a:schemeClr val="tx1"/>
                </a:solidFill>
              </a:rPr>
              <a:t>Czy konkretna słaba strona potęguje ryzyko związane z konkretnym zagrożeniem?</a:t>
            </a:r>
          </a:p>
        </p:txBody>
      </p:sp>
      <p:pic>
        <p:nvPicPr>
          <p:cNvPr id="559" name="Google Shape;559;p3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560" name="Google Shape;560;p38"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882805" y="206302"/>
            <a:ext cx="10515600" cy="554579"/>
          </a:xfrm>
          <a:prstGeom prst="rect">
            <a:avLst/>
          </a:prstGeom>
          <a:noFill/>
          <a:ln>
            <a:noFill/>
          </a:ln>
        </p:spPr>
        <p:txBody>
          <a:bodyPr spcFirstLastPara="1" wrap="square" lIns="91425" tIns="45700" rIns="91425" bIns="45700" anchor="ctr" anchorCtr="0">
            <a:normAutofit fontScale="90000"/>
          </a:bodyPr>
          <a:lstStyle/>
          <a:p>
            <a:pPr lvl="0" algn="ctr">
              <a:buSzPts val="3600"/>
            </a:pPr>
            <a:r>
              <a:rPr lang="en-US" sz="3600" dirty="0" err="1"/>
              <a:t>Praca</a:t>
            </a:r>
            <a:r>
              <a:rPr lang="en-US" sz="3600" dirty="0"/>
              <a:t> </a:t>
            </a:r>
            <a:r>
              <a:rPr lang="en-US" sz="3600" dirty="0" err="1"/>
              <a:t>indywidualna</a:t>
            </a:r>
            <a:r>
              <a:rPr lang="en-US" sz="3600" dirty="0"/>
              <a:t> – </a:t>
            </a:r>
            <a:r>
              <a:rPr lang="en-US" sz="3600" dirty="0" err="1"/>
              <a:t>karta</a:t>
            </a:r>
            <a:r>
              <a:rPr lang="en-US" sz="3600" dirty="0"/>
              <a:t> </a:t>
            </a:r>
            <a:r>
              <a:rPr lang="en-US" sz="3600" dirty="0" err="1"/>
              <a:t>pracy</a:t>
            </a:r>
            <a:r>
              <a:rPr lang="en-US" sz="3600" dirty="0"/>
              <a:t> </a:t>
            </a:r>
            <a:r>
              <a:rPr lang="en-US" sz="3600" dirty="0" err="1"/>
              <a:t>nr</a:t>
            </a:r>
            <a:r>
              <a:rPr lang="en-US" sz="3600" dirty="0"/>
              <a:t> </a:t>
            </a:r>
            <a:r>
              <a:rPr lang="pl-PL" sz="3600" dirty="0" smtClean="0"/>
              <a:t>2.5</a:t>
            </a:r>
            <a:endParaRPr dirty="0"/>
          </a:p>
        </p:txBody>
      </p:sp>
      <p:pic>
        <p:nvPicPr>
          <p:cNvPr id="521" name="Google Shape;521;p3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522" name="Google Shape;522;p34"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pic>
        <p:nvPicPr>
          <p:cNvPr id="3" name="Obraz 2"/>
          <p:cNvPicPr>
            <a:picLocks noChangeAspect="1"/>
          </p:cNvPicPr>
          <p:nvPr/>
        </p:nvPicPr>
        <p:blipFill>
          <a:blip r:embed="rId5"/>
          <a:stretch>
            <a:fillRect/>
          </a:stretch>
        </p:blipFill>
        <p:spPr>
          <a:xfrm>
            <a:off x="2932771" y="760881"/>
            <a:ext cx="6467707" cy="5138270"/>
          </a:xfrm>
          <a:prstGeom prst="rect">
            <a:avLst/>
          </a:prstGeom>
        </p:spPr>
      </p:pic>
    </p:spTree>
    <p:extLst>
      <p:ext uri="{BB962C8B-B14F-4D97-AF65-F5344CB8AC3E}">
        <p14:creationId xmlns:p14="http://schemas.microsoft.com/office/powerpoint/2010/main" val="4003859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4"/>
        <p:cNvGrpSpPr/>
        <p:nvPr/>
      </p:nvGrpSpPr>
      <p:grpSpPr>
        <a:xfrm>
          <a:off x="0" y="0"/>
          <a:ext cx="0" cy="0"/>
          <a:chOff x="0" y="0"/>
          <a:chExt cx="0" cy="0"/>
        </a:xfrm>
      </p:grpSpPr>
      <p:sp>
        <p:nvSpPr>
          <p:cNvPr id="565" name="Google Shape;565;p3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600"/>
              <a:buFont typeface="Calibri"/>
              <a:buNone/>
            </a:pPr>
            <a:r>
              <a:rPr lang="en-US" sz="5600" b="0" i="0" u="none" dirty="0" err="1">
                <a:solidFill>
                  <a:schemeClr val="dk1"/>
                </a:solidFill>
                <a:latin typeface="Calibri"/>
                <a:ea typeface="Calibri"/>
                <a:cs typeface="Calibri"/>
                <a:sym typeface="Calibri"/>
              </a:rPr>
              <a:t>Strategie</a:t>
            </a:r>
            <a:r>
              <a:rPr lang="en-US" sz="5600" b="0" i="0" u="none" dirty="0">
                <a:solidFill>
                  <a:schemeClr val="dk1"/>
                </a:solidFill>
                <a:latin typeface="Calibri"/>
                <a:ea typeface="Calibri"/>
                <a:cs typeface="Calibri"/>
                <a:sym typeface="Calibri"/>
              </a:rPr>
              <a:t>:</a:t>
            </a:r>
            <a:endParaRPr dirty="0"/>
          </a:p>
        </p:txBody>
      </p:sp>
      <p:sp>
        <p:nvSpPr>
          <p:cNvPr id="566" name="Google Shape;566;p39"/>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228600" marR="0" lvl="0" indent="-228600" algn="just" rtl="0">
              <a:lnSpc>
                <a:spcPct val="150000"/>
              </a:lnSpc>
              <a:spcBef>
                <a:spcPts val="0"/>
              </a:spcBef>
              <a:spcAft>
                <a:spcPts val="0"/>
              </a:spcAft>
              <a:buClr>
                <a:schemeClr val="dk1"/>
              </a:buClr>
              <a:buSzPts val="2000"/>
              <a:buFont typeface="Arial"/>
              <a:buChar char="•"/>
            </a:pPr>
            <a:r>
              <a:rPr lang="pl-PL" sz="2000" b="1" dirty="0" err="1">
                <a:latin typeface="Arial"/>
                <a:ea typeface="Arial"/>
                <a:cs typeface="Arial"/>
                <a:sym typeface="Arial"/>
              </a:rPr>
              <a:t>a</a:t>
            </a:r>
            <a:r>
              <a:rPr lang="en-US" sz="2000" b="1" i="0" u="none" strike="noStrike" cap="none" dirty="0" err="1" smtClean="0">
                <a:solidFill>
                  <a:schemeClr val="dk1"/>
                </a:solidFill>
                <a:latin typeface="Arial"/>
                <a:ea typeface="Arial"/>
                <a:cs typeface="Arial"/>
                <a:sym typeface="Arial"/>
              </a:rPr>
              <a:t>gresywna</a:t>
            </a:r>
            <a:r>
              <a:rPr lang="en-US" sz="2000" b="0" i="0" u="none" strike="noStrike" cap="none" dirty="0" smtClean="0">
                <a:solidFill>
                  <a:schemeClr val="dk1"/>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a:t>
            </a:r>
            <a:r>
              <a:rPr lang="en-US" sz="2000" b="0" i="1" u="none" strike="noStrike" cap="none" dirty="0" err="1">
                <a:solidFill>
                  <a:schemeClr val="dk1"/>
                </a:solidFill>
                <a:latin typeface="Arial"/>
                <a:ea typeface="Arial"/>
                <a:cs typeface="Arial"/>
                <a:sym typeface="Arial"/>
              </a:rPr>
              <a:t>przewaga</a:t>
            </a:r>
            <a:r>
              <a:rPr lang="en-US" sz="2000" b="0" i="1" u="none" strike="noStrike" cap="none" dirty="0">
                <a:solidFill>
                  <a:schemeClr val="dk1"/>
                </a:solidFill>
                <a:latin typeface="Arial"/>
                <a:ea typeface="Arial"/>
                <a:cs typeface="Arial"/>
                <a:sym typeface="Arial"/>
              </a:rPr>
              <a:t> </a:t>
            </a:r>
            <a:r>
              <a:rPr lang="en-US" sz="2000" b="0" i="1" u="none" strike="noStrike" cap="none" dirty="0" err="1">
                <a:solidFill>
                  <a:schemeClr val="dk1"/>
                </a:solidFill>
                <a:latin typeface="Arial"/>
                <a:ea typeface="Arial"/>
                <a:cs typeface="Arial"/>
                <a:sym typeface="Arial"/>
              </a:rPr>
              <a:t>mocnych</a:t>
            </a:r>
            <a:r>
              <a:rPr lang="en-US" sz="2000" b="0" i="1" u="none" strike="noStrike" cap="none" dirty="0">
                <a:solidFill>
                  <a:schemeClr val="dk1"/>
                </a:solidFill>
                <a:latin typeface="Arial"/>
                <a:ea typeface="Arial"/>
                <a:cs typeface="Arial"/>
                <a:sym typeface="Arial"/>
              </a:rPr>
              <a:t> </a:t>
            </a:r>
            <a:r>
              <a:rPr lang="en-US" sz="2000" b="0" i="1" u="none" strike="noStrike" cap="none" dirty="0" err="1">
                <a:solidFill>
                  <a:schemeClr val="dk1"/>
                </a:solidFill>
                <a:latin typeface="Arial"/>
                <a:ea typeface="Arial"/>
                <a:cs typeface="Arial"/>
                <a:sym typeface="Arial"/>
              </a:rPr>
              <a:t>stron</a:t>
            </a:r>
            <a:r>
              <a:rPr lang="en-US" sz="2000" b="0" i="1" u="none" strike="noStrike" cap="none" dirty="0">
                <a:solidFill>
                  <a:schemeClr val="dk1"/>
                </a:solidFill>
                <a:latin typeface="Arial"/>
                <a:ea typeface="Arial"/>
                <a:cs typeface="Arial"/>
                <a:sym typeface="Arial"/>
              </a:rPr>
              <a:t> i </a:t>
            </a:r>
            <a:r>
              <a:rPr lang="en-US" sz="2000" b="0" i="1" u="none" strike="noStrike" cap="none" dirty="0" err="1">
                <a:solidFill>
                  <a:schemeClr val="dk1"/>
                </a:solidFill>
                <a:latin typeface="Arial"/>
                <a:ea typeface="Arial"/>
                <a:cs typeface="Arial"/>
                <a:sym typeface="Arial"/>
              </a:rPr>
              <a:t>szanse</a:t>
            </a:r>
            <a:r>
              <a:rPr lang="en-US" sz="2000" b="0" i="0" u="none" strike="noStrike" cap="none" dirty="0">
                <a:solidFill>
                  <a:schemeClr val="dk1"/>
                </a:solidFill>
                <a:latin typeface="Arial"/>
                <a:ea typeface="Arial"/>
                <a:cs typeface="Arial"/>
                <a:sym typeface="Arial"/>
              </a:rPr>
              <a:t>) – </a:t>
            </a:r>
            <a:r>
              <a:rPr lang="en-US" sz="2000" b="0" i="0" u="none" strike="noStrike" cap="none" dirty="0" err="1">
                <a:solidFill>
                  <a:schemeClr val="dk1"/>
                </a:solidFill>
                <a:latin typeface="Arial"/>
                <a:ea typeface="Arial"/>
                <a:cs typeface="Arial"/>
                <a:sym typeface="Arial"/>
              </a:rPr>
              <a:t>silna</a:t>
            </a:r>
            <a:r>
              <a:rPr lang="en-US" sz="2000" b="0" i="0" u="none" strike="noStrike" cap="none" dirty="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ekspansja</a:t>
            </a:r>
            <a:r>
              <a:rPr lang="pl-PL" sz="2000" b="0" i="0" u="none" strike="noStrike" cap="none" dirty="0" smtClean="0">
                <a:solidFill>
                  <a:schemeClr val="dk1"/>
                </a:solidFill>
                <a:latin typeface="Arial"/>
                <a:ea typeface="Arial"/>
                <a:cs typeface="Arial"/>
                <a:sym typeface="Arial"/>
              </a:rPr>
              <a:t>,</a:t>
            </a:r>
            <a:endParaRPr dirty="0"/>
          </a:p>
          <a:p>
            <a:pPr marL="228600" marR="0" lvl="0" indent="-228600" algn="just" rtl="0">
              <a:lnSpc>
                <a:spcPct val="150000"/>
              </a:lnSpc>
              <a:spcBef>
                <a:spcPts val="1000"/>
              </a:spcBef>
              <a:spcAft>
                <a:spcPts val="0"/>
              </a:spcAft>
              <a:buClr>
                <a:schemeClr val="dk1"/>
              </a:buClr>
              <a:buSzPts val="2000"/>
              <a:buFont typeface="Arial"/>
              <a:buChar char="•"/>
            </a:pPr>
            <a:r>
              <a:rPr lang="pl-PL" sz="2000" b="1" dirty="0" err="1">
                <a:latin typeface="Arial"/>
                <a:ea typeface="Arial"/>
                <a:cs typeface="Arial"/>
                <a:sym typeface="Arial"/>
              </a:rPr>
              <a:t>k</a:t>
            </a:r>
            <a:r>
              <a:rPr lang="en-US" sz="2000" b="1" i="0" u="none" strike="noStrike" cap="none" dirty="0" err="1" smtClean="0">
                <a:solidFill>
                  <a:schemeClr val="dk1"/>
                </a:solidFill>
                <a:latin typeface="Arial"/>
                <a:ea typeface="Arial"/>
                <a:cs typeface="Arial"/>
                <a:sym typeface="Arial"/>
              </a:rPr>
              <a:t>onserwatywna</a:t>
            </a:r>
            <a:r>
              <a:rPr lang="en-US" sz="2000" b="0" i="0" u="none" strike="noStrike" cap="none" dirty="0" smtClean="0">
                <a:solidFill>
                  <a:schemeClr val="dk1"/>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a:t>
            </a:r>
            <a:r>
              <a:rPr lang="en-US" sz="2000" b="0" i="1" u="none" strike="noStrike" cap="none" dirty="0" err="1">
                <a:solidFill>
                  <a:schemeClr val="dk1"/>
                </a:solidFill>
                <a:latin typeface="Arial"/>
                <a:ea typeface="Arial"/>
                <a:cs typeface="Arial"/>
                <a:sym typeface="Arial"/>
              </a:rPr>
              <a:t>mocne</a:t>
            </a:r>
            <a:r>
              <a:rPr lang="en-US" sz="2000" b="0" i="1" u="none" strike="noStrike" cap="none" dirty="0">
                <a:solidFill>
                  <a:schemeClr val="dk1"/>
                </a:solidFill>
                <a:latin typeface="Arial"/>
                <a:ea typeface="Arial"/>
                <a:cs typeface="Arial"/>
                <a:sym typeface="Arial"/>
              </a:rPr>
              <a:t> </a:t>
            </a:r>
            <a:r>
              <a:rPr lang="en-US" sz="2000" b="0" i="1" u="none" strike="noStrike" cap="none" dirty="0" err="1">
                <a:solidFill>
                  <a:schemeClr val="dk1"/>
                </a:solidFill>
                <a:latin typeface="Arial"/>
                <a:ea typeface="Arial"/>
                <a:cs typeface="Arial"/>
                <a:sym typeface="Arial"/>
              </a:rPr>
              <a:t>strony</a:t>
            </a:r>
            <a:r>
              <a:rPr lang="en-US" sz="2000" b="0" i="1" u="none" strike="noStrike" cap="none" dirty="0">
                <a:solidFill>
                  <a:schemeClr val="dk1"/>
                </a:solidFill>
                <a:latin typeface="Arial"/>
                <a:ea typeface="Arial"/>
                <a:cs typeface="Arial"/>
                <a:sym typeface="Arial"/>
              </a:rPr>
              <a:t>, ale </a:t>
            </a:r>
            <a:r>
              <a:rPr lang="en-US" sz="2000" b="0" i="1" u="none" strike="noStrike" cap="none" dirty="0" err="1">
                <a:solidFill>
                  <a:schemeClr val="dk1"/>
                </a:solidFill>
                <a:latin typeface="Arial"/>
                <a:ea typeface="Arial"/>
                <a:cs typeface="Arial"/>
                <a:sym typeface="Arial"/>
              </a:rPr>
              <a:t>sporo</a:t>
            </a:r>
            <a:r>
              <a:rPr lang="en-US" sz="2000" b="0" i="1" u="none" strike="noStrike" cap="none" dirty="0">
                <a:solidFill>
                  <a:schemeClr val="dk1"/>
                </a:solidFill>
                <a:latin typeface="Arial"/>
                <a:ea typeface="Arial"/>
                <a:cs typeface="Arial"/>
                <a:sym typeface="Arial"/>
              </a:rPr>
              <a:t> </a:t>
            </a:r>
            <a:r>
              <a:rPr lang="en-US" sz="2000" b="0" i="1" u="none" strike="noStrike" cap="none" dirty="0" err="1">
                <a:solidFill>
                  <a:schemeClr val="dk1"/>
                </a:solidFill>
                <a:latin typeface="Arial"/>
                <a:ea typeface="Arial"/>
                <a:cs typeface="Arial"/>
                <a:sym typeface="Arial"/>
              </a:rPr>
              <a:t>zagrożeń</a:t>
            </a:r>
            <a:r>
              <a:rPr lang="en-US" sz="2000" b="0" i="1" u="none" strike="noStrike" cap="none" dirty="0">
                <a:solidFill>
                  <a:schemeClr val="dk1"/>
                </a:solidFill>
                <a:latin typeface="Arial"/>
                <a:ea typeface="Arial"/>
                <a:cs typeface="Arial"/>
                <a:sym typeface="Arial"/>
              </a:rPr>
              <a:t> w </a:t>
            </a:r>
            <a:r>
              <a:rPr lang="en-US" sz="2000" b="0" i="1" u="none" strike="noStrike" cap="none" dirty="0" err="1">
                <a:solidFill>
                  <a:schemeClr val="dk1"/>
                </a:solidFill>
                <a:latin typeface="Arial"/>
                <a:ea typeface="Arial"/>
                <a:cs typeface="Arial"/>
                <a:sym typeface="Arial"/>
              </a:rPr>
              <a:t>otoczeniu</a:t>
            </a:r>
            <a:r>
              <a:rPr lang="en-US" sz="2000" b="0" i="0" u="none" strike="noStrike" cap="none" dirty="0">
                <a:solidFill>
                  <a:schemeClr val="dk1"/>
                </a:solidFill>
                <a:latin typeface="Arial"/>
                <a:ea typeface="Arial"/>
                <a:cs typeface="Arial"/>
                <a:sym typeface="Arial"/>
              </a:rPr>
              <a:t>) – </a:t>
            </a:r>
            <a:r>
              <a:rPr lang="en-US" sz="2000" b="0" i="0" u="none" strike="noStrike" cap="none" dirty="0" err="1">
                <a:solidFill>
                  <a:schemeClr val="dk1"/>
                </a:solidFill>
                <a:latin typeface="Arial"/>
                <a:ea typeface="Arial"/>
                <a:cs typeface="Arial"/>
                <a:sym typeface="Arial"/>
              </a:rPr>
              <a:t>próba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przezwyciężenia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wszystkich</a:t>
            </a:r>
            <a:r>
              <a:rPr lang="en-US" sz="2000" b="0" i="0" u="none" strike="noStrike" cap="none" dirty="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zagrożeń</a:t>
            </a:r>
            <a:r>
              <a:rPr lang="pl-PL" sz="2000" b="0" i="0" u="none" strike="noStrike" cap="none" dirty="0" smtClean="0">
                <a:solidFill>
                  <a:schemeClr val="dk1"/>
                </a:solidFill>
                <a:latin typeface="Arial"/>
                <a:ea typeface="Arial"/>
                <a:cs typeface="Arial"/>
                <a:sym typeface="Arial"/>
              </a:rPr>
              <a:t>,</a:t>
            </a:r>
            <a:endParaRPr dirty="0"/>
          </a:p>
          <a:p>
            <a:pPr marL="228600" marR="0" lvl="0" indent="-228600" algn="just" rtl="0">
              <a:lnSpc>
                <a:spcPct val="150000"/>
              </a:lnSpc>
              <a:spcBef>
                <a:spcPts val="1000"/>
              </a:spcBef>
              <a:spcAft>
                <a:spcPts val="0"/>
              </a:spcAft>
              <a:buClr>
                <a:schemeClr val="dk1"/>
              </a:buClr>
              <a:buSzPts val="2000"/>
              <a:buFont typeface="Arial"/>
              <a:buChar char="•"/>
            </a:pPr>
            <a:r>
              <a:rPr lang="pl-PL" sz="2000" b="1" dirty="0">
                <a:latin typeface="Arial"/>
                <a:ea typeface="Arial"/>
                <a:cs typeface="Arial"/>
                <a:sym typeface="Arial"/>
              </a:rPr>
              <a:t>k</a:t>
            </a:r>
            <a:r>
              <a:rPr lang="en-US" sz="2000" b="1" i="0" u="none" strike="noStrike" cap="none" dirty="0" err="1" smtClean="0">
                <a:solidFill>
                  <a:schemeClr val="dk1"/>
                </a:solidFill>
                <a:latin typeface="Arial"/>
                <a:ea typeface="Arial"/>
                <a:cs typeface="Arial"/>
                <a:sym typeface="Arial"/>
              </a:rPr>
              <a:t>onkurencyjna</a:t>
            </a:r>
            <a:r>
              <a:rPr lang="en-US" sz="2000" b="0" i="0" u="none" strike="noStrike" cap="none" dirty="0" smtClean="0">
                <a:solidFill>
                  <a:schemeClr val="dk1"/>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a:t>
            </a:r>
            <a:r>
              <a:rPr lang="en-US" sz="2000" b="0" i="1" u="none" strike="noStrike" cap="none" dirty="0" err="1">
                <a:solidFill>
                  <a:schemeClr val="dk1"/>
                </a:solidFill>
                <a:latin typeface="Arial"/>
                <a:ea typeface="Arial"/>
                <a:cs typeface="Arial"/>
                <a:sym typeface="Arial"/>
              </a:rPr>
              <a:t>słabe</a:t>
            </a:r>
            <a:r>
              <a:rPr lang="en-US" sz="2000" b="0" i="1" u="none" strike="noStrike" cap="none" dirty="0">
                <a:solidFill>
                  <a:schemeClr val="dk1"/>
                </a:solidFill>
                <a:latin typeface="Arial"/>
                <a:ea typeface="Arial"/>
                <a:cs typeface="Arial"/>
                <a:sym typeface="Arial"/>
              </a:rPr>
              <a:t> </a:t>
            </a:r>
            <a:r>
              <a:rPr lang="en-US" sz="2000" b="0" i="1" u="none" strike="noStrike" cap="none" dirty="0" err="1">
                <a:solidFill>
                  <a:schemeClr val="dk1"/>
                </a:solidFill>
                <a:latin typeface="Arial"/>
                <a:ea typeface="Arial"/>
                <a:cs typeface="Arial"/>
                <a:sym typeface="Arial"/>
              </a:rPr>
              <a:t>strony</a:t>
            </a:r>
            <a:r>
              <a:rPr lang="en-US" sz="2000" b="0" i="1" u="none" strike="noStrike" cap="none" dirty="0">
                <a:solidFill>
                  <a:schemeClr val="dk1"/>
                </a:solidFill>
                <a:latin typeface="Arial"/>
                <a:ea typeface="Arial"/>
                <a:cs typeface="Arial"/>
                <a:sym typeface="Arial"/>
              </a:rPr>
              <a:t> </a:t>
            </a:r>
            <a:r>
              <a:rPr lang="en-US" sz="2000" b="0" i="1" u="none" strike="noStrike" cap="none" dirty="0" err="1">
                <a:solidFill>
                  <a:schemeClr val="dk1"/>
                </a:solidFill>
                <a:latin typeface="Arial"/>
                <a:ea typeface="Arial"/>
                <a:cs typeface="Arial"/>
                <a:sym typeface="Arial"/>
              </a:rPr>
              <a:t>wewnątrz</a:t>
            </a:r>
            <a:r>
              <a:rPr lang="en-US" sz="2000" b="0" i="1" u="none" strike="noStrike" cap="none" dirty="0">
                <a:solidFill>
                  <a:schemeClr val="dk1"/>
                </a:solidFill>
                <a:latin typeface="Arial"/>
                <a:ea typeface="Arial"/>
                <a:cs typeface="Arial"/>
                <a:sym typeface="Arial"/>
              </a:rPr>
              <a:t> ale spore </a:t>
            </a:r>
            <a:r>
              <a:rPr lang="en-US" sz="2000" b="0" i="1" u="none" strike="noStrike" cap="none" dirty="0" err="1">
                <a:solidFill>
                  <a:schemeClr val="dk1"/>
                </a:solidFill>
                <a:latin typeface="Arial"/>
                <a:ea typeface="Arial"/>
                <a:cs typeface="Arial"/>
                <a:sym typeface="Arial"/>
              </a:rPr>
              <a:t>szanse</a:t>
            </a:r>
            <a:r>
              <a:rPr lang="en-US" sz="2000" b="0" i="1" u="none" strike="noStrike" cap="none" dirty="0">
                <a:solidFill>
                  <a:schemeClr val="dk1"/>
                </a:solidFill>
                <a:latin typeface="Arial"/>
                <a:ea typeface="Arial"/>
                <a:cs typeface="Arial"/>
                <a:sym typeface="Arial"/>
              </a:rPr>
              <a:t> </a:t>
            </a:r>
            <a:r>
              <a:rPr lang="en-US" sz="2000" b="0" i="1" u="none" strike="noStrike" cap="none" dirty="0" err="1">
                <a:solidFill>
                  <a:schemeClr val="dk1"/>
                </a:solidFill>
                <a:latin typeface="Arial"/>
                <a:ea typeface="Arial"/>
                <a:cs typeface="Arial"/>
                <a:sym typeface="Arial"/>
              </a:rPr>
              <a:t>na</a:t>
            </a:r>
            <a:r>
              <a:rPr lang="en-US" sz="2000" b="0" i="1" u="none" strike="noStrike" cap="none" dirty="0">
                <a:solidFill>
                  <a:schemeClr val="dk1"/>
                </a:solidFill>
                <a:latin typeface="Arial"/>
                <a:ea typeface="Arial"/>
                <a:cs typeface="Arial"/>
                <a:sym typeface="Arial"/>
              </a:rPr>
              <a:t> </a:t>
            </a:r>
            <a:r>
              <a:rPr lang="en-US" sz="2000" b="0" i="1" u="none" strike="noStrike" cap="none" dirty="0" err="1">
                <a:solidFill>
                  <a:schemeClr val="dk1"/>
                </a:solidFill>
                <a:latin typeface="Arial"/>
                <a:ea typeface="Arial"/>
                <a:cs typeface="Arial"/>
                <a:sym typeface="Arial"/>
              </a:rPr>
              <a:t>zewnątrz</a:t>
            </a:r>
            <a:r>
              <a:rPr lang="en-US" sz="2000" b="0" i="0" u="none" strike="noStrike" cap="none" dirty="0">
                <a:solidFill>
                  <a:schemeClr val="dk1"/>
                </a:solidFill>
                <a:latin typeface="Arial"/>
                <a:ea typeface="Arial"/>
                <a:cs typeface="Arial"/>
                <a:sym typeface="Arial"/>
              </a:rPr>
              <a:t>) – </a:t>
            </a:r>
            <a:r>
              <a:rPr lang="en-US" sz="2000" b="0" i="0" u="none" strike="noStrike" cap="none" dirty="0" err="1">
                <a:solidFill>
                  <a:schemeClr val="dk1"/>
                </a:solidFill>
                <a:latin typeface="Arial"/>
                <a:ea typeface="Arial"/>
                <a:cs typeface="Arial"/>
                <a:sym typeface="Arial"/>
              </a:rPr>
              <a:t>eliminowanie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wewnętrznych</a:t>
            </a:r>
            <a:r>
              <a:rPr lang="en-US" sz="2000" b="0" i="0" u="none" strike="noStrike" cap="none" dirty="0">
                <a:solidFill>
                  <a:schemeClr val="dk1"/>
                </a:solidFill>
                <a:latin typeface="Arial"/>
                <a:ea typeface="Arial"/>
                <a:cs typeface="Arial"/>
                <a:sym typeface="Arial"/>
              </a:rPr>
              <a:t> </a:t>
            </a:r>
            <a:r>
              <a:rPr lang="en-US" sz="2000" b="0" i="0" u="none" strike="noStrike" cap="none" dirty="0" err="1" smtClean="0">
                <a:solidFill>
                  <a:schemeClr val="dk1"/>
                </a:solidFill>
                <a:latin typeface="Arial"/>
                <a:ea typeface="Arial"/>
                <a:cs typeface="Arial"/>
                <a:sym typeface="Arial"/>
              </a:rPr>
              <a:t>słabości</a:t>
            </a:r>
            <a:r>
              <a:rPr lang="pl-PL" sz="2000" b="0" i="0" u="none" strike="noStrike" cap="none" dirty="0" smtClean="0">
                <a:solidFill>
                  <a:schemeClr val="dk1"/>
                </a:solidFill>
                <a:latin typeface="Arial"/>
                <a:ea typeface="Arial"/>
                <a:cs typeface="Arial"/>
                <a:sym typeface="Arial"/>
              </a:rPr>
              <a:t>,</a:t>
            </a:r>
            <a:endParaRPr dirty="0"/>
          </a:p>
          <a:p>
            <a:pPr marL="228600" marR="0" lvl="0" indent="-228600" algn="just" rtl="0">
              <a:lnSpc>
                <a:spcPct val="150000"/>
              </a:lnSpc>
              <a:spcBef>
                <a:spcPts val="1000"/>
              </a:spcBef>
              <a:spcAft>
                <a:spcPts val="0"/>
              </a:spcAft>
              <a:buClr>
                <a:schemeClr val="dk1"/>
              </a:buClr>
              <a:buSzPts val="2000"/>
              <a:buFont typeface="Arial"/>
              <a:buChar char="•"/>
            </a:pPr>
            <a:r>
              <a:rPr lang="pl-PL" sz="2000" b="1" dirty="0" err="1">
                <a:latin typeface="Arial"/>
                <a:ea typeface="Arial"/>
                <a:cs typeface="Arial"/>
                <a:sym typeface="Arial"/>
              </a:rPr>
              <a:t>d</a:t>
            </a:r>
            <a:r>
              <a:rPr lang="en-US" sz="2000" b="1" i="0" u="none" strike="noStrike" cap="none" dirty="0" err="1" smtClean="0">
                <a:solidFill>
                  <a:schemeClr val="dk1"/>
                </a:solidFill>
                <a:latin typeface="Arial"/>
                <a:ea typeface="Arial"/>
                <a:cs typeface="Arial"/>
                <a:sym typeface="Arial"/>
              </a:rPr>
              <a:t>efensywna</a:t>
            </a:r>
            <a:r>
              <a:rPr lang="en-US" sz="2000" b="0" i="0" u="none" strike="noStrike" cap="none" dirty="0" smtClean="0">
                <a:solidFill>
                  <a:schemeClr val="dk1"/>
                </a:solidFill>
                <a:latin typeface="Arial"/>
                <a:ea typeface="Arial"/>
                <a:cs typeface="Arial"/>
                <a:sym typeface="Arial"/>
              </a:rPr>
              <a:t> </a:t>
            </a:r>
            <a:r>
              <a:rPr lang="en-US" sz="2000" b="0" i="0" u="none" strike="noStrike" cap="none" dirty="0">
                <a:solidFill>
                  <a:schemeClr val="dk1"/>
                </a:solidFill>
                <a:latin typeface="Arial"/>
                <a:ea typeface="Arial"/>
                <a:cs typeface="Arial"/>
                <a:sym typeface="Arial"/>
              </a:rPr>
              <a:t>– (</a:t>
            </a:r>
            <a:r>
              <a:rPr lang="en-US" sz="2000" b="0" i="1" u="none" strike="noStrike" cap="none" dirty="0" err="1">
                <a:solidFill>
                  <a:schemeClr val="dk1"/>
                </a:solidFill>
                <a:latin typeface="Arial"/>
                <a:ea typeface="Arial"/>
                <a:cs typeface="Arial"/>
                <a:sym typeface="Arial"/>
              </a:rPr>
              <a:t>słabe</a:t>
            </a:r>
            <a:r>
              <a:rPr lang="en-US" sz="2000" b="0" i="1" u="none" strike="noStrike" cap="none" dirty="0">
                <a:solidFill>
                  <a:schemeClr val="dk1"/>
                </a:solidFill>
                <a:latin typeface="Arial"/>
                <a:ea typeface="Arial"/>
                <a:cs typeface="Arial"/>
                <a:sym typeface="Arial"/>
              </a:rPr>
              <a:t> </a:t>
            </a:r>
            <a:r>
              <a:rPr lang="en-US" sz="2000" b="0" i="1" u="none" strike="noStrike" cap="none" dirty="0" err="1">
                <a:solidFill>
                  <a:schemeClr val="dk1"/>
                </a:solidFill>
                <a:latin typeface="Arial"/>
                <a:ea typeface="Arial"/>
                <a:cs typeface="Arial"/>
                <a:sym typeface="Arial"/>
              </a:rPr>
              <a:t>strony</a:t>
            </a:r>
            <a:r>
              <a:rPr lang="en-US" sz="2000" b="0" i="1" u="none" strike="noStrike" cap="none" dirty="0">
                <a:solidFill>
                  <a:schemeClr val="dk1"/>
                </a:solidFill>
                <a:latin typeface="Arial"/>
                <a:ea typeface="Arial"/>
                <a:cs typeface="Arial"/>
                <a:sym typeface="Arial"/>
              </a:rPr>
              <a:t> i </a:t>
            </a:r>
            <a:r>
              <a:rPr lang="en-US" sz="2000" b="0" i="1" u="none" strike="noStrike" cap="none" dirty="0" err="1">
                <a:solidFill>
                  <a:schemeClr val="dk1"/>
                </a:solidFill>
                <a:latin typeface="Arial"/>
                <a:ea typeface="Arial"/>
                <a:cs typeface="Arial"/>
                <a:sym typeface="Arial"/>
              </a:rPr>
              <a:t>sporo</a:t>
            </a:r>
            <a:r>
              <a:rPr lang="en-US" sz="2000" b="0" i="1" u="none" strike="noStrike" cap="none" dirty="0">
                <a:solidFill>
                  <a:schemeClr val="dk1"/>
                </a:solidFill>
                <a:latin typeface="Arial"/>
                <a:ea typeface="Arial"/>
                <a:cs typeface="Arial"/>
                <a:sym typeface="Arial"/>
              </a:rPr>
              <a:t> </a:t>
            </a:r>
            <a:r>
              <a:rPr lang="en-US" sz="2000" b="0" i="1" u="none" strike="noStrike" cap="none" dirty="0" err="1">
                <a:solidFill>
                  <a:schemeClr val="dk1"/>
                </a:solidFill>
                <a:latin typeface="Arial"/>
                <a:ea typeface="Arial"/>
                <a:cs typeface="Arial"/>
                <a:sym typeface="Arial"/>
              </a:rPr>
              <a:t>zagrożeń</a:t>
            </a:r>
            <a:r>
              <a:rPr lang="en-US" sz="2000" b="0" i="1" u="none" strike="noStrike" cap="none" dirty="0">
                <a:solidFill>
                  <a:schemeClr val="dk1"/>
                </a:solidFill>
                <a:latin typeface="Arial"/>
                <a:ea typeface="Arial"/>
                <a:cs typeface="Arial"/>
                <a:sym typeface="Arial"/>
              </a:rPr>
              <a:t> w </a:t>
            </a:r>
            <a:r>
              <a:rPr lang="en-US" sz="2000" b="0" i="1" u="none" strike="noStrike" cap="none" dirty="0" err="1">
                <a:solidFill>
                  <a:schemeClr val="dk1"/>
                </a:solidFill>
                <a:latin typeface="Arial"/>
                <a:ea typeface="Arial"/>
                <a:cs typeface="Arial"/>
                <a:sym typeface="Arial"/>
              </a:rPr>
              <a:t>otoczeniu</a:t>
            </a:r>
            <a:r>
              <a:rPr lang="en-US" sz="2000" b="0" i="0" u="none" strike="noStrike" cap="none" dirty="0">
                <a:solidFill>
                  <a:schemeClr val="dk1"/>
                </a:solidFill>
                <a:latin typeface="Arial"/>
                <a:ea typeface="Arial"/>
                <a:cs typeface="Arial"/>
                <a:sym typeface="Arial"/>
              </a:rPr>
              <a:t>) – </a:t>
            </a:r>
            <a:r>
              <a:rPr lang="en-US" sz="2000" b="0" i="0" u="none" strike="noStrike" cap="none" dirty="0" err="1">
                <a:solidFill>
                  <a:schemeClr val="dk1"/>
                </a:solidFill>
                <a:latin typeface="Arial"/>
                <a:ea typeface="Arial"/>
                <a:cs typeface="Arial"/>
                <a:sym typeface="Arial"/>
              </a:rPr>
              <a:t>koncentracja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działaniach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które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zapewnią</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nam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przetrwanie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na</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rynku</a:t>
            </a:r>
            <a:r>
              <a:rPr lang="en-US" sz="2000" b="0" i="0" u="none" strike="noStrike" cap="none" dirty="0">
                <a:solidFill>
                  <a:schemeClr val="dk1"/>
                </a:solidFill>
                <a:latin typeface="Arial"/>
                <a:ea typeface="Arial"/>
                <a:cs typeface="Arial"/>
                <a:sym typeface="Arial"/>
              </a:rPr>
              <a:t>.</a:t>
            </a:r>
            <a:endParaRPr dirty="0"/>
          </a:p>
          <a:p>
            <a:pPr marL="228600" marR="0" lvl="0" indent="-101600" algn="just" rtl="0">
              <a:lnSpc>
                <a:spcPct val="150000"/>
              </a:lnSpc>
              <a:spcBef>
                <a:spcPts val="10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pic>
        <p:nvPicPr>
          <p:cNvPr id="567" name="Google Shape;567;p3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568" name="Google Shape;568;p39"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0"/>
          <p:cNvSpPr txBox="1">
            <a:spLocks noGrp="1"/>
          </p:cNvSpPr>
          <p:nvPr>
            <p:ph type="title"/>
          </p:nvPr>
        </p:nvSpPr>
        <p:spPr>
          <a:xfrm>
            <a:off x="831850" y="1709737"/>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sz="6000" b="0" i="0" u="none" dirty="0" err="1">
                <a:solidFill>
                  <a:schemeClr val="dk1"/>
                </a:solidFill>
                <a:latin typeface="Calibri"/>
                <a:ea typeface="Calibri"/>
                <a:cs typeface="Calibri"/>
                <a:sym typeface="Calibri"/>
              </a:rPr>
              <a:t>Moduł</a:t>
            </a:r>
            <a:r>
              <a:rPr lang="en-US" sz="6000" b="0" i="0" u="none" dirty="0">
                <a:solidFill>
                  <a:schemeClr val="dk1"/>
                </a:solidFill>
                <a:latin typeface="Calibri"/>
                <a:ea typeface="Calibri"/>
                <a:cs typeface="Calibri"/>
                <a:sym typeface="Calibri"/>
              </a:rPr>
              <a:t> 3. Canvas - </a:t>
            </a:r>
            <a:r>
              <a:rPr lang="en-US" sz="6000" b="0" i="0" u="none" dirty="0" err="1">
                <a:solidFill>
                  <a:schemeClr val="dk1"/>
                </a:solidFill>
                <a:latin typeface="Calibri"/>
                <a:ea typeface="Calibri"/>
                <a:cs typeface="Calibri"/>
                <a:sym typeface="Calibri"/>
              </a:rPr>
              <a:t>szablon</a:t>
            </a:r>
            <a:r>
              <a:rPr lang="en-US" sz="6000" b="0" i="0" u="none" dirty="0">
                <a:solidFill>
                  <a:schemeClr val="dk1"/>
                </a:solidFill>
                <a:latin typeface="Calibri"/>
                <a:ea typeface="Calibri"/>
                <a:cs typeface="Calibri"/>
                <a:sym typeface="Calibri"/>
              </a:rPr>
              <a:t> </a:t>
            </a:r>
            <a:r>
              <a:rPr lang="en-US" sz="6000" b="0" i="0" u="none" dirty="0" err="1">
                <a:solidFill>
                  <a:schemeClr val="dk1"/>
                </a:solidFill>
                <a:latin typeface="Calibri"/>
                <a:ea typeface="Calibri"/>
                <a:cs typeface="Calibri"/>
                <a:sym typeface="Calibri"/>
              </a:rPr>
              <a:t>modelu</a:t>
            </a:r>
            <a:r>
              <a:rPr lang="en-US" sz="6000" b="0" i="0" u="none" dirty="0">
                <a:solidFill>
                  <a:schemeClr val="dk1"/>
                </a:solidFill>
                <a:latin typeface="Calibri"/>
                <a:ea typeface="Calibri"/>
                <a:cs typeface="Calibri"/>
                <a:sym typeface="Calibri"/>
              </a:rPr>
              <a:t> </a:t>
            </a:r>
            <a:r>
              <a:rPr lang="en-US" sz="6000" b="0" i="0" u="none" dirty="0" err="1" smtClean="0">
                <a:solidFill>
                  <a:schemeClr val="dk1"/>
                </a:solidFill>
                <a:latin typeface="Calibri"/>
                <a:ea typeface="Calibri"/>
                <a:cs typeface="Calibri"/>
                <a:sym typeface="Calibri"/>
              </a:rPr>
              <a:t>biznesowego</a:t>
            </a:r>
            <a:endParaRPr dirty="0"/>
          </a:p>
        </p:txBody>
      </p:sp>
      <p:sp>
        <p:nvSpPr>
          <p:cNvPr id="574" name="Google Shape;574;p40"/>
          <p:cNvSpPr txBox="1">
            <a:spLocks noGrp="1"/>
          </p:cNvSpPr>
          <p:nvPr>
            <p:ph type="body" idx="1"/>
          </p:nvPr>
        </p:nvSpPr>
        <p:spPr>
          <a:xfrm>
            <a:off x="831850" y="4589462"/>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sp>
        <p:nvSpPr>
          <p:cNvPr id="575" name="Google Shape;575;p40"/>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576" name="Google Shape;576;p40" descr="Obraz zawierający tekst&#10;&#10;Opis wygenerowany automatycznie"/>
          <p:cNvPicPr preferRelativeResize="0"/>
          <p:nvPr/>
        </p:nvPicPr>
        <p:blipFill rotWithShape="1">
          <a:blip r:embed="rId3">
            <a:alphaModFix/>
          </a:blip>
          <a:srcRect/>
          <a:stretch/>
        </p:blipFill>
        <p:spPr>
          <a:xfrm>
            <a:off x="4722812" y="5899150"/>
            <a:ext cx="2746375" cy="915987"/>
          </a:xfrm>
          <a:prstGeom prst="rect">
            <a:avLst/>
          </a:prstGeom>
          <a:noFill/>
          <a:ln>
            <a:noFill/>
          </a:ln>
        </p:spPr>
      </p:pic>
      <p:pic>
        <p:nvPicPr>
          <p:cNvPr id="577" name="Google Shape;577;p40"/>
          <p:cNvPicPr preferRelativeResize="0"/>
          <p:nvPr/>
        </p:nvPicPr>
        <p:blipFill rotWithShape="1">
          <a:blip r:embed="rId4">
            <a:alphaModFix/>
          </a:blip>
          <a:srcRect/>
          <a:stretch/>
        </p:blipFill>
        <p:spPr>
          <a:xfrm>
            <a:off x="103187" y="5846762"/>
            <a:ext cx="11985625" cy="992187"/>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1"/>
          <p:cNvSpPr txBox="1">
            <a:spLocks noGrp="1"/>
          </p:cNvSpPr>
          <p:nvPr>
            <p:ph type="title" idx="4294967295"/>
          </p:nvPr>
        </p:nvSpPr>
        <p:spPr>
          <a:xfrm>
            <a:off x="838200" y="20922"/>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CANVAS</a:t>
            </a:r>
            <a:endParaRPr sz="3200" b="0" i="0" u="none" strike="noStrike" cap="none">
              <a:solidFill>
                <a:schemeClr val="dk1"/>
              </a:solidFill>
              <a:latin typeface="Calibri"/>
              <a:ea typeface="Calibri"/>
              <a:cs typeface="Calibri"/>
              <a:sym typeface="Calibri"/>
            </a:endParaRPr>
          </a:p>
        </p:txBody>
      </p:sp>
      <p:sp>
        <p:nvSpPr>
          <p:cNvPr id="583" name="Google Shape;583;p41"/>
          <p:cNvSpPr txBox="1">
            <a:spLocks noGrp="1"/>
          </p:cNvSpPr>
          <p:nvPr>
            <p:ph type="body" idx="1"/>
          </p:nvPr>
        </p:nvSpPr>
        <p:spPr>
          <a:xfrm>
            <a:off x="838199" y="1041206"/>
            <a:ext cx="10515600" cy="4351337"/>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140000"/>
              </a:lnSpc>
              <a:spcBef>
                <a:spcPts val="0"/>
              </a:spcBef>
              <a:spcAft>
                <a:spcPts val="0"/>
              </a:spcAft>
              <a:buClr>
                <a:schemeClr val="dk1"/>
              </a:buClr>
              <a:buSzPts val="2200"/>
              <a:buFont typeface="Arial"/>
              <a:buChar char="•"/>
            </a:pPr>
            <a:r>
              <a:rPr lang="pl-PL" sz="2200" b="1" i="1" dirty="0"/>
              <a:t>m</a:t>
            </a:r>
            <a:r>
              <a:rPr lang="en-US" sz="2200" b="1" i="1" u="none" dirty="0" err="1" smtClean="0">
                <a:solidFill>
                  <a:schemeClr val="dk1"/>
                </a:solidFill>
                <a:sym typeface="Calibri"/>
              </a:rPr>
              <a:t>odel</a:t>
            </a:r>
            <a:r>
              <a:rPr lang="en-US" sz="2200" b="1" i="1" u="none" dirty="0" smtClean="0">
                <a:solidFill>
                  <a:schemeClr val="dk1"/>
                </a:solidFill>
                <a:sym typeface="Calibri"/>
              </a:rPr>
              <a:t> </a:t>
            </a:r>
            <a:r>
              <a:rPr lang="en-US" sz="2200" b="1" i="1" u="none" dirty="0" err="1">
                <a:solidFill>
                  <a:schemeClr val="dk1"/>
                </a:solidFill>
                <a:sym typeface="Calibri"/>
              </a:rPr>
              <a:t>biznesowy</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który</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tworzymy</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na</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początku</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przygody</a:t>
            </a:r>
            <a:r>
              <a:rPr lang="en-US" sz="2200" b="0" i="0" u="none" dirty="0">
                <a:solidFill>
                  <a:schemeClr val="dk1"/>
                </a:solidFill>
                <a:latin typeface="Calibri"/>
                <a:ea typeface="Calibri"/>
                <a:cs typeface="Calibri"/>
                <a:sym typeface="Calibri"/>
              </a:rPr>
              <a:t> z </a:t>
            </a:r>
            <a:r>
              <a:rPr lang="en-US" sz="2200" b="0" i="0" u="none" dirty="0" err="1">
                <a:solidFill>
                  <a:schemeClr val="dk1"/>
                </a:solidFill>
                <a:latin typeface="Calibri"/>
                <a:ea typeface="Calibri"/>
                <a:cs typeface="Calibri"/>
                <a:sym typeface="Calibri"/>
              </a:rPr>
              <a:t>daną</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inicjatywą</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pozwala</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nam</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uporządkować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różnego</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rodzaju</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informacje</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ogarnąć</a:t>
            </a:r>
            <a:r>
              <a:rPr lang="en-US" sz="2200" b="0" i="0" u="none" dirty="0">
                <a:solidFill>
                  <a:schemeClr val="dk1"/>
                </a:solidFill>
                <a:latin typeface="Calibri"/>
                <a:ea typeface="Calibri"/>
                <a:cs typeface="Calibri"/>
                <a:sym typeface="Calibri"/>
              </a:rPr>
              <a:t> je w </a:t>
            </a:r>
            <a:r>
              <a:rPr lang="en-US" sz="2200" b="0" i="0" u="none" dirty="0" err="1">
                <a:solidFill>
                  <a:schemeClr val="dk1"/>
                </a:solidFill>
                <a:latin typeface="Calibri"/>
                <a:ea typeface="Calibri"/>
                <a:cs typeface="Calibri"/>
                <a:sym typeface="Calibri"/>
              </a:rPr>
              <a:t>całość</a:t>
            </a:r>
            <a:r>
              <a:rPr lang="en-US" sz="2200" b="0" i="0" u="none" dirty="0">
                <a:solidFill>
                  <a:schemeClr val="dk1"/>
                </a:solidFill>
                <a:latin typeface="Calibri"/>
                <a:ea typeface="Calibri"/>
                <a:cs typeface="Calibri"/>
                <a:sym typeface="Calibri"/>
              </a:rPr>
              <a:t> i </a:t>
            </a:r>
            <a:r>
              <a:rPr lang="en-US" sz="2200" b="0" i="0" u="none" dirty="0" err="1">
                <a:solidFill>
                  <a:schemeClr val="dk1"/>
                </a:solidFill>
                <a:latin typeface="Calibri"/>
                <a:ea typeface="Calibri"/>
                <a:cs typeface="Calibri"/>
                <a:sym typeface="Calibri"/>
              </a:rPr>
              <a:t>lepiej</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opisać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dany</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proces</a:t>
            </a:r>
            <a:r>
              <a:rPr lang="en-US" sz="2200" b="0" i="0" u="none" dirty="0">
                <a:solidFill>
                  <a:schemeClr val="dk1"/>
                </a:solidFill>
                <a:latin typeface="Calibri"/>
                <a:ea typeface="Calibri"/>
                <a:cs typeface="Calibri"/>
                <a:sym typeface="Calibri"/>
              </a:rPr>
              <a:t>. </a:t>
            </a:r>
            <a:endParaRPr dirty="0"/>
          </a:p>
          <a:p>
            <a:pPr marL="228600" marR="0" lvl="0" indent="-228600" algn="just" rtl="0">
              <a:lnSpc>
                <a:spcPct val="140000"/>
              </a:lnSpc>
              <a:spcBef>
                <a:spcPts val="1000"/>
              </a:spcBef>
              <a:spcAft>
                <a:spcPts val="0"/>
              </a:spcAft>
              <a:buClr>
                <a:schemeClr val="dk1"/>
              </a:buClr>
              <a:buSzPts val="2200"/>
              <a:buFont typeface="Arial"/>
              <a:buChar char="•"/>
            </a:pPr>
            <a:r>
              <a:rPr lang="pl-PL" sz="2200" b="1" i="1" dirty="0"/>
              <a:t>m</a:t>
            </a:r>
            <a:r>
              <a:rPr lang="en-US" sz="2200" b="1" i="1" u="none" dirty="0" err="1" smtClean="0">
                <a:solidFill>
                  <a:schemeClr val="dk1"/>
                </a:solidFill>
                <a:sym typeface="Calibri"/>
              </a:rPr>
              <a:t>odel</a:t>
            </a:r>
            <a:r>
              <a:rPr lang="en-US" sz="2200" b="1" i="1" u="none" dirty="0" smtClean="0">
                <a:solidFill>
                  <a:schemeClr val="dk1"/>
                </a:solidFill>
                <a:sym typeface="Calibri"/>
              </a:rPr>
              <a:t> </a:t>
            </a:r>
            <a:r>
              <a:rPr lang="en-US" sz="2200" b="1" i="1" u="none" dirty="0">
                <a:solidFill>
                  <a:schemeClr val="dk1"/>
                </a:solidFill>
                <a:sym typeface="Calibri"/>
              </a:rPr>
              <a:t>Canvas</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pomaga</a:t>
            </a:r>
            <a:r>
              <a:rPr lang="en-US" sz="2200" b="0" i="0" u="none" dirty="0">
                <a:solidFill>
                  <a:schemeClr val="dk1"/>
                </a:solidFill>
                <a:latin typeface="Calibri"/>
                <a:ea typeface="Calibri"/>
                <a:cs typeface="Calibri"/>
                <a:sym typeface="Calibri"/>
              </a:rPr>
              <a:t> w </a:t>
            </a:r>
            <a:r>
              <a:rPr lang="en-US" sz="2200" b="0" i="0" u="none" dirty="0" err="1">
                <a:solidFill>
                  <a:schemeClr val="dk1"/>
                </a:solidFill>
                <a:latin typeface="Calibri"/>
                <a:ea typeface="Calibri"/>
                <a:cs typeface="Calibri"/>
                <a:sym typeface="Calibri"/>
              </a:rPr>
              <a:t>realizacji</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powyższych</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celów</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pozwala</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opisać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zaprojektować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kwestionować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wymyślać</a:t>
            </a:r>
            <a:r>
              <a:rPr lang="en-US" sz="2200" b="0" i="0" u="none" dirty="0">
                <a:solidFill>
                  <a:schemeClr val="dk1"/>
                </a:solidFill>
                <a:latin typeface="Calibri"/>
                <a:ea typeface="Calibri"/>
                <a:cs typeface="Calibri"/>
                <a:sym typeface="Calibri"/>
              </a:rPr>
              <a:t> i </a:t>
            </a:r>
            <a:r>
              <a:rPr lang="en-US" sz="2200" b="0" i="0" u="none" dirty="0" err="1">
                <a:solidFill>
                  <a:schemeClr val="dk1"/>
                </a:solidFill>
                <a:latin typeface="Calibri"/>
                <a:ea typeface="Calibri"/>
                <a:cs typeface="Calibri"/>
                <a:sym typeface="Calibri"/>
              </a:rPr>
              <a:t>zmieniać</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rozmaite</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modele</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biznesowe</a:t>
            </a:r>
            <a:r>
              <a:rPr lang="en-US" sz="2200" b="0" i="0" u="none" dirty="0">
                <a:solidFill>
                  <a:schemeClr val="dk1"/>
                </a:solidFill>
                <a:latin typeface="Calibri"/>
                <a:ea typeface="Calibri"/>
                <a:cs typeface="Calibri"/>
                <a:sym typeface="Calibri"/>
              </a:rPr>
              <a:t>. </a:t>
            </a:r>
            <a:endParaRPr dirty="0"/>
          </a:p>
          <a:p>
            <a:pPr marL="228600" marR="0" lvl="0" indent="-228600" algn="just" rtl="0">
              <a:lnSpc>
                <a:spcPct val="140000"/>
              </a:lnSpc>
              <a:spcBef>
                <a:spcPts val="1000"/>
              </a:spcBef>
              <a:spcAft>
                <a:spcPts val="0"/>
              </a:spcAft>
              <a:buClr>
                <a:schemeClr val="dk1"/>
              </a:buClr>
              <a:buSzPts val="2200"/>
              <a:buFont typeface="Arial"/>
              <a:buChar char="•"/>
            </a:pPr>
            <a:r>
              <a:rPr lang="pl-PL" sz="2200" dirty="0" err="1"/>
              <a:t>n</a:t>
            </a:r>
            <a:r>
              <a:rPr lang="en-US" sz="2200" b="0" i="0" u="none" dirty="0" err="1" smtClean="0">
                <a:solidFill>
                  <a:schemeClr val="dk1"/>
                </a:solidFill>
                <a:latin typeface="Calibri"/>
                <a:ea typeface="Calibri"/>
                <a:cs typeface="Calibri"/>
                <a:sym typeface="Calibri"/>
              </a:rPr>
              <a:t>arzędzie</a:t>
            </a:r>
            <a:r>
              <a:rPr lang="en-US" sz="2200" b="0" i="0" u="none" dirty="0" smtClean="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szczególnie</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pomocne</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będzie</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wtedy</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gdy</a:t>
            </a:r>
            <a:r>
              <a:rPr lang="en-US" sz="2200" b="0" i="0" u="none" dirty="0">
                <a:solidFill>
                  <a:schemeClr val="dk1"/>
                </a:solidFill>
                <a:latin typeface="Calibri"/>
                <a:ea typeface="Calibri"/>
                <a:cs typeface="Calibri"/>
                <a:sym typeface="Calibri"/>
              </a:rPr>
              <a:t> </a:t>
            </a:r>
            <a:r>
              <a:rPr lang="en-US" sz="2200" b="0" i="0" u="none" dirty="0" err="1">
                <a:solidFill>
                  <a:schemeClr val="dk1"/>
                </a:solidFill>
                <a:latin typeface="Calibri"/>
                <a:ea typeface="Calibri"/>
                <a:cs typeface="Calibri"/>
                <a:sym typeface="Calibri"/>
              </a:rPr>
              <a:t>mówimy</a:t>
            </a:r>
            <a:r>
              <a:rPr lang="en-US" sz="2200" b="0" i="0" u="none" dirty="0">
                <a:solidFill>
                  <a:schemeClr val="dk1"/>
                </a:solidFill>
                <a:latin typeface="Calibri"/>
                <a:ea typeface="Calibri"/>
                <a:cs typeface="Calibri"/>
                <a:sym typeface="Calibri"/>
              </a:rPr>
              <a:t>/</a:t>
            </a:r>
            <a:r>
              <a:rPr lang="en-US" sz="2200" b="0" i="0" u="none" dirty="0" err="1">
                <a:solidFill>
                  <a:schemeClr val="dk1"/>
                </a:solidFill>
                <a:latin typeface="Calibri"/>
                <a:ea typeface="Calibri"/>
                <a:cs typeface="Calibri"/>
                <a:sym typeface="Calibri"/>
              </a:rPr>
              <a:t>myślimy</a:t>
            </a:r>
            <a:r>
              <a:rPr lang="en-US" sz="2200" b="0" i="0" u="none" dirty="0">
                <a:solidFill>
                  <a:schemeClr val="dk1"/>
                </a:solidFill>
                <a:latin typeface="Calibri"/>
                <a:ea typeface="Calibri"/>
                <a:cs typeface="Calibri"/>
                <a:sym typeface="Calibri"/>
              </a:rPr>
              <a:t> o </a:t>
            </a:r>
            <a:r>
              <a:rPr lang="en-US" sz="2200" b="0" i="0" u="none" dirty="0" err="1">
                <a:solidFill>
                  <a:schemeClr val="dk1"/>
                </a:solidFill>
                <a:latin typeface="Calibri"/>
                <a:ea typeface="Calibri"/>
                <a:cs typeface="Calibri"/>
                <a:sym typeface="Calibri"/>
              </a:rPr>
              <a:t>innowacji</a:t>
            </a:r>
            <a:r>
              <a:rPr lang="en-US" sz="2200" b="0" i="0" u="none" dirty="0">
                <a:solidFill>
                  <a:schemeClr val="dk1"/>
                </a:solidFill>
                <a:latin typeface="Calibri"/>
                <a:ea typeface="Calibri"/>
                <a:cs typeface="Calibri"/>
                <a:sym typeface="Calibri"/>
              </a:rPr>
              <a:t>. </a:t>
            </a:r>
            <a:endParaRPr dirty="0"/>
          </a:p>
          <a:p>
            <a:pPr marL="228600" marR="0" lvl="0" indent="-228600" algn="just" rtl="0">
              <a:lnSpc>
                <a:spcPct val="140000"/>
              </a:lnSpc>
              <a:spcBef>
                <a:spcPts val="1000"/>
              </a:spcBef>
              <a:spcAft>
                <a:spcPts val="0"/>
              </a:spcAft>
              <a:buClr>
                <a:schemeClr val="dk1"/>
              </a:buClr>
              <a:buSzPts val="2200"/>
              <a:buFont typeface="Arial"/>
              <a:buChar char="•"/>
            </a:pPr>
            <a:r>
              <a:rPr lang="pl-PL" sz="2200" dirty="0" err="1"/>
              <a:t>s</a:t>
            </a:r>
            <a:r>
              <a:rPr lang="en-US" sz="2200" b="0" i="0" u="none" dirty="0" err="1" smtClean="0">
                <a:solidFill>
                  <a:schemeClr val="dk1"/>
                </a:solidFill>
                <a:latin typeface="Calibri"/>
                <a:ea typeface="Calibri"/>
                <a:cs typeface="Calibri"/>
                <a:sym typeface="Calibri"/>
              </a:rPr>
              <a:t>tworzył</a:t>
            </a:r>
            <a:r>
              <a:rPr lang="en-US" sz="2200" b="0" i="0" u="none" dirty="0" smtClean="0">
                <a:solidFill>
                  <a:schemeClr val="dk1"/>
                </a:solidFill>
                <a:latin typeface="Calibri"/>
                <a:ea typeface="Calibri"/>
                <a:cs typeface="Calibri"/>
                <a:sym typeface="Calibri"/>
              </a:rPr>
              <a:t> </a:t>
            </a:r>
            <a:r>
              <a:rPr lang="en-US" sz="2200" b="0" i="0" u="none" dirty="0">
                <a:solidFill>
                  <a:schemeClr val="dk1"/>
                </a:solidFill>
                <a:latin typeface="Calibri"/>
                <a:ea typeface="Calibri"/>
                <a:cs typeface="Calibri"/>
                <a:sym typeface="Calibri"/>
              </a:rPr>
              <a:t>je Alexander </a:t>
            </a:r>
            <a:r>
              <a:rPr lang="en-US" sz="2200" b="0" i="0" u="none" dirty="0" err="1">
                <a:solidFill>
                  <a:schemeClr val="dk1"/>
                </a:solidFill>
                <a:latin typeface="Calibri"/>
                <a:ea typeface="Calibri"/>
                <a:cs typeface="Calibri"/>
                <a:sym typeface="Calibri"/>
              </a:rPr>
              <a:t>Oterwalder</a:t>
            </a:r>
            <a:r>
              <a:rPr lang="en-US" sz="2200" b="0" i="0" u="none" dirty="0">
                <a:solidFill>
                  <a:schemeClr val="dk1"/>
                </a:solidFill>
                <a:latin typeface="Calibri"/>
                <a:ea typeface="Calibri"/>
                <a:cs typeface="Calibri"/>
                <a:sym typeface="Calibri"/>
              </a:rPr>
              <a:t> i </a:t>
            </a:r>
            <a:r>
              <a:rPr lang="en-US" sz="2200" b="0" i="0" u="none" dirty="0" err="1">
                <a:solidFill>
                  <a:schemeClr val="dk1"/>
                </a:solidFill>
                <a:latin typeface="Calibri"/>
                <a:ea typeface="Calibri"/>
                <a:cs typeface="Calibri"/>
                <a:sym typeface="Calibri"/>
              </a:rPr>
              <a:t>opisał</a:t>
            </a:r>
            <a:r>
              <a:rPr lang="en-US" sz="2200" b="0" i="0" u="none" dirty="0">
                <a:solidFill>
                  <a:schemeClr val="dk1"/>
                </a:solidFill>
                <a:latin typeface="Calibri"/>
                <a:ea typeface="Calibri"/>
                <a:cs typeface="Calibri"/>
                <a:sym typeface="Calibri"/>
              </a:rPr>
              <a:t> w </a:t>
            </a:r>
            <a:r>
              <a:rPr lang="en-US" sz="2200" b="0" i="0" u="none" dirty="0" err="1">
                <a:solidFill>
                  <a:schemeClr val="dk1"/>
                </a:solidFill>
                <a:latin typeface="Calibri"/>
                <a:ea typeface="Calibri"/>
                <a:cs typeface="Calibri"/>
                <a:sym typeface="Calibri"/>
              </a:rPr>
              <a:t>książce</a:t>
            </a:r>
            <a:r>
              <a:rPr lang="en-US" sz="2200" b="0" i="0" u="none" dirty="0">
                <a:solidFill>
                  <a:schemeClr val="dk1"/>
                </a:solidFill>
                <a:latin typeface="Calibri"/>
                <a:ea typeface="Calibri"/>
                <a:cs typeface="Calibri"/>
                <a:sym typeface="Calibri"/>
              </a:rPr>
              <a:t> pt. „Business Model Generation”, </a:t>
            </a:r>
            <a:r>
              <a:rPr lang="en-US" sz="2200" b="0" i="0" u="none" dirty="0" err="1">
                <a:solidFill>
                  <a:schemeClr val="dk1"/>
                </a:solidFill>
                <a:latin typeface="Calibri"/>
                <a:ea typeface="Calibri"/>
                <a:cs typeface="Calibri"/>
                <a:sym typeface="Calibri"/>
              </a:rPr>
              <a:t>wydanej</a:t>
            </a:r>
            <a:r>
              <a:rPr lang="en-US" sz="2200" b="0" i="0" u="none" dirty="0">
                <a:solidFill>
                  <a:schemeClr val="dk1"/>
                </a:solidFill>
                <a:latin typeface="Calibri"/>
                <a:ea typeface="Calibri"/>
                <a:cs typeface="Calibri"/>
                <a:sym typeface="Calibri"/>
              </a:rPr>
              <a:t> w 2010 r.</a:t>
            </a:r>
            <a:endParaRPr dirty="0"/>
          </a:p>
          <a:p>
            <a:pPr marL="228600" marR="0" lvl="0" indent="-88900" algn="just" rtl="0">
              <a:lnSpc>
                <a:spcPct val="90000"/>
              </a:lnSpc>
              <a:spcBef>
                <a:spcPts val="1000"/>
              </a:spcBef>
              <a:spcAft>
                <a:spcPts val="0"/>
              </a:spcAft>
              <a:buClr>
                <a:schemeClr val="dk1"/>
              </a:buClr>
              <a:buSzPts val="2200"/>
              <a:buFont typeface="Arial"/>
              <a:buNone/>
            </a:pPr>
            <a:endParaRPr sz="2200" b="0" i="0" u="none" dirty="0">
              <a:solidFill>
                <a:schemeClr val="dk1"/>
              </a:solidFill>
              <a:latin typeface="Calibri"/>
              <a:ea typeface="Calibri"/>
              <a:cs typeface="Calibri"/>
              <a:sym typeface="Calibri"/>
            </a:endParaRPr>
          </a:p>
        </p:txBody>
      </p:sp>
      <p:pic>
        <p:nvPicPr>
          <p:cNvPr id="584" name="Google Shape;584;p4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585" name="Google Shape;585;p41"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2"/>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000"/>
              <a:buFont typeface="Calibri"/>
              <a:buNone/>
            </a:pPr>
            <a:r>
              <a:rPr lang="en-US" sz="4000" b="0" i="0" u="none" strike="noStrike" cap="none" dirty="0">
                <a:solidFill>
                  <a:schemeClr val="dk1"/>
                </a:solidFill>
                <a:latin typeface="Calibri"/>
                <a:ea typeface="Calibri"/>
                <a:cs typeface="Calibri"/>
                <a:sym typeface="Calibri"/>
              </a:rPr>
              <a:t>Jak </a:t>
            </a:r>
            <a:r>
              <a:rPr lang="en-US" sz="4000" b="0" i="0" u="none" strike="noStrike" cap="none" dirty="0" err="1">
                <a:solidFill>
                  <a:schemeClr val="dk1"/>
                </a:solidFill>
                <a:latin typeface="Calibri"/>
                <a:ea typeface="Calibri"/>
                <a:cs typeface="Calibri"/>
                <a:sym typeface="Calibri"/>
              </a:rPr>
              <a:t>wygląda</a:t>
            </a:r>
            <a:r>
              <a:rPr lang="en-US" sz="4000" b="0" i="0" u="none" strike="noStrike" cap="none" dirty="0">
                <a:solidFill>
                  <a:schemeClr val="dk1"/>
                </a:solidFill>
                <a:latin typeface="Calibri"/>
                <a:ea typeface="Calibri"/>
                <a:cs typeface="Calibri"/>
                <a:sym typeface="Calibri"/>
              </a:rPr>
              <a:t> model Canvas?</a:t>
            </a:r>
            <a:endParaRPr sz="2800" b="0" i="0" u="none" strike="noStrike" cap="none" dirty="0">
              <a:solidFill>
                <a:schemeClr val="dk1"/>
              </a:solidFill>
              <a:latin typeface="Calibri"/>
              <a:ea typeface="Calibri"/>
              <a:cs typeface="Calibri"/>
              <a:sym typeface="Calibri"/>
            </a:endParaRPr>
          </a:p>
        </p:txBody>
      </p:sp>
      <p:sp>
        <p:nvSpPr>
          <p:cNvPr id="591" name="Google Shape;591;p42"/>
          <p:cNvSpPr txBox="1">
            <a:spLocks noGrp="1"/>
          </p:cNvSpPr>
          <p:nvPr>
            <p:ph type="body" idx="1"/>
          </p:nvPr>
        </p:nvSpPr>
        <p:spPr>
          <a:xfrm>
            <a:off x="838200" y="1825625"/>
            <a:ext cx="5181600" cy="43513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1" i="0" u="none" dirty="0">
                <a:solidFill>
                  <a:schemeClr val="dk1"/>
                </a:solidFill>
                <a:latin typeface="Calibri"/>
                <a:ea typeface="Calibri"/>
                <a:cs typeface="Calibri"/>
                <a:sym typeface="Calibri"/>
              </a:rPr>
              <a:t>Model ma </a:t>
            </a:r>
            <a:r>
              <a:rPr lang="en-US" sz="2800" b="1" i="0" u="none" dirty="0" err="1">
                <a:solidFill>
                  <a:schemeClr val="dk1"/>
                </a:solidFill>
                <a:latin typeface="Calibri"/>
                <a:ea typeface="Calibri"/>
                <a:cs typeface="Calibri"/>
                <a:sym typeface="Calibri"/>
              </a:rPr>
              <a:t>dziewięć</a:t>
            </a:r>
            <a:r>
              <a:rPr lang="en-US" sz="2800" b="1" i="0" u="none" dirty="0">
                <a:solidFill>
                  <a:schemeClr val="dk1"/>
                </a:solidFill>
                <a:latin typeface="Calibri"/>
                <a:ea typeface="Calibri"/>
                <a:cs typeface="Calibri"/>
                <a:sym typeface="Calibri"/>
              </a:rPr>
              <a:t> </a:t>
            </a:r>
            <a:r>
              <a:rPr lang="en-US" sz="2800" b="1" i="0" u="none" dirty="0" err="1">
                <a:solidFill>
                  <a:schemeClr val="dk1"/>
                </a:solidFill>
                <a:latin typeface="Calibri"/>
                <a:ea typeface="Calibri"/>
                <a:cs typeface="Calibri"/>
                <a:sym typeface="Calibri"/>
              </a:rPr>
              <a:t>bloków</a:t>
            </a:r>
            <a:r>
              <a:rPr lang="en-US" sz="2800" b="1" i="0" u="none" dirty="0">
                <a:solidFill>
                  <a:schemeClr val="dk1"/>
                </a:solidFill>
                <a:latin typeface="Calibri"/>
                <a:ea typeface="Calibri"/>
                <a:cs typeface="Calibri"/>
                <a:sym typeface="Calibri"/>
              </a:rPr>
              <a:t>: </a:t>
            </a:r>
            <a:endParaRPr dirty="0"/>
          </a:p>
          <a:p>
            <a:pPr marL="0" marR="0" lvl="0" indent="0" algn="l" rtl="0">
              <a:lnSpc>
                <a:spcPct val="90000"/>
              </a:lnSpc>
              <a:spcBef>
                <a:spcPts val="1000"/>
              </a:spcBef>
              <a:spcAft>
                <a:spcPts val="0"/>
              </a:spcAft>
              <a:buClr>
                <a:schemeClr val="dk1"/>
              </a:buClr>
              <a:buSzPts val="2800"/>
              <a:buFont typeface="Arial"/>
              <a:buNone/>
            </a:pPr>
            <a:r>
              <a:rPr lang="en-US" sz="2800" b="0" i="0" u="none" dirty="0">
                <a:solidFill>
                  <a:schemeClr val="dk1"/>
                </a:solidFill>
                <a:latin typeface="Calibri"/>
                <a:ea typeface="Calibri"/>
                <a:cs typeface="Calibri"/>
                <a:sym typeface="Calibri"/>
              </a:rPr>
              <a:t>1. </a:t>
            </a:r>
            <a:r>
              <a:rPr lang="en-US" sz="2800" b="0" i="0" u="none" dirty="0" err="1">
                <a:solidFill>
                  <a:schemeClr val="dk1"/>
                </a:solidFill>
                <a:latin typeface="Calibri"/>
                <a:ea typeface="Calibri"/>
                <a:cs typeface="Calibri"/>
                <a:sym typeface="Calibri"/>
              </a:rPr>
              <a:t>kluczowi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partnerzy</a:t>
            </a:r>
            <a:r>
              <a:rPr lang="en-US" sz="2800" b="0" i="0" u="none" dirty="0">
                <a:solidFill>
                  <a:schemeClr val="dk1"/>
                </a:solidFill>
                <a:latin typeface="Calibri"/>
                <a:ea typeface="Calibri"/>
                <a:cs typeface="Calibri"/>
                <a:sym typeface="Calibri"/>
              </a:rPr>
              <a:t>,</a:t>
            </a:r>
            <a:endParaRPr dirty="0"/>
          </a:p>
          <a:p>
            <a:pPr marL="0" marR="0" lvl="0" indent="0" algn="l" rtl="0">
              <a:lnSpc>
                <a:spcPct val="90000"/>
              </a:lnSpc>
              <a:spcBef>
                <a:spcPts val="1000"/>
              </a:spcBef>
              <a:spcAft>
                <a:spcPts val="0"/>
              </a:spcAft>
              <a:buClr>
                <a:schemeClr val="dk1"/>
              </a:buClr>
              <a:buSzPts val="2800"/>
              <a:buFont typeface="Arial"/>
              <a:buNone/>
            </a:pPr>
            <a:r>
              <a:rPr lang="en-US" sz="2800" b="0" i="0" u="none" dirty="0">
                <a:solidFill>
                  <a:schemeClr val="dk1"/>
                </a:solidFill>
                <a:latin typeface="Calibri"/>
                <a:ea typeface="Calibri"/>
                <a:cs typeface="Calibri"/>
                <a:sym typeface="Calibri"/>
              </a:rPr>
              <a:t>2. </a:t>
            </a:r>
            <a:r>
              <a:rPr lang="en-US" sz="2800" b="0" i="0" u="none" dirty="0" err="1">
                <a:solidFill>
                  <a:schemeClr val="dk1"/>
                </a:solidFill>
                <a:latin typeface="Calibri"/>
                <a:ea typeface="Calibri"/>
                <a:cs typeface="Calibri"/>
                <a:sym typeface="Calibri"/>
              </a:rPr>
              <a:t>kluczowe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działania</a:t>
            </a:r>
            <a:r>
              <a:rPr lang="en-US" sz="2800" b="0" i="0" u="none" dirty="0">
                <a:solidFill>
                  <a:schemeClr val="dk1"/>
                </a:solidFill>
                <a:latin typeface="Calibri"/>
                <a:ea typeface="Calibri"/>
                <a:cs typeface="Calibri"/>
                <a:sym typeface="Calibri"/>
              </a:rPr>
              <a:t>, </a:t>
            </a:r>
            <a:endParaRPr dirty="0"/>
          </a:p>
          <a:p>
            <a:pPr marL="0" marR="0" lvl="0" indent="0" algn="l" rtl="0">
              <a:lnSpc>
                <a:spcPct val="90000"/>
              </a:lnSpc>
              <a:spcBef>
                <a:spcPts val="1000"/>
              </a:spcBef>
              <a:spcAft>
                <a:spcPts val="0"/>
              </a:spcAft>
              <a:buClr>
                <a:schemeClr val="dk1"/>
              </a:buClr>
              <a:buSzPts val="2800"/>
              <a:buFont typeface="Arial"/>
              <a:buNone/>
            </a:pPr>
            <a:r>
              <a:rPr lang="en-US" sz="2800" b="0" i="0" u="none" dirty="0">
                <a:solidFill>
                  <a:schemeClr val="dk1"/>
                </a:solidFill>
                <a:latin typeface="Calibri"/>
                <a:ea typeface="Calibri"/>
                <a:cs typeface="Calibri"/>
                <a:sym typeface="Calibri"/>
              </a:rPr>
              <a:t>3. </a:t>
            </a:r>
            <a:r>
              <a:rPr lang="en-US" sz="2800" b="0" i="0" u="none" dirty="0" err="1">
                <a:solidFill>
                  <a:schemeClr val="dk1"/>
                </a:solidFill>
                <a:latin typeface="Calibri"/>
                <a:ea typeface="Calibri"/>
                <a:cs typeface="Calibri"/>
                <a:sym typeface="Calibri"/>
              </a:rPr>
              <a:t>kluczowe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zasoby</a:t>
            </a:r>
            <a:r>
              <a:rPr lang="en-US" sz="2800" b="0" i="0" u="none" dirty="0">
                <a:solidFill>
                  <a:schemeClr val="dk1"/>
                </a:solidFill>
                <a:latin typeface="Calibri"/>
                <a:ea typeface="Calibri"/>
                <a:cs typeface="Calibri"/>
                <a:sym typeface="Calibri"/>
              </a:rPr>
              <a:t>, </a:t>
            </a:r>
            <a:endParaRPr dirty="0"/>
          </a:p>
          <a:p>
            <a:pPr marL="0" marR="0" lvl="0" indent="0" algn="l" rtl="0">
              <a:lnSpc>
                <a:spcPct val="90000"/>
              </a:lnSpc>
              <a:spcBef>
                <a:spcPts val="1000"/>
              </a:spcBef>
              <a:spcAft>
                <a:spcPts val="0"/>
              </a:spcAft>
              <a:buClr>
                <a:schemeClr val="dk1"/>
              </a:buClr>
              <a:buSzPts val="2800"/>
              <a:buFont typeface="Arial"/>
              <a:buNone/>
            </a:pPr>
            <a:r>
              <a:rPr lang="en-US" sz="2800" b="0" i="0" u="none" dirty="0">
                <a:solidFill>
                  <a:schemeClr val="dk1"/>
                </a:solidFill>
                <a:latin typeface="Calibri"/>
                <a:ea typeface="Calibri"/>
                <a:cs typeface="Calibri"/>
                <a:sym typeface="Calibri"/>
              </a:rPr>
              <a:t>4. </a:t>
            </a:r>
            <a:r>
              <a:rPr lang="en-US" sz="2800" b="0" i="0" u="none" dirty="0" err="1">
                <a:solidFill>
                  <a:schemeClr val="dk1"/>
                </a:solidFill>
                <a:latin typeface="Calibri"/>
                <a:ea typeface="Calibri"/>
                <a:cs typeface="Calibri"/>
                <a:sym typeface="Calibri"/>
              </a:rPr>
              <a:t>propozycję</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wartości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dla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klienta</a:t>
            </a:r>
            <a:r>
              <a:rPr lang="en-US" sz="2800" b="0" i="0" u="none" dirty="0">
                <a:solidFill>
                  <a:schemeClr val="dk1"/>
                </a:solidFill>
                <a:latin typeface="Calibri"/>
                <a:ea typeface="Calibri"/>
                <a:cs typeface="Calibri"/>
                <a:sym typeface="Calibri"/>
              </a:rPr>
              <a:t>, </a:t>
            </a:r>
            <a:endParaRPr dirty="0"/>
          </a:p>
          <a:p>
            <a:pPr marL="0" marR="0" lvl="0" indent="0" algn="l" rtl="0">
              <a:lnSpc>
                <a:spcPct val="90000"/>
              </a:lnSpc>
              <a:spcBef>
                <a:spcPts val="1000"/>
              </a:spcBef>
              <a:spcAft>
                <a:spcPts val="0"/>
              </a:spcAft>
              <a:buClr>
                <a:schemeClr val="dk1"/>
              </a:buClr>
              <a:buSzPts val="2800"/>
              <a:buFont typeface="Arial"/>
              <a:buNone/>
            </a:pPr>
            <a:r>
              <a:rPr lang="en-US" sz="2800" b="0" i="0" u="none" dirty="0">
                <a:solidFill>
                  <a:schemeClr val="dk1"/>
                </a:solidFill>
                <a:latin typeface="Calibri"/>
                <a:ea typeface="Calibri"/>
                <a:cs typeface="Calibri"/>
                <a:sym typeface="Calibri"/>
              </a:rPr>
              <a:t>5. </a:t>
            </a:r>
            <a:r>
              <a:rPr lang="en-US" sz="2800" b="0" i="0" u="none" dirty="0" err="1">
                <a:solidFill>
                  <a:schemeClr val="dk1"/>
                </a:solidFill>
                <a:latin typeface="Calibri"/>
                <a:ea typeface="Calibri"/>
                <a:cs typeface="Calibri"/>
                <a:sym typeface="Calibri"/>
              </a:rPr>
              <a:t>segmenty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klientów</a:t>
            </a:r>
            <a:r>
              <a:rPr lang="en-US" sz="2800" b="0" i="0" u="none" dirty="0">
                <a:solidFill>
                  <a:schemeClr val="dk1"/>
                </a:solidFill>
                <a:latin typeface="Calibri"/>
                <a:ea typeface="Calibri"/>
                <a:cs typeface="Calibri"/>
                <a:sym typeface="Calibri"/>
              </a:rPr>
              <a:t>, </a:t>
            </a:r>
            <a:endParaRPr dirty="0"/>
          </a:p>
        </p:txBody>
      </p:sp>
      <p:sp>
        <p:nvSpPr>
          <p:cNvPr id="592" name="Google Shape;592;p42"/>
          <p:cNvSpPr txBox="1">
            <a:spLocks noGrp="1"/>
          </p:cNvSpPr>
          <p:nvPr>
            <p:ph type="body" idx="2"/>
          </p:nvPr>
        </p:nvSpPr>
        <p:spPr>
          <a:xfrm>
            <a:off x="6172200" y="1825625"/>
            <a:ext cx="5181600" cy="43513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US" sz="2800" b="0" i="0" u="none" dirty="0">
                <a:solidFill>
                  <a:schemeClr val="dk1"/>
                </a:solidFill>
                <a:latin typeface="Calibri"/>
                <a:ea typeface="Calibri"/>
                <a:cs typeface="Calibri"/>
                <a:sym typeface="Calibri"/>
              </a:rPr>
              <a:t>6. </a:t>
            </a:r>
            <a:r>
              <a:rPr lang="en-US" sz="2800" b="0" i="0" u="none" dirty="0" err="1">
                <a:solidFill>
                  <a:schemeClr val="dk1"/>
                </a:solidFill>
                <a:latin typeface="Calibri"/>
                <a:ea typeface="Calibri"/>
                <a:cs typeface="Calibri"/>
                <a:sym typeface="Calibri"/>
              </a:rPr>
              <a:t>kanały</a:t>
            </a:r>
            <a:r>
              <a:rPr lang="en-US" sz="2800" b="0" i="0" u="none" dirty="0">
                <a:solidFill>
                  <a:schemeClr val="dk1"/>
                </a:solidFill>
                <a:latin typeface="Calibri"/>
                <a:ea typeface="Calibri"/>
                <a:cs typeface="Calibri"/>
                <a:sym typeface="Calibri"/>
              </a:rPr>
              <a:t> (w </a:t>
            </a:r>
            <a:r>
              <a:rPr lang="en-US" sz="2800" b="0" i="0" u="none" dirty="0" err="1">
                <a:solidFill>
                  <a:schemeClr val="dk1"/>
                </a:solidFill>
                <a:latin typeface="Calibri"/>
                <a:ea typeface="Calibri"/>
                <a:cs typeface="Calibri"/>
                <a:sym typeface="Calibri"/>
              </a:rPr>
              <a:t>celu</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dotarcia</a:t>
            </a:r>
            <a:r>
              <a:rPr lang="en-US" sz="2800" b="0" i="0" u="none" dirty="0">
                <a:solidFill>
                  <a:schemeClr val="dk1"/>
                </a:solidFill>
                <a:latin typeface="Calibri"/>
                <a:ea typeface="Calibri"/>
                <a:cs typeface="Calibri"/>
                <a:sym typeface="Calibri"/>
              </a:rPr>
              <a:t> do </a:t>
            </a:r>
            <a:r>
              <a:rPr lang="en-US" sz="2800" b="0" i="0" u="none" dirty="0" err="1">
                <a:solidFill>
                  <a:schemeClr val="dk1"/>
                </a:solidFill>
                <a:latin typeface="Calibri"/>
                <a:ea typeface="Calibri"/>
                <a:cs typeface="Calibri"/>
                <a:sym typeface="Calibri"/>
              </a:rPr>
              <a:t>klientów</a:t>
            </a:r>
            <a:r>
              <a:rPr lang="en-US" sz="2800" b="0" i="0" u="none" dirty="0">
                <a:solidFill>
                  <a:schemeClr val="dk1"/>
                </a:solidFill>
                <a:latin typeface="Calibri"/>
                <a:ea typeface="Calibri"/>
                <a:cs typeface="Calibri"/>
                <a:sym typeface="Calibri"/>
              </a:rPr>
              <a:t>), </a:t>
            </a:r>
            <a:endParaRPr dirty="0"/>
          </a:p>
          <a:p>
            <a:pPr marL="0" marR="0" lvl="0" indent="0" algn="l" rtl="0">
              <a:lnSpc>
                <a:spcPct val="90000"/>
              </a:lnSpc>
              <a:spcBef>
                <a:spcPts val="1000"/>
              </a:spcBef>
              <a:spcAft>
                <a:spcPts val="0"/>
              </a:spcAft>
              <a:buClr>
                <a:schemeClr val="dk1"/>
              </a:buClr>
              <a:buSzPts val="2800"/>
              <a:buFont typeface="Arial"/>
              <a:buNone/>
            </a:pPr>
            <a:r>
              <a:rPr lang="en-US" sz="2800" b="0" i="0" u="none" dirty="0">
                <a:solidFill>
                  <a:schemeClr val="dk1"/>
                </a:solidFill>
                <a:latin typeface="Calibri"/>
                <a:ea typeface="Calibri"/>
                <a:cs typeface="Calibri"/>
                <a:sym typeface="Calibri"/>
              </a:rPr>
              <a:t>7. </a:t>
            </a:r>
            <a:r>
              <a:rPr lang="en-US" sz="2800" b="0" i="0" u="none" dirty="0" err="1">
                <a:solidFill>
                  <a:schemeClr val="dk1"/>
                </a:solidFill>
                <a:latin typeface="Calibri"/>
                <a:ea typeface="Calibri"/>
                <a:cs typeface="Calibri"/>
                <a:sym typeface="Calibri"/>
              </a:rPr>
              <a:t>relacje</a:t>
            </a:r>
            <a:r>
              <a:rPr lang="en-US" sz="2800" b="0" i="0" u="none" dirty="0">
                <a:solidFill>
                  <a:schemeClr val="dk1"/>
                </a:solidFill>
                <a:latin typeface="Calibri"/>
                <a:ea typeface="Calibri"/>
                <a:cs typeface="Calibri"/>
                <a:sym typeface="Calibri"/>
              </a:rPr>
              <a:t> z </a:t>
            </a:r>
            <a:r>
              <a:rPr lang="en-US" sz="2800" b="0" i="0" u="none" dirty="0" err="1">
                <a:solidFill>
                  <a:schemeClr val="dk1"/>
                </a:solidFill>
                <a:latin typeface="Calibri"/>
                <a:ea typeface="Calibri"/>
                <a:cs typeface="Calibri"/>
                <a:sym typeface="Calibri"/>
              </a:rPr>
              <a:t>klientami</a:t>
            </a:r>
            <a:r>
              <a:rPr lang="en-US" sz="2800" b="0" i="0" u="none" dirty="0">
                <a:solidFill>
                  <a:schemeClr val="dk1"/>
                </a:solidFill>
                <a:latin typeface="Calibri"/>
                <a:ea typeface="Calibri"/>
                <a:cs typeface="Calibri"/>
                <a:sym typeface="Calibri"/>
              </a:rPr>
              <a:t>, </a:t>
            </a:r>
            <a:endParaRPr dirty="0"/>
          </a:p>
          <a:p>
            <a:pPr marL="0" marR="0" lvl="0" indent="0" algn="l" rtl="0">
              <a:lnSpc>
                <a:spcPct val="90000"/>
              </a:lnSpc>
              <a:spcBef>
                <a:spcPts val="1000"/>
              </a:spcBef>
              <a:spcAft>
                <a:spcPts val="0"/>
              </a:spcAft>
              <a:buClr>
                <a:schemeClr val="dk1"/>
              </a:buClr>
              <a:buSzPts val="2800"/>
              <a:buFont typeface="Arial"/>
              <a:buNone/>
            </a:pPr>
            <a:r>
              <a:rPr lang="en-US" sz="2800" b="0" i="0" u="none" dirty="0">
                <a:solidFill>
                  <a:schemeClr val="dk1"/>
                </a:solidFill>
                <a:latin typeface="Calibri"/>
                <a:ea typeface="Calibri"/>
                <a:cs typeface="Calibri"/>
                <a:sym typeface="Calibri"/>
              </a:rPr>
              <a:t>8. </a:t>
            </a:r>
            <a:r>
              <a:rPr lang="en-US" sz="2800" b="0" i="0" u="none" dirty="0" err="1">
                <a:solidFill>
                  <a:schemeClr val="dk1"/>
                </a:solidFill>
                <a:latin typeface="Calibri"/>
                <a:ea typeface="Calibri"/>
                <a:cs typeface="Calibri"/>
                <a:sym typeface="Calibri"/>
              </a:rPr>
              <a:t>strumienie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przychodów</a:t>
            </a:r>
            <a:endParaRPr dirty="0"/>
          </a:p>
          <a:p>
            <a:pPr marL="0" marR="0" lvl="0" indent="0" algn="l" rtl="0">
              <a:lnSpc>
                <a:spcPct val="90000"/>
              </a:lnSpc>
              <a:spcBef>
                <a:spcPts val="1000"/>
              </a:spcBef>
              <a:spcAft>
                <a:spcPts val="0"/>
              </a:spcAft>
              <a:buClr>
                <a:schemeClr val="dk1"/>
              </a:buClr>
              <a:buSzPts val="2800"/>
              <a:buFont typeface="Arial"/>
              <a:buNone/>
            </a:pPr>
            <a:r>
              <a:rPr lang="en-US" sz="2800" b="0" i="0" u="none" dirty="0">
                <a:solidFill>
                  <a:schemeClr val="dk1"/>
                </a:solidFill>
                <a:latin typeface="Calibri"/>
                <a:ea typeface="Calibri"/>
                <a:cs typeface="Calibri"/>
                <a:sym typeface="Calibri"/>
              </a:rPr>
              <a:t>9. </a:t>
            </a:r>
            <a:r>
              <a:rPr lang="en-US" sz="2800" b="0" i="0" u="none" dirty="0" err="1">
                <a:solidFill>
                  <a:schemeClr val="dk1"/>
                </a:solidFill>
                <a:latin typeface="Calibri"/>
                <a:ea typeface="Calibri"/>
                <a:cs typeface="Calibri"/>
                <a:sym typeface="Calibri"/>
              </a:rPr>
              <a:t>strukturę</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kosztów</a:t>
            </a:r>
            <a:r>
              <a:rPr lang="en-US" sz="2800" b="0" i="0" u="none" dirty="0">
                <a:solidFill>
                  <a:schemeClr val="dk1"/>
                </a:solidFill>
                <a:latin typeface="Calibri"/>
                <a:ea typeface="Calibri"/>
                <a:cs typeface="Calibri"/>
                <a:sym typeface="Calibri"/>
              </a:rPr>
              <a:t>.</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593" name="Google Shape;593;p4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594" name="Google Shape;594;p42"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43"/>
          <p:cNvPicPr preferRelativeResize="0">
            <a:picLocks noGrp="1"/>
          </p:cNvPicPr>
          <p:nvPr>
            <p:ph type="body" idx="4294967295"/>
          </p:nvPr>
        </p:nvPicPr>
        <p:blipFill rotWithShape="1">
          <a:blip r:embed="rId3">
            <a:alphaModFix/>
          </a:blip>
          <a:srcRect l="5380" t="7887" r="4521" b="4935"/>
          <a:stretch/>
        </p:blipFill>
        <p:spPr>
          <a:xfrm>
            <a:off x="1225550" y="396875"/>
            <a:ext cx="9740900" cy="5221287"/>
          </a:xfrm>
          <a:prstGeom prst="rect">
            <a:avLst/>
          </a:prstGeom>
          <a:noFill/>
          <a:ln>
            <a:noFill/>
          </a:ln>
        </p:spPr>
      </p:pic>
      <p:pic>
        <p:nvPicPr>
          <p:cNvPr id="600" name="Google Shape;600;p43"/>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601" name="Google Shape;601;p43"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4"/>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Verdana"/>
              <a:buNone/>
            </a:pPr>
            <a:r>
              <a:rPr lang="en-US" sz="4400" b="0" i="0" u="none" strike="noStrike" cap="none" dirty="0">
                <a:solidFill>
                  <a:schemeClr val="dk1"/>
                </a:solidFill>
                <a:latin typeface="Verdana"/>
                <a:ea typeface="Verdana"/>
                <a:cs typeface="Verdana"/>
                <a:sym typeface="Verdana"/>
              </a:rPr>
              <a:t>Co </a:t>
            </a:r>
            <a:r>
              <a:rPr lang="en-US" sz="4400" b="0" i="0" u="none" strike="noStrike" cap="none" dirty="0" err="1">
                <a:solidFill>
                  <a:schemeClr val="dk1"/>
                </a:solidFill>
                <a:latin typeface="Verdana"/>
                <a:ea typeface="Verdana"/>
                <a:cs typeface="Verdana"/>
                <a:sym typeface="Verdana"/>
              </a:rPr>
              <a:t>daje</a:t>
            </a:r>
            <a:r>
              <a:rPr lang="en-US" sz="4400" b="0" i="0" u="none" strike="noStrike" cap="none" dirty="0">
                <a:solidFill>
                  <a:schemeClr val="dk1"/>
                </a:solidFill>
                <a:latin typeface="Verdana"/>
                <a:ea typeface="Verdana"/>
                <a:cs typeface="Verdana"/>
                <a:sym typeface="Verdana"/>
              </a:rPr>
              <a:t> model Canvas?</a:t>
            </a:r>
            <a:endParaRPr sz="4400" b="0" i="0" u="none" strike="noStrike" cap="none" dirty="0">
              <a:solidFill>
                <a:schemeClr val="dk1"/>
              </a:solidFill>
              <a:latin typeface="Calibri"/>
              <a:ea typeface="Calibri"/>
              <a:cs typeface="Calibri"/>
              <a:sym typeface="Calibri"/>
            </a:endParaRPr>
          </a:p>
        </p:txBody>
      </p:sp>
      <p:sp>
        <p:nvSpPr>
          <p:cNvPr id="607" name="Google Shape;607;p4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150000"/>
              </a:lnSpc>
              <a:spcBef>
                <a:spcPts val="0"/>
              </a:spcBef>
              <a:spcAft>
                <a:spcPts val="0"/>
              </a:spcAft>
              <a:buClr>
                <a:schemeClr val="dk1"/>
              </a:buClr>
              <a:buSzPts val="2400"/>
              <a:buFont typeface="Arial"/>
              <a:buChar char="•"/>
            </a:pPr>
            <a:r>
              <a:rPr lang="pl-PL" sz="2400" dirty="0"/>
              <a:t>p</a:t>
            </a:r>
            <a:r>
              <a:rPr lang="en-US" sz="2400" b="0" i="0" u="none" dirty="0" err="1" smtClean="0">
                <a:solidFill>
                  <a:schemeClr val="dk1"/>
                </a:solidFill>
                <a:latin typeface="Calibri"/>
                <a:ea typeface="Calibri"/>
                <a:cs typeface="Calibri"/>
                <a:sym typeface="Calibri"/>
              </a:rPr>
              <a:t>ropozycja</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wartości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odzwierciedla</a:t>
            </a:r>
            <a:r>
              <a:rPr lang="en-US" sz="2400" b="0" i="0" u="none" dirty="0">
                <a:solidFill>
                  <a:schemeClr val="dk1"/>
                </a:solidFill>
                <a:latin typeface="Calibri"/>
                <a:ea typeface="Calibri"/>
                <a:cs typeface="Calibri"/>
                <a:sym typeface="Calibri"/>
              </a:rPr>
              <a:t> to, co </a:t>
            </a:r>
            <a:r>
              <a:rPr lang="en-US" sz="2400" b="0" i="0" u="none" dirty="0" err="1">
                <a:solidFill>
                  <a:schemeClr val="dk1"/>
                </a:solidFill>
                <a:latin typeface="Calibri"/>
                <a:ea typeface="Calibri"/>
                <a:cs typeface="Calibri"/>
                <a:sym typeface="Calibri"/>
              </a:rPr>
              <a:t>zaoferuje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Twoja</a:t>
            </a:r>
            <a:r>
              <a:rPr lang="en-US" sz="2400" b="0" i="0" u="none" dirty="0">
                <a:solidFill>
                  <a:schemeClr val="dk1"/>
                </a:solidFill>
                <a:latin typeface="Calibri"/>
                <a:ea typeface="Calibri"/>
                <a:cs typeface="Calibri"/>
                <a:sym typeface="Calibri"/>
              </a:rPr>
              <a:t> firma, aby </a:t>
            </a:r>
            <a:r>
              <a:rPr lang="en-US" sz="2400" b="0" i="0" u="none" dirty="0" err="1">
                <a:solidFill>
                  <a:schemeClr val="dk1"/>
                </a:solidFill>
                <a:latin typeface="Calibri"/>
                <a:ea typeface="Calibri"/>
                <a:cs typeface="Calibri"/>
                <a:sym typeface="Calibri"/>
              </a:rPr>
              <a:t>zaspokoić</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potrzebę</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klienta</a:t>
            </a:r>
            <a:r>
              <a:rPr lang="pl-PL" sz="2400" dirty="0"/>
              <a:t>,</a:t>
            </a:r>
            <a:endParaRPr dirty="0"/>
          </a:p>
          <a:p>
            <a:pPr marL="228600" marR="0" lvl="0" indent="-228600" algn="just" rtl="0">
              <a:lnSpc>
                <a:spcPct val="150000"/>
              </a:lnSpc>
              <a:spcBef>
                <a:spcPts val="1000"/>
              </a:spcBef>
              <a:spcAft>
                <a:spcPts val="0"/>
              </a:spcAft>
              <a:buClr>
                <a:schemeClr val="dk1"/>
              </a:buClr>
              <a:buSzPts val="2400"/>
              <a:buFont typeface="Arial"/>
              <a:buChar char="•"/>
            </a:pPr>
            <a:r>
              <a:rPr lang="pl-PL" sz="2400" dirty="0" err="1"/>
              <a:t>r</a:t>
            </a:r>
            <a:r>
              <a:rPr lang="en-US" sz="2400" b="0" i="0" u="none" dirty="0" err="1" smtClean="0">
                <a:solidFill>
                  <a:schemeClr val="dk1"/>
                </a:solidFill>
                <a:latin typeface="Calibri"/>
                <a:ea typeface="Calibri"/>
                <a:cs typeface="Calibri"/>
                <a:sym typeface="Calibri"/>
              </a:rPr>
              <a:t>elacje</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z </a:t>
            </a:r>
            <a:r>
              <a:rPr lang="en-US" sz="2400" b="0" i="0" u="none" dirty="0" err="1">
                <a:solidFill>
                  <a:schemeClr val="dk1"/>
                </a:solidFill>
                <a:latin typeface="Calibri"/>
                <a:ea typeface="Calibri"/>
                <a:cs typeface="Calibri"/>
                <a:sym typeface="Calibri"/>
              </a:rPr>
              <a:t>klientami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segmenty</a:t>
            </a:r>
            <a:r>
              <a:rPr lang="en-US" sz="2400" b="0" i="0" u="none" dirty="0">
                <a:solidFill>
                  <a:schemeClr val="dk1"/>
                </a:solidFill>
                <a:latin typeface="Calibri"/>
                <a:ea typeface="Calibri"/>
                <a:cs typeface="Calibri"/>
                <a:sym typeface="Calibri"/>
              </a:rPr>
              <a:t> i </a:t>
            </a:r>
            <a:r>
              <a:rPr lang="en-US" sz="2400" b="0" i="0" u="none" dirty="0" err="1">
                <a:solidFill>
                  <a:schemeClr val="dk1"/>
                </a:solidFill>
                <a:latin typeface="Calibri"/>
                <a:ea typeface="Calibri"/>
                <a:cs typeface="Calibri"/>
                <a:sym typeface="Calibri"/>
              </a:rPr>
              <a:t>kanały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mówią</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komu</a:t>
            </a:r>
            <a:r>
              <a:rPr lang="en-US" sz="2400" b="0" i="0" u="none" dirty="0">
                <a:solidFill>
                  <a:schemeClr val="dk1"/>
                </a:solidFill>
                <a:latin typeface="Calibri"/>
                <a:ea typeface="Calibri"/>
                <a:cs typeface="Calibri"/>
                <a:sym typeface="Calibri"/>
              </a:rPr>
              <a:t> to </a:t>
            </a:r>
            <a:r>
              <a:rPr lang="en-US" sz="2400" b="0" i="0" u="none" dirty="0" err="1">
                <a:solidFill>
                  <a:schemeClr val="dk1"/>
                </a:solidFill>
                <a:latin typeface="Calibri"/>
                <a:ea typeface="Calibri"/>
                <a:cs typeface="Calibri"/>
                <a:sym typeface="Calibri"/>
              </a:rPr>
              <a:t>zaoferujemy</a:t>
            </a:r>
            <a:r>
              <a:rPr lang="en-US" sz="2400" b="0" i="0" u="none" dirty="0">
                <a:solidFill>
                  <a:schemeClr val="dk1"/>
                </a:solidFill>
                <a:latin typeface="Calibri"/>
                <a:ea typeface="Calibri"/>
                <a:cs typeface="Calibri"/>
                <a:sym typeface="Calibri"/>
              </a:rPr>
              <a:t>, z </a:t>
            </a:r>
            <a:r>
              <a:rPr lang="en-US" sz="2400" b="0" i="0" u="none" dirty="0" err="1">
                <a:solidFill>
                  <a:schemeClr val="dk1"/>
                </a:solidFill>
                <a:latin typeface="Calibri"/>
                <a:ea typeface="Calibri"/>
                <a:cs typeface="Calibri"/>
                <a:sym typeface="Calibri"/>
              </a:rPr>
              <a:t>czego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skorzystamy</a:t>
            </a:r>
            <a:r>
              <a:rPr lang="en-US" sz="2400" b="0" i="0" u="none" dirty="0">
                <a:solidFill>
                  <a:schemeClr val="dk1"/>
                </a:solidFill>
                <a:latin typeface="Calibri"/>
                <a:ea typeface="Calibri"/>
                <a:cs typeface="Calibri"/>
                <a:sym typeface="Calibri"/>
              </a:rPr>
              <a:t> i </a:t>
            </a:r>
            <a:r>
              <a:rPr lang="en-US" sz="2400" b="0" i="0" u="none" dirty="0" err="1">
                <a:solidFill>
                  <a:schemeClr val="dk1"/>
                </a:solidFill>
                <a:latin typeface="Calibri"/>
                <a:ea typeface="Calibri"/>
                <a:cs typeface="Calibri"/>
                <a:sym typeface="Calibri"/>
              </a:rPr>
              <a:t>jakie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relacje</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będziemy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budować</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podczas</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naszych</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kontaktów</a:t>
            </a:r>
            <a:r>
              <a:rPr lang="en-US" sz="2400" b="0" i="0" u="none" dirty="0">
                <a:solidFill>
                  <a:schemeClr val="dk1"/>
                </a:solidFill>
                <a:latin typeface="Calibri"/>
                <a:ea typeface="Calibri"/>
                <a:cs typeface="Calibri"/>
                <a:sym typeface="Calibri"/>
              </a:rPr>
              <a:t> z </a:t>
            </a:r>
            <a:r>
              <a:rPr lang="en-US" sz="2400" b="0" i="0" u="none" dirty="0" err="1" smtClean="0">
                <a:solidFill>
                  <a:schemeClr val="dk1"/>
                </a:solidFill>
                <a:latin typeface="Calibri"/>
                <a:ea typeface="Calibri"/>
                <a:cs typeface="Calibri"/>
                <a:sym typeface="Calibri"/>
              </a:rPr>
              <a:t>klientem</a:t>
            </a:r>
            <a:r>
              <a:rPr lang="pl-PL" sz="2400" dirty="0"/>
              <a:t>,</a:t>
            </a:r>
            <a:endParaRPr dirty="0"/>
          </a:p>
          <a:p>
            <a:pPr marL="228600" marR="0" lvl="0" indent="-228600" algn="just" rtl="0">
              <a:lnSpc>
                <a:spcPct val="150000"/>
              </a:lnSpc>
              <a:spcBef>
                <a:spcPts val="1000"/>
              </a:spcBef>
              <a:spcAft>
                <a:spcPts val="0"/>
              </a:spcAft>
              <a:buClr>
                <a:schemeClr val="dk1"/>
              </a:buClr>
              <a:buSzPts val="2400"/>
              <a:buFont typeface="Arial"/>
              <a:buChar char="•"/>
            </a:pPr>
            <a:r>
              <a:rPr lang="pl-PL" sz="2400" dirty="0" err="1"/>
              <a:t>k</a:t>
            </a:r>
            <a:r>
              <a:rPr lang="en-US" sz="2400" b="0" i="0" u="none" dirty="0" err="1" smtClean="0">
                <a:solidFill>
                  <a:schemeClr val="dk1"/>
                </a:solidFill>
                <a:latin typeface="Calibri"/>
                <a:ea typeface="Calibri"/>
                <a:cs typeface="Calibri"/>
                <a:sym typeface="Calibri"/>
              </a:rPr>
              <a:t>luczowy</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partner, </a:t>
            </a:r>
            <a:r>
              <a:rPr lang="en-US" sz="2400" b="0" i="0" u="none" dirty="0" err="1">
                <a:solidFill>
                  <a:schemeClr val="dk1"/>
                </a:solidFill>
                <a:latin typeface="Calibri"/>
                <a:ea typeface="Calibri"/>
                <a:cs typeface="Calibri"/>
                <a:sym typeface="Calibri"/>
              </a:rPr>
              <a:t>działania</a:t>
            </a:r>
            <a:r>
              <a:rPr lang="en-US" sz="2400" b="0" i="0" u="none" dirty="0">
                <a:solidFill>
                  <a:schemeClr val="dk1"/>
                </a:solidFill>
                <a:latin typeface="Calibri"/>
                <a:ea typeface="Calibri"/>
                <a:cs typeface="Calibri"/>
                <a:sym typeface="Calibri"/>
              </a:rPr>
              <a:t> i </a:t>
            </a:r>
            <a:r>
              <a:rPr lang="en-US" sz="2400" b="0" i="0" u="none" dirty="0" err="1">
                <a:solidFill>
                  <a:schemeClr val="dk1"/>
                </a:solidFill>
                <a:latin typeface="Calibri"/>
                <a:ea typeface="Calibri"/>
                <a:cs typeface="Calibri"/>
                <a:sym typeface="Calibri"/>
              </a:rPr>
              <a:t>zasoby</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mówią</a:t>
            </a:r>
            <a:r>
              <a:rPr lang="en-US" sz="2400" b="0" i="0" u="none" dirty="0">
                <a:solidFill>
                  <a:schemeClr val="dk1"/>
                </a:solidFill>
                <a:latin typeface="Calibri"/>
                <a:ea typeface="Calibri"/>
                <a:cs typeface="Calibri"/>
                <a:sym typeface="Calibri"/>
              </a:rPr>
              <a:t>, w </a:t>
            </a:r>
            <a:r>
              <a:rPr lang="en-US" sz="2400" b="0" i="0" u="none" dirty="0" err="1">
                <a:solidFill>
                  <a:schemeClr val="dk1"/>
                </a:solidFill>
                <a:latin typeface="Calibri"/>
                <a:ea typeface="Calibri"/>
                <a:cs typeface="Calibri"/>
                <a:sym typeface="Calibri"/>
              </a:rPr>
              <a:t>jaki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sposób</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zrealizujemy</a:t>
            </a:r>
            <a:r>
              <a:rPr lang="en-US" sz="2400" b="0" i="0" u="none" dirty="0">
                <a:solidFill>
                  <a:schemeClr val="dk1"/>
                </a:solidFill>
                <a:latin typeface="Calibri"/>
                <a:ea typeface="Calibri"/>
                <a:cs typeface="Calibri"/>
                <a:sym typeface="Calibri"/>
              </a:rPr>
              <a:t> ten </a:t>
            </a:r>
            <a:r>
              <a:rPr lang="en-US" sz="2400" b="0" i="0" u="none" dirty="0" err="1">
                <a:solidFill>
                  <a:schemeClr val="dk1"/>
                </a:solidFill>
                <a:latin typeface="Calibri"/>
                <a:ea typeface="Calibri"/>
                <a:cs typeface="Calibri"/>
                <a:sym typeface="Calibri"/>
              </a:rPr>
              <a:t>pomysł</a:t>
            </a:r>
            <a:r>
              <a:rPr lang="en-US" sz="2400" b="0" i="0" u="none" dirty="0">
                <a:solidFill>
                  <a:schemeClr val="dk1"/>
                </a:solidFill>
                <a:latin typeface="Calibri"/>
                <a:ea typeface="Calibri"/>
                <a:cs typeface="Calibri"/>
                <a:sym typeface="Calibri"/>
              </a:rPr>
              <a:t>. </a:t>
            </a:r>
            <a:endParaRPr dirty="0"/>
          </a:p>
        </p:txBody>
      </p:sp>
      <p:pic>
        <p:nvPicPr>
          <p:cNvPr id="608" name="Google Shape;608;p4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609" name="Google Shape;609;p44"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5"/>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Verdana"/>
              <a:buNone/>
            </a:pPr>
            <a:r>
              <a:rPr lang="en-US" sz="4400" b="0" i="0" u="none" strike="noStrike" cap="none" dirty="0">
                <a:solidFill>
                  <a:schemeClr val="dk1"/>
                </a:solidFill>
                <a:latin typeface="Verdana"/>
                <a:ea typeface="Verdana"/>
                <a:cs typeface="Verdana"/>
                <a:sym typeface="Verdana"/>
              </a:rPr>
              <a:t>Co </a:t>
            </a:r>
            <a:r>
              <a:rPr lang="en-US" sz="4400" b="0" i="0" u="none" strike="noStrike" cap="none" dirty="0" err="1">
                <a:solidFill>
                  <a:schemeClr val="dk1"/>
                </a:solidFill>
                <a:latin typeface="Verdana"/>
                <a:ea typeface="Verdana"/>
                <a:cs typeface="Verdana"/>
                <a:sym typeface="Verdana"/>
              </a:rPr>
              <a:t>daje</a:t>
            </a:r>
            <a:r>
              <a:rPr lang="en-US" sz="4400" b="0" i="0" u="none" strike="noStrike" cap="none" dirty="0">
                <a:solidFill>
                  <a:schemeClr val="dk1"/>
                </a:solidFill>
                <a:latin typeface="Verdana"/>
                <a:ea typeface="Verdana"/>
                <a:cs typeface="Verdana"/>
                <a:sym typeface="Verdana"/>
              </a:rPr>
              <a:t> model Canvas?</a:t>
            </a:r>
            <a:endParaRPr sz="4400" b="0" i="0" u="none" strike="noStrike" cap="none" dirty="0">
              <a:solidFill>
                <a:schemeClr val="dk1"/>
              </a:solidFill>
              <a:latin typeface="Calibri"/>
              <a:ea typeface="Calibri"/>
              <a:cs typeface="Calibri"/>
              <a:sym typeface="Calibri"/>
            </a:endParaRPr>
          </a:p>
        </p:txBody>
      </p:sp>
      <p:sp>
        <p:nvSpPr>
          <p:cNvPr id="615" name="Google Shape;615;p45"/>
          <p:cNvSpPr txBox="1">
            <a:spLocks noGrp="1"/>
          </p:cNvSpPr>
          <p:nvPr>
            <p:ph type="body" idx="1"/>
          </p:nvPr>
        </p:nvSpPr>
        <p:spPr>
          <a:xfrm>
            <a:off x="838200" y="1825625"/>
            <a:ext cx="10515600" cy="4017962"/>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140000"/>
              </a:lnSpc>
              <a:spcBef>
                <a:spcPts val="0"/>
              </a:spcBef>
              <a:spcAft>
                <a:spcPts val="0"/>
              </a:spcAft>
              <a:buClr>
                <a:schemeClr val="dk1"/>
              </a:buClr>
              <a:buSzPts val="2400"/>
              <a:buFont typeface="Arial"/>
              <a:buChar char="•"/>
            </a:pPr>
            <a:r>
              <a:rPr lang="pl-PL" sz="2400" dirty="0" err="1"/>
              <a:t>s</a:t>
            </a:r>
            <a:r>
              <a:rPr lang="en-US" sz="2400" i="0" u="none" dirty="0" err="1" smtClean="0">
                <a:solidFill>
                  <a:schemeClr val="dk1"/>
                </a:solidFill>
                <a:sym typeface="Calibri"/>
              </a:rPr>
              <a:t>truktura</a:t>
            </a:r>
            <a:r>
              <a:rPr lang="en-US" sz="2400" i="0" u="none" dirty="0" smtClean="0">
                <a:solidFill>
                  <a:schemeClr val="dk1"/>
                </a:solidFill>
                <a:sym typeface="Calibri"/>
              </a:rPr>
              <a:t> </a:t>
            </a:r>
            <a:r>
              <a:rPr lang="en-US" sz="2400" i="0" u="none" dirty="0" err="1">
                <a:solidFill>
                  <a:schemeClr val="dk1"/>
                </a:solidFill>
                <a:sym typeface="Calibri"/>
              </a:rPr>
              <a:t>kosztów</a:t>
            </a:r>
            <a:r>
              <a:rPr lang="en-US" sz="2400" i="0" u="none" dirty="0">
                <a:solidFill>
                  <a:schemeClr val="dk1"/>
                </a:solidFill>
                <a:sym typeface="Calibri"/>
              </a:rPr>
              <a:t> i </a:t>
            </a:r>
            <a:r>
              <a:rPr lang="en-US" sz="2400" i="0" u="none" dirty="0" err="1">
                <a:solidFill>
                  <a:schemeClr val="dk1"/>
                </a:solidFill>
                <a:sym typeface="Calibri"/>
              </a:rPr>
              <a:t>strumienie</a:t>
            </a:r>
            <a:r>
              <a:rPr lang="en-US" sz="2400" i="0" u="none" dirty="0">
                <a:solidFill>
                  <a:schemeClr val="dk1"/>
                </a:solidFill>
                <a:sym typeface="Calibri"/>
              </a:rPr>
              <a:t> </a:t>
            </a:r>
            <a:r>
              <a:rPr lang="en-US" sz="2400" i="0" u="none" dirty="0" err="1">
                <a:solidFill>
                  <a:schemeClr val="dk1"/>
                </a:solidFill>
                <a:sym typeface="Calibri"/>
              </a:rPr>
              <a:t>przychodów</a:t>
            </a:r>
            <a:r>
              <a:rPr lang="en-US" sz="2400" i="0" u="none" dirty="0">
                <a:solidFill>
                  <a:schemeClr val="dk1"/>
                </a:solidFill>
                <a:sym typeface="Calibri"/>
              </a:rPr>
              <a:t> </a:t>
            </a:r>
            <a:r>
              <a:rPr lang="en-US" sz="2400" i="0" u="none" dirty="0" err="1">
                <a:solidFill>
                  <a:schemeClr val="dk1"/>
                </a:solidFill>
                <a:sym typeface="Calibri"/>
              </a:rPr>
              <a:t>pokazują</a:t>
            </a:r>
            <a:r>
              <a:rPr lang="en-US" sz="2400" i="0" u="none" dirty="0">
                <a:solidFill>
                  <a:schemeClr val="dk1"/>
                </a:solidFill>
                <a:sym typeface="Calibri"/>
              </a:rPr>
              <a:t>, </a:t>
            </a:r>
            <a:r>
              <a:rPr lang="en-US" sz="2400" i="0" u="none" dirty="0" err="1">
                <a:solidFill>
                  <a:schemeClr val="dk1"/>
                </a:solidFill>
                <a:sym typeface="Calibri"/>
              </a:rPr>
              <a:t>ile</a:t>
            </a:r>
            <a:r>
              <a:rPr lang="en-US" sz="2400" i="0" u="none" dirty="0">
                <a:solidFill>
                  <a:schemeClr val="dk1"/>
                </a:solidFill>
                <a:sym typeface="Calibri"/>
              </a:rPr>
              <a:t> </a:t>
            </a:r>
            <a:r>
              <a:rPr lang="en-US" sz="2400" i="0" u="none" dirty="0" err="1">
                <a:solidFill>
                  <a:schemeClr val="dk1"/>
                </a:solidFill>
                <a:sym typeface="Calibri"/>
              </a:rPr>
              <a:t>pieniędzy</a:t>
            </a:r>
            <a:r>
              <a:rPr lang="en-US" sz="2400" i="0" u="none" dirty="0">
                <a:solidFill>
                  <a:schemeClr val="dk1"/>
                </a:solidFill>
                <a:sym typeface="Calibri"/>
              </a:rPr>
              <a:t> </a:t>
            </a:r>
            <a:r>
              <a:rPr lang="en-US" sz="2400" i="0" u="none" dirty="0" err="1">
                <a:solidFill>
                  <a:schemeClr val="dk1"/>
                </a:solidFill>
                <a:sym typeface="Calibri"/>
              </a:rPr>
              <a:t>może</a:t>
            </a:r>
            <a:r>
              <a:rPr lang="en-US" sz="2400" i="0" u="none" dirty="0">
                <a:solidFill>
                  <a:schemeClr val="dk1"/>
                </a:solidFill>
                <a:sym typeface="Calibri"/>
              </a:rPr>
              <a:t> </a:t>
            </a:r>
            <a:r>
              <a:rPr lang="en-US" sz="2400" i="0" u="none" dirty="0" err="1">
                <a:solidFill>
                  <a:schemeClr val="dk1"/>
                </a:solidFill>
                <a:sym typeface="Calibri"/>
              </a:rPr>
              <a:t>dostarczyć</a:t>
            </a:r>
            <a:r>
              <a:rPr lang="en-US" sz="2400" i="0" u="none" dirty="0">
                <a:solidFill>
                  <a:schemeClr val="dk1"/>
                </a:solidFill>
                <a:sym typeface="Calibri"/>
              </a:rPr>
              <a:t> </a:t>
            </a:r>
            <a:r>
              <a:rPr lang="en-US" sz="2400" i="0" u="none" dirty="0" err="1">
                <a:solidFill>
                  <a:schemeClr val="dk1"/>
                </a:solidFill>
                <a:sym typeface="Calibri"/>
              </a:rPr>
              <a:t>funkcjonujący</a:t>
            </a:r>
            <a:r>
              <a:rPr lang="en-US" sz="2400" i="0" u="none" dirty="0">
                <a:solidFill>
                  <a:schemeClr val="dk1"/>
                </a:solidFill>
                <a:sym typeface="Calibri"/>
              </a:rPr>
              <a:t> model </a:t>
            </a:r>
            <a:r>
              <a:rPr lang="en-US" sz="2400" i="0" u="none" dirty="0" err="1">
                <a:solidFill>
                  <a:schemeClr val="dk1"/>
                </a:solidFill>
                <a:sym typeface="Calibri"/>
              </a:rPr>
              <a:t>biznesowy</a:t>
            </a:r>
            <a:r>
              <a:rPr lang="en-US" sz="2400" i="0" u="none" dirty="0">
                <a:solidFill>
                  <a:schemeClr val="dk1"/>
                </a:solidFill>
                <a:sym typeface="Calibri"/>
              </a:rPr>
              <a:t>.</a:t>
            </a:r>
            <a:endParaRPr dirty="0"/>
          </a:p>
          <a:p>
            <a:pPr marL="228600" marR="0" lvl="0" indent="-228600" algn="just" rtl="0">
              <a:lnSpc>
                <a:spcPct val="140000"/>
              </a:lnSpc>
              <a:spcBef>
                <a:spcPts val="1000"/>
              </a:spcBef>
              <a:spcAft>
                <a:spcPts val="0"/>
              </a:spcAft>
              <a:buClr>
                <a:schemeClr val="dk1"/>
              </a:buClr>
              <a:buSzPts val="2400"/>
              <a:buFont typeface="Arial"/>
              <a:buChar char="•"/>
            </a:pPr>
            <a:r>
              <a:rPr lang="pl-PL" sz="2400" dirty="0" err="1"/>
              <a:t>a</a:t>
            </a:r>
            <a:r>
              <a:rPr lang="en-US" sz="2400" i="0" u="none" dirty="0" err="1" smtClean="0">
                <a:solidFill>
                  <a:schemeClr val="dk1"/>
                </a:solidFill>
                <a:sym typeface="Calibri"/>
              </a:rPr>
              <a:t>nalizując</a:t>
            </a:r>
            <a:r>
              <a:rPr lang="en-US" sz="2400" i="0" u="none" dirty="0" smtClean="0">
                <a:solidFill>
                  <a:schemeClr val="dk1"/>
                </a:solidFill>
                <a:sym typeface="Calibri"/>
              </a:rPr>
              <a:t> </a:t>
            </a:r>
            <a:r>
              <a:rPr lang="en-US" sz="2400" i="0" u="none" dirty="0" err="1">
                <a:solidFill>
                  <a:schemeClr val="dk1"/>
                </a:solidFill>
                <a:sym typeface="Calibri"/>
              </a:rPr>
              <a:t>wskazane</a:t>
            </a:r>
            <a:r>
              <a:rPr lang="en-US" sz="2400" i="0" u="none" dirty="0">
                <a:solidFill>
                  <a:schemeClr val="dk1"/>
                </a:solidFill>
                <a:sym typeface="Calibri"/>
              </a:rPr>
              <a:t> </a:t>
            </a:r>
            <a:r>
              <a:rPr lang="en-US" sz="2400" i="0" u="none" dirty="0" err="1">
                <a:solidFill>
                  <a:schemeClr val="dk1"/>
                </a:solidFill>
                <a:sym typeface="Calibri"/>
              </a:rPr>
              <a:t>elementy</a:t>
            </a:r>
            <a:r>
              <a:rPr lang="en-US" sz="2400" i="0" u="none" dirty="0">
                <a:solidFill>
                  <a:schemeClr val="dk1"/>
                </a:solidFill>
                <a:sym typeface="Calibri"/>
              </a:rPr>
              <a:t> w </a:t>
            </a:r>
            <a:r>
              <a:rPr lang="en-US" sz="2400" i="0" u="none" dirty="0" err="1">
                <a:solidFill>
                  <a:schemeClr val="dk1"/>
                </a:solidFill>
                <a:sym typeface="Calibri"/>
              </a:rPr>
              <a:t>formie</a:t>
            </a:r>
            <a:r>
              <a:rPr lang="en-US" sz="2400" i="0" u="none" dirty="0">
                <a:solidFill>
                  <a:schemeClr val="dk1"/>
                </a:solidFill>
                <a:sym typeface="Calibri"/>
              </a:rPr>
              <a:t> </a:t>
            </a:r>
            <a:r>
              <a:rPr lang="en-US" sz="2400" i="0" u="none" dirty="0" err="1">
                <a:solidFill>
                  <a:schemeClr val="dk1"/>
                </a:solidFill>
                <a:sym typeface="Calibri"/>
              </a:rPr>
              <a:t>konstruktywnych</a:t>
            </a:r>
            <a:r>
              <a:rPr lang="en-US" sz="2400" i="0" u="none" dirty="0">
                <a:solidFill>
                  <a:schemeClr val="dk1"/>
                </a:solidFill>
                <a:sym typeface="Calibri"/>
              </a:rPr>
              <a:t> </a:t>
            </a:r>
            <a:r>
              <a:rPr lang="en-US" sz="2400" i="0" u="none" dirty="0" err="1">
                <a:solidFill>
                  <a:schemeClr val="dk1"/>
                </a:solidFill>
                <a:sym typeface="Calibri"/>
              </a:rPr>
              <a:t>prac</a:t>
            </a:r>
            <a:r>
              <a:rPr lang="en-US" sz="2400" i="0" u="none" dirty="0">
                <a:solidFill>
                  <a:schemeClr val="dk1"/>
                </a:solidFill>
                <a:sym typeface="Calibri"/>
              </a:rPr>
              <a:t> </a:t>
            </a:r>
            <a:r>
              <a:rPr lang="en-US" sz="2400" i="0" u="none" dirty="0" err="1">
                <a:solidFill>
                  <a:schemeClr val="dk1"/>
                </a:solidFill>
                <a:sym typeface="Calibri"/>
              </a:rPr>
              <a:t>zespołowych</a:t>
            </a:r>
            <a:r>
              <a:rPr lang="en-US" sz="2400" i="0" u="none" dirty="0">
                <a:solidFill>
                  <a:schemeClr val="dk1"/>
                </a:solidFill>
                <a:sym typeface="Calibri"/>
              </a:rPr>
              <a:t>, </a:t>
            </a:r>
            <a:r>
              <a:rPr lang="en-US" sz="2400" i="0" u="none" dirty="0" err="1">
                <a:solidFill>
                  <a:schemeClr val="dk1"/>
                </a:solidFill>
                <a:sym typeface="Calibri"/>
              </a:rPr>
              <a:t>możemy</a:t>
            </a:r>
            <a:r>
              <a:rPr lang="en-US" sz="2400" i="0" u="none" dirty="0">
                <a:solidFill>
                  <a:schemeClr val="dk1"/>
                </a:solidFill>
                <a:sym typeface="Calibri"/>
              </a:rPr>
              <a:t> w </a:t>
            </a:r>
            <a:r>
              <a:rPr lang="en-US" sz="2400" i="0" u="none" dirty="0" err="1">
                <a:solidFill>
                  <a:schemeClr val="dk1"/>
                </a:solidFill>
                <a:sym typeface="Calibri"/>
              </a:rPr>
              <a:t>sposób</a:t>
            </a:r>
            <a:r>
              <a:rPr lang="en-US" sz="2400" i="0" u="none" dirty="0">
                <a:solidFill>
                  <a:schemeClr val="dk1"/>
                </a:solidFill>
                <a:sym typeface="Calibri"/>
              </a:rPr>
              <a:t> </a:t>
            </a:r>
            <a:r>
              <a:rPr lang="en-US" sz="2400" i="0" u="none" dirty="0" err="1">
                <a:solidFill>
                  <a:schemeClr val="dk1"/>
                </a:solidFill>
                <a:sym typeface="Calibri"/>
              </a:rPr>
              <a:t>prosty</a:t>
            </a:r>
            <a:r>
              <a:rPr lang="en-US" sz="2400" i="0" u="none" dirty="0">
                <a:solidFill>
                  <a:schemeClr val="dk1"/>
                </a:solidFill>
                <a:sym typeface="Calibri"/>
              </a:rPr>
              <a:t> i </a:t>
            </a:r>
            <a:r>
              <a:rPr lang="en-US" sz="2400" i="0" u="none" dirty="0" err="1">
                <a:solidFill>
                  <a:schemeClr val="dk1"/>
                </a:solidFill>
                <a:sym typeface="Calibri"/>
              </a:rPr>
              <a:t>czytelny</a:t>
            </a:r>
            <a:r>
              <a:rPr lang="en-US" sz="2400" i="0" u="none" dirty="0">
                <a:solidFill>
                  <a:schemeClr val="dk1"/>
                </a:solidFill>
                <a:sym typeface="Calibri"/>
              </a:rPr>
              <a:t> </a:t>
            </a:r>
            <a:r>
              <a:rPr lang="en-US" sz="2400" i="0" u="none" dirty="0" err="1">
                <a:solidFill>
                  <a:schemeClr val="dk1"/>
                </a:solidFill>
                <a:sym typeface="Calibri"/>
              </a:rPr>
              <a:t>rozpoznać</a:t>
            </a:r>
            <a:r>
              <a:rPr lang="en-US" sz="2400" i="0" u="none" dirty="0">
                <a:solidFill>
                  <a:schemeClr val="dk1"/>
                </a:solidFill>
                <a:sym typeface="Calibri"/>
              </a:rPr>
              <a:t> </a:t>
            </a:r>
            <a:r>
              <a:rPr lang="en-US" sz="2400" i="0" u="none" dirty="0" err="1">
                <a:solidFill>
                  <a:schemeClr val="dk1"/>
                </a:solidFill>
                <a:sym typeface="Calibri"/>
              </a:rPr>
              <a:t>obszary</a:t>
            </a:r>
            <a:r>
              <a:rPr lang="en-US" sz="2400" i="0" u="none" dirty="0">
                <a:solidFill>
                  <a:schemeClr val="dk1"/>
                </a:solidFill>
                <a:sym typeface="Calibri"/>
              </a:rPr>
              <a:t>, </a:t>
            </a:r>
            <a:r>
              <a:rPr lang="en-US" sz="2400" i="0" u="none" dirty="0" err="1">
                <a:solidFill>
                  <a:schemeClr val="dk1"/>
                </a:solidFill>
                <a:sym typeface="Calibri"/>
              </a:rPr>
              <a:t>które</a:t>
            </a:r>
            <a:r>
              <a:rPr lang="en-US" sz="2400" i="0" u="none" dirty="0">
                <a:solidFill>
                  <a:schemeClr val="dk1"/>
                </a:solidFill>
                <a:sym typeface="Calibri"/>
              </a:rPr>
              <a:t> </a:t>
            </a:r>
            <a:r>
              <a:rPr lang="en-US" sz="2400" i="0" u="none" dirty="0" err="1">
                <a:solidFill>
                  <a:schemeClr val="dk1"/>
                </a:solidFill>
                <a:sym typeface="Calibri"/>
              </a:rPr>
              <a:t>można</a:t>
            </a:r>
            <a:r>
              <a:rPr lang="en-US" sz="2400" i="0" u="none" dirty="0">
                <a:solidFill>
                  <a:schemeClr val="dk1"/>
                </a:solidFill>
                <a:sym typeface="Calibri"/>
              </a:rPr>
              <a:t> i </a:t>
            </a:r>
            <a:r>
              <a:rPr lang="en-US" sz="2400" i="0" u="none" dirty="0" err="1">
                <a:solidFill>
                  <a:schemeClr val="dk1"/>
                </a:solidFill>
                <a:sym typeface="Calibri"/>
              </a:rPr>
              <a:t>warto</a:t>
            </a:r>
            <a:r>
              <a:rPr lang="en-US" sz="2400" i="0" u="none" dirty="0">
                <a:solidFill>
                  <a:schemeClr val="dk1"/>
                </a:solidFill>
                <a:sym typeface="Calibri"/>
              </a:rPr>
              <a:t> </a:t>
            </a:r>
            <a:r>
              <a:rPr lang="en-US" sz="2400" i="0" u="none" dirty="0" err="1">
                <a:solidFill>
                  <a:schemeClr val="dk1"/>
                </a:solidFill>
                <a:sym typeface="Calibri"/>
              </a:rPr>
              <a:t>ulepszyć</a:t>
            </a:r>
            <a:r>
              <a:rPr lang="en-US" sz="2400" i="0" u="none" dirty="0">
                <a:solidFill>
                  <a:schemeClr val="dk1"/>
                </a:solidFill>
                <a:sym typeface="Calibri"/>
              </a:rPr>
              <a:t>, </a:t>
            </a:r>
            <a:r>
              <a:rPr lang="en-US" sz="2400" i="0" u="none" dirty="0" err="1">
                <a:solidFill>
                  <a:schemeClr val="dk1"/>
                </a:solidFill>
                <a:sym typeface="Calibri"/>
              </a:rPr>
              <a:t>zmienić</a:t>
            </a:r>
            <a:r>
              <a:rPr lang="en-US" sz="2400" i="0" u="none" dirty="0">
                <a:solidFill>
                  <a:schemeClr val="dk1"/>
                </a:solidFill>
                <a:sym typeface="Calibri"/>
              </a:rPr>
              <a:t> </a:t>
            </a:r>
            <a:r>
              <a:rPr lang="en-US" sz="2400" i="0" u="none" dirty="0" err="1">
                <a:solidFill>
                  <a:schemeClr val="dk1"/>
                </a:solidFill>
                <a:sym typeface="Calibri"/>
              </a:rPr>
              <a:t>czy</a:t>
            </a:r>
            <a:r>
              <a:rPr lang="en-US" sz="2400" i="0" u="none" dirty="0">
                <a:solidFill>
                  <a:schemeClr val="dk1"/>
                </a:solidFill>
                <a:sym typeface="Calibri"/>
              </a:rPr>
              <a:t> </a:t>
            </a:r>
            <a:r>
              <a:rPr lang="en-US" sz="2400" i="0" u="none" dirty="0" err="1">
                <a:solidFill>
                  <a:schemeClr val="dk1"/>
                </a:solidFill>
                <a:sym typeface="Calibri"/>
              </a:rPr>
              <a:t>zmodyfikować</a:t>
            </a:r>
            <a:r>
              <a:rPr lang="en-US" sz="2400" i="0" u="none" dirty="0">
                <a:solidFill>
                  <a:schemeClr val="dk1"/>
                </a:solidFill>
                <a:sym typeface="Calibri"/>
              </a:rPr>
              <a:t>. </a:t>
            </a:r>
            <a:endParaRPr dirty="0"/>
          </a:p>
          <a:p>
            <a:pPr marL="228600" marR="0" lvl="0" indent="-228600" algn="just" rtl="0">
              <a:lnSpc>
                <a:spcPct val="140000"/>
              </a:lnSpc>
              <a:spcBef>
                <a:spcPts val="1000"/>
              </a:spcBef>
              <a:spcAft>
                <a:spcPts val="0"/>
              </a:spcAft>
              <a:buClr>
                <a:schemeClr val="dk1"/>
              </a:buClr>
              <a:buSzPts val="2400"/>
              <a:buFont typeface="Arial"/>
              <a:buChar char="•"/>
            </a:pPr>
            <a:r>
              <a:rPr lang="pl-PL" sz="2400" dirty="0"/>
              <a:t>m</a:t>
            </a:r>
            <a:r>
              <a:rPr lang="en-US" sz="2400" i="0" u="none" dirty="0" err="1" smtClean="0">
                <a:solidFill>
                  <a:schemeClr val="dk1"/>
                </a:solidFill>
                <a:sym typeface="Calibri"/>
              </a:rPr>
              <a:t>odel</a:t>
            </a:r>
            <a:r>
              <a:rPr lang="en-US" sz="2400" i="0" u="none" dirty="0" smtClean="0">
                <a:solidFill>
                  <a:schemeClr val="dk1"/>
                </a:solidFill>
                <a:sym typeface="Calibri"/>
              </a:rPr>
              <a:t> </a:t>
            </a:r>
            <a:r>
              <a:rPr lang="en-US" sz="2400" i="0" u="none" dirty="0" err="1">
                <a:solidFill>
                  <a:schemeClr val="dk1"/>
                </a:solidFill>
                <a:sym typeface="Calibri"/>
              </a:rPr>
              <a:t>ujawnia</a:t>
            </a:r>
            <a:r>
              <a:rPr lang="en-US" sz="2400" i="0" u="none" dirty="0">
                <a:solidFill>
                  <a:schemeClr val="dk1"/>
                </a:solidFill>
                <a:sym typeface="Calibri"/>
              </a:rPr>
              <a:t> </a:t>
            </a:r>
            <a:r>
              <a:rPr lang="en-US" sz="2400" i="0" u="none" dirty="0" err="1">
                <a:solidFill>
                  <a:schemeClr val="dk1"/>
                </a:solidFill>
                <a:sym typeface="Calibri"/>
              </a:rPr>
              <a:t>również</a:t>
            </a:r>
            <a:r>
              <a:rPr lang="en-US" sz="2400" i="0" u="none" dirty="0">
                <a:solidFill>
                  <a:schemeClr val="dk1"/>
                </a:solidFill>
                <a:sym typeface="Calibri"/>
              </a:rPr>
              <a:t> </a:t>
            </a:r>
            <a:r>
              <a:rPr lang="en-US" sz="2400" i="0" u="none" dirty="0" err="1">
                <a:solidFill>
                  <a:schemeClr val="dk1"/>
                </a:solidFill>
                <a:sym typeface="Calibri"/>
              </a:rPr>
              <a:t>obszary</a:t>
            </a:r>
            <a:r>
              <a:rPr lang="en-US" sz="2400" i="0" u="none" dirty="0">
                <a:solidFill>
                  <a:schemeClr val="dk1"/>
                </a:solidFill>
                <a:sym typeface="Calibri"/>
              </a:rPr>
              <a:t>, </a:t>
            </a:r>
            <a:r>
              <a:rPr lang="en-US" sz="2400" i="0" u="none" dirty="0" err="1">
                <a:solidFill>
                  <a:schemeClr val="dk1"/>
                </a:solidFill>
                <a:sym typeface="Calibri"/>
              </a:rPr>
              <a:t>na</a:t>
            </a:r>
            <a:r>
              <a:rPr lang="en-US" sz="2400" i="0" u="none" dirty="0">
                <a:solidFill>
                  <a:schemeClr val="dk1"/>
                </a:solidFill>
                <a:sym typeface="Calibri"/>
              </a:rPr>
              <a:t> </a:t>
            </a:r>
            <a:r>
              <a:rPr lang="en-US" sz="2400" i="0" u="none" dirty="0" err="1">
                <a:solidFill>
                  <a:schemeClr val="dk1"/>
                </a:solidFill>
                <a:sym typeface="Calibri"/>
              </a:rPr>
              <a:t>których</a:t>
            </a:r>
            <a:r>
              <a:rPr lang="en-US" sz="2400" i="0" u="none" dirty="0">
                <a:solidFill>
                  <a:schemeClr val="dk1"/>
                </a:solidFill>
                <a:sym typeface="Calibri"/>
              </a:rPr>
              <a:t> </a:t>
            </a:r>
            <a:r>
              <a:rPr lang="en-US" sz="2400" i="0" u="none" dirty="0" err="1">
                <a:solidFill>
                  <a:schemeClr val="dk1"/>
                </a:solidFill>
                <a:sym typeface="Calibri"/>
              </a:rPr>
              <a:t>można</a:t>
            </a:r>
            <a:r>
              <a:rPr lang="en-US" sz="2400" i="0" u="none" dirty="0">
                <a:solidFill>
                  <a:schemeClr val="dk1"/>
                </a:solidFill>
                <a:sym typeface="Calibri"/>
              </a:rPr>
              <a:t> </a:t>
            </a:r>
            <a:r>
              <a:rPr lang="en-US" sz="2400" i="0" u="none" dirty="0" err="1">
                <a:solidFill>
                  <a:schemeClr val="dk1"/>
                </a:solidFill>
                <a:sym typeface="Calibri"/>
              </a:rPr>
              <a:t>budować</a:t>
            </a:r>
            <a:r>
              <a:rPr lang="en-US" sz="2400" i="0" u="none" dirty="0">
                <a:solidFill>
                  <a:schemeClr val="dk1"/>
                </a:solidFill>
                <a:sym typeface="Calibri"/>
              </a:rPr>
              <a:t> </a:t>
            </a:r>
            <a:r>
              <a:rPr lang="en-US" sz="2400" i="0" u="none" dirty="0" err="1">
                <a:solidFill>
                  <a:schemeClr val="dk1"/>
                </a:solidFill>
                <a:sym typeface="Calibri"/>
              </a:rPr>
              <a:t>strategię</a:t>
            </a:r>
            <a:r>
              <a:rPr lang="en-US" sz="2400" i="0" u="none" dirty="0">
                <a:solidFill>
                  <a:schemeClr val="dk1"/>
                </a:solidFill>
                <a:sym typeface="Calibri"/>
              </a:rPr>
              <a:t> </a:t>
            </a:r>
            <a:r>
              <a:rPr lang="pl-PL" sz="2400" dirty="0" err="1"/>
              <a:t>i</a:t>
            </a:r>
            <a:r>
              <a:rPr lang="en-US" sz="2400" i="0" u="none" dirty="0" err="1" smtClean="0">
                <a:solidFill>
                  <a:schemeClr val="dk1"/>
                </a:solidFill>
                <a:sym typeface="Calibri"/>
              </a:rPr>
              <a:t>nnowacji</a:t>
            </a:r>
            <a:r>
              <a:rPr lang="en-US" sz="2400" i="0" u="none" dirty="0" smtClean="0">
                <a:solidFill>
                  <a:schemeClr val="dk1"/>
                </a:solidFill>
                <a:sym typeface="Calibri"/>
              </a:rPr>
              <a:t> </a:t>
            </a:r>
            <a:r>
              <a:rPr lang="en-US" sz="2400" i="0" u="none" dirty="0" err="1">
                <a:solidFill>
                  <a:schemeClr val="dk1"/>
                </a:solidFill>
                <a:sym typeface="Calibri"/>
              </a:rPr>
              <a:t>organizacyjnej</a:t>
            </a:r>
            <a:r>
              <a:rPr lang="en-US" sz="2400" i="0" u="none" dirty="0">
                <a:solidFill>
                  <a:schemeClr val="dk1"/>
                </a:solidFill>
                <a:sym typeface="Calibri"/>
              </a:rPr>
              <a:t>.</a:t>
            </a:r>
            <a:endParaRPr dirty="0"/>
          </a:p>
        </p:txBody>
      </p:sp>
      <p:pic>
        <p:nvPicPr>
          <p:cNvPr id="616" name="Google Shape;616;p4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617" name="Google Shape;617;p45"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1" u="none" dirty="0">
                <a:solidFill>
                  <a:schemeClr val="dk1"/>
                </a:solidFill>
                <a:latin typeface="Calibri"/>
                <a:ea typeface="Calibri"/>
                <a:cs typeface="Calibri"/>
                <a:sym typeface="Calibri"/>
              </a:rPr>
              <a:t>„</a:t>
            </a:r>
            <a:r>
              <a:rPr lang="en-US" sz="4000" b="1" i="1" u="none" dirty="0" err="1">
                <a:solidFill>
                  <a:schemeClr val="dk1"/>
                </a:solidFill>
                <a:latin typeface="Calibri"/>
                <a:ea typeface="Calibri"/>
                <a:cs typeface="Calibri"/>
                <a:sym typeface="Calibri"/>
              </a:rPr>
              <a:t>Porażka</a:t>
            </a:r>
            <a:r>
              <a:rPr lang="en-US" sz="4000" b="1" i="1" u="none" dirty="0">
                <a:solidFill>
                  <a:schemeClr val="dk1"/>
                </a:solidFill>
                <a:latin typeface="Calibri"/>
                <a:ea typeface="Calibri"/>
                <a:cs typeface="Calibri"/>
                <a:sym typeface="Calibri"/>
              </a:rPr>
              <a:t>” </a:t>
            </a:r>
            <a:r>
              <a:rPr lang="en-US" sz="4000" b="1" i="0" u="none" dirty="0">
                <a:solidFill>
                  <a:schemeClr val="dk1"/>
                </a:solidFill>
                <a:latin typeface="Calibri"/>
                <a:ea typeface="Calibri"/>
                <a:cs typeface="Calibri"/>
                <a:sym typeface="Calibri"/>
              </a:rPr>
              <a:t>w </a:t>
            </a:r>
            <a:r>
              <a:rPr lang="en-US" sz="4000" b="1" i="0" u="none" dirty="0" err="1">
                <a:solidFill>
                  <a:schemeClr val="dk1"/>
                </a:solidFill>
                <a:latin typeface="Calibri"/>
                <a:ea typeface="Calibri"/>
                <a:cs typeface="Calibri"/>
                <a:sym typeface="Calibri"/>
              </a:rPr>
              <a:t>języku</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polskim</a:t>
            </a:r>
            <a:r>
              <a:rPr lang="en-US" sz="4000" b="1" i="0" u="none" dirty="0">
                <a:solidFill>
                  <a:schemeClr val="dk1"/>
                </a:solidFill>
                <a:latin typeface="Calibri"/>
                <a:ea typeface="Calibri"/>
                <a:cs typeface="Calibri"/>
                <a:sym typeface="Calibri"/>
              </a:rPr>
              <a:t>: </a:t>
            </a:r>
            <a:endParaRPr dirty="0"/>
          </a:p>
        </p:txBody>
      </p:sp>
      <p:sp>
        <p:nvSpPr>
          <p:cNvPr id="229" name="Google Shape;229;p5"/>
          <p:cNvSpPr txBox="1">
            <a:spLocks noGrp="1"/>
          </p:cNvSpPr>
          <p:nvPr>
            <p:ph type="body" idx="4294967295"/>
          </p:nvPr>
        </p:nvSpPr>
        <p:spPr>
          <a:xfrm>
            <a:off x="838200" y="1825625"/>
            <a:ext cx="10515600" cy="3594514"/>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50000"/>
              </a:lnSpc>
              <a:spcBef>
                <a:spcPts val="0"/>
              </a:spcBef>
              <a:spcAft>
                <a:spcPts val="0"/>
              </a:spcAft>
              <a:buClr>
                <a:schemeClr val="dk1"/>
              </a:buClr>
              <a:buSzPct val="100000"/>
              <a:buFont typeface="Arial"/>
              <a:buNone/>
            </a:pPr>
            <a:r>
              <a:rPr lang="en-US" sz="2800" b="0" i="0" u="none" strike="noStrike" cap="none" dirty="0">
                <a:solidFill>
                  <a:schemeClr val="dk1"/>
                </a:solidFill>
                <a:latin typeface="Calibri"/>
                <a:ea typeface="Calibri"/>
                <a:cs typeface="Calibri"/>
                <a:sym typeface="Calibri"/>
              </a:rPr>
              <a:t>W </a:t>
            </a:r>
            <a:r>
              <a:rPr lang="en-US" sz="2800" b="0" i="0" u="none" strike="noStrike" cap="none" dirty="0" err="1">
                <a:solidFill>
                  <a:schemeClr val="dk1"/>
                </a:solidFill>
                <a:latin typeface="Calibri"/>
                <a:ea typeface="Calibri"/>
                <a:cs typeface="Calibri"/>
                <a:sym typeface="Calibri"/>
              </a:rPr>
              <a:t>języku</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polskim</a:t>
            </a:r>
            <a:r>
              <a:rPr lang="en-US" sz="2800" b="0" i="0" u="none" strike="noStrike" cap="none" dirty="0">
                <a:solidFill>
                  <a:schemeClr val="dk1"/>
                </a:solidFill>
                <a:latin typeface="Calibri"/>
                <a:ea typeface="Calibri"/>
                <a:cs typeface="Calibri"/>
                <a:sym typeface="Calibri"/>
              </a:rPr>
              <a:t>: </a:t>
            </a:r>
            <a:r>
              <a:rPr lang="en-US" sz="2800" b="0" i="1" u="none" strike="noStrike" cap="none" dirty="0" err="1">
                <a:solidFill>
                  <a:schemeClr val="dk1"/>
                </a:solidFill>
                <a:latin typeface="Calibri"/>
                <a:ea typeface="Calibri"/>
                <a:cs typeface="Calibri"/>
                <a:sym typeface="Calibri"/>
              </a:rPr>
              <a:t>niepowodzenie</a:t>
            </a:r>
            <a:r>
              <a:rPr lang="en-US" sz="2800" b="0" i="1" u="none" strike="noStrike" cap="none" dirty="0">
                <a:solidFill>
                  <a:schemeClr val="dk1"/>
                </a:solidFill>
                <a:latin typeface="Calibri"/>
                <a:ea typeface="Calibri"/>
                <a:cs typeface="Calibri"/>
                <a:sym typeface="Calibri"/>
              </a:rPr>
              <a:t> w </a:t>
            </a:r>
            <a:r>
              <a:rPr lang="en-US" sz="2800" b="0" i="1" u="none" strike="noStrike" cap="none" dirty="0" err="1">
                <a:solidFill>
                  <a:schemeClr val="dk1"/>
                </a:solidFill>
                <a:latin typeface="Calibri"/>
                <a:ea typeface="Calibri"/>
                <a:cs typeface="Calibri"/>
                <a:sym typeface="Calibri"/>
              </a:rPr>
              <a:t>jakichś</a:t>
            </a:r>
            <a:r>
              <a:rPr lang="en-US" sz="2800" b="0" i="1" u="none" strike="noStrike" cap="none" dirty="0">
                <a:solidFill>
                  <a:schemeClr val="dk1"/>
                </a:solidFill>
                <a:latin typeface="Calibri"/>
                <a:ea typeface="Calibri"/>
                <a:cs typeface="Calibri"/>
                <a:sym typeface="Calibri"/>
              </a:rPr>
              <a:t> </a:t>
            </a:r>
            <a:r>
              <a:rPr lang="en-US" sz="2800" b="0" i="1" u="none" strike="noStrike" cap="none" dirty="0" err="1">
                <a:solidFill>
                  <a:schemeClr val="dk1"/>
                </a:solidFill>
                <a:latin typeface="Calibri"/>
                <a:ea typeface="Calibri"/>
                <a:cs typeface="Calibri"/>
                <a:sym typeface="Calibri"/>
              </a:rPr>
              <a:t>działaniach</a:t>
            </a:r>
            <a:r>
              <a:rPr lang="en-US" sz="2800" b="0" i="1" u="none" strike="noStrike" cap="none" dirty="0">
                <a:solidFill>
                  <a:schemeClr val="dk1"/>
                </a:solidFill>
                <a:latin typeface="Calibri"/>
                <a:ea typeface="Calibri"/>
                <a:cs typeface="Calibri"/>
                <a:sym typeface="Calibri"/>
              </a:rPr>
              <a:t> </a:t>
            </a:r>
            <a:r>
              <a:rPr lang="en-US" sz="2800" b="0" i="1" u="none" strike="noStrike" cap="none" dirty="0" err="1">
                <a:solidFill>
                  <a:schemeClr val="dk1"/>
                </a:solidFill>
                <a:latin typeface="Calibri"/>
                <a:ea typeface="Calibri"/>
                <a:cs typeface="Calibri"/>
                <a:sym typeface="Calibri"/>
              </a:rPr>
              <a:t>lub</a:t>
            </a:r>
            <a:r>
              <a:rPr lang="en-US" sz="2800" b="0" i="1" u="none" strike="noStrike" cap="none" dirty="0">
                <a:solidFill>
                  <a:schemeClr val="dk1"/>
                </a:solidFill>
                <a:latin typeface="Calibri"/>
                <a:ea typeface="Calibri"/>
                <a:cs typeface="Calibri"/>
                <a:sym typeface="Calibri"/>
              </a:rPr>
              <a:t> w </a:t>
            </a:r>
            <a:r>
              <a:rPr lang="en-US" sz="2800" b="0" i="1" u="none" strike="noStrike" cap="none" dirty="0" err="1">
                <a:solidFill>
                  <a:schemeClr val="dk1"/>
                </a:solidFill>
                <a:latin typeface="Calibri"/>
                <a:ea typeface="Calibri"/>
                <a:cs typeface="Calibri"/>
                <a:sym typeface="Calibri"/>
              </a:rPr>
              <a:t>określonej</a:t>
            </a:r>
            <a:r>
              <a:rPr lang="en-US" sz="2800" b="0" i="1" u="none" strike="noStrike" cap="none" dirty="0">
                <a:solidFill>
                  <a:schemeClr val="dk1"/>
                </a:solidFill>
                <a:latin typeface="Calibri"/>
                <a:ea typeface="Calibri"/>
                <a:cs typeface="Calibri"/>
                <a:sym typeface="Calibri"/>
              </a:rPr>
              <a:t> </a:t>
            </a:r>
            <a:r>
              <a:rPr lang="en-US" sz="2800" b="0" i="1" u="none" strike="noStrike" cap="none" dirty="0" err="1">
                <a:solidFill>
                  <a:schemeClr val="dk1"/>
                </a:solidFill>
                <a:latin typeface="Calibri"/>
                <a:ea typeface="Calibri"/>
                <a:cs typeface="Calibri"/>
                <a:sym typeface="Calibri"/>
              </a:rPr>
              <a:t>dziedzinie</a:t>
            </a:r>
            <a:r>
              <a:rPr lang="en-US" sz="2800" b="0" i="1" u="none" strike="noStrike" cap="none" dirty="0">
                <a:solidFill>
                  <a:schemeClr val="dk1"/>
                </a:solidFill>
                <a:latin typeface="Calibri"/>
                <a:ea typeface="Calibri"/>
                <a:cs typeface="Calibri"/>
                <a:sym typeface="Calibri"/>
              </a:rPr>
              <a:t> </a:t>
            </a:r>
            <a:r>
              <a:rPr lang="en-US" sz="2800" b="0" i="1" u="none" strike="noStrike" cap="none" dirty="0" err="1" smtClean="0">
                <a:solidFill>
                  <a:schemeClr val="dk1"/>
                </a:solidFill>
                <a:latin typeface="Calibri"/>
                <a:ea typeface="Calibri"/>
                <a:cs typeface="Calibri"/>
                <a:sym typeface="Calibri"/>
              </a:rPr>
              <a:t>życia</a:t>
            </a:r>
            <a:r>
              <a:rPr lang="pl-PL" sz="2800" b="0" i="1" u="none" strike="noStrike" cap="none" dirty="0" smtClean="0">
                <a:solidFill>
                  <a:schemeClr val="dk1"/>
                </a:solidFill>
                <a:latin typeface="Calibri"/>
                <a:ea typeface="Calibri"/>
                <a:cs typeface="Calibri"/>
                <a:sym typeface="Calibri"/>
              </a:rPr>
              <a:t>.</a:t>
            </a:r>
            <a:endParaRPr dirty="0"/>
          </a:p>
          <a:p>
            <a:pPr marL="0" marR="0" lvl="0" indent="0" algn="l" rtl="0">
              <a:lnSpc>
                <a:spcPct val="150000"/>
              </a:lnSpc>
              <a:spcBef>
                <a:spcPts val="1000"/>
              </a:spcBef>
              <a:spcAft>
                <a:spcPts val="0"/>
              </a:spcAft>
              <a:buClr>
                <a:schemeClr val="dk1"/>
              </a:buClr>
              <a:buSzPct val="100000"/>
              <a:buFont typeface="Arial"/>
              <a:buNone/>
            </a:pPr>
            <a:endParaRPr sz="2800" b="0" i="1" u="none" strike="noStrike" cap="none" dirty="0">
              <a:solidFill>
                <a:schemeClr val="dk1"/>
              </a:solidFill>
              <a:latin typeface="Calibri"/>
              <a:ea typeface="Calibri"/>
              <a:cs typeface="Calibri"/>
              <a:sym typeface="Calibri"/>
            </a:endParaRPr>
          </a:p>
          <a:p>
            <a:pPr marL="0" marR="0" lvl="0" indent="0" algn="l" rtl="0">
              <a:lnSpc>
                <a:spcPct val="150000"/>
              </a:lnSpc>
              <a:spcBef>
                <a:spcPts val="1000"/>
              </a:spcBef>
              <a:spcAft>
                <a:spcPts val="0"/>
              </a:spcAft>
              <a:buClr>
                <a:schemeClr val="dk1"/>
              </a:buClr>
              <a:buSzPct val="100000"/>
              <a:buFont typeface="Arial"/>
              <a:buNone/>
            </a:pPr>
            <a:r>
              <a:rPr lang="en-US" sz="2800" b="0" i="1" u="none" strike="noStrike" cap="none" dirty="0" err="1">
                <a:solidFill>
                  <a:schemeClr val="dk1"/>
                </a:solidFill>
                <a:latin typeface="Calibri"/>
                <a:ea typeface="Calibri"/>
                <a:cs typeface="Calibri"/>
                <a:sym typeface="Calibri"/>
              </a:rPr>
              <a:t>Słowa</a:t>
            </a:r>
            <a:r>
              <a:rPr lang="en-US" sz="2800" b="0" i="1" u="none" strike="noStrike" cap="none" dirty="0">
                <a:solidFill>
                  <a:schemeClr val="dk1"/>
                </a:solidFill>
                <a:latin typeface="Calibri"/>
                <a:ea typeface="Calibri"/>
                <a:cs typeface="Calibri"/>
                <a:sym typeface="Calibri"/>
              </a:rPr>
              <a:t> </a:t>
            </a:r>
            <a:r>
              <a:rPr lang="en-US" sz="2800" b="0" i="1" u="none" strike="noStrike" cap="none" dirty="0" err="1">
                <a:solidFill>
                  <a:schemeClr val="dk1"/>
                </a:solidFill>
                <a:latin typeface="Calibri"/>
                <a:ea typeface="Calibri"/>
                <a:cs typeface="Calibri"/>
                <a:sym typeface="Calibri"/>
              </a:rPr>
              <a:t>bliskoznaczne</a:t>
            </a:r>
            <a:r>
              <a:rPr lang="en-US" sz="2800" b="0" i="1"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katastrofa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klapa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nieszczęście</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wpadka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klęska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kompromitacja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niepowodzenie</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obciach</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fiasko</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przegrana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upadek</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kaszana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zły</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los</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zguba</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niepomyślność</a:t>
            </a:r>
            <a:r>
              <a:rPr lang="en-US" sz="2800" b="0" i="0" u="none" strike="noStrike" cap="none" dirty="0">
                <a:solidFill>
                  <a:schemeClr val="dk1"/>
                </a:solidFill>
                <a:latin typeface="Calibri"/>
                <a:ea typeface="Calibri"/>
                <a:cs typeface="Calibri"/>
                <a:sym typeface="Calibri"/>
              </a:rPr>
              <a:t>, </a:t>
            </a:r>
            <a:r>
              <a:rPr lang="en-US" sz="2800" b="0" i="0" u="none" strike="noStrike" cap="none" dirty="0" err="1">
                <a:solidFill>
                  <a:schemeClr val="dk1"/>
                </a:solidFill>
                <a:latin typeface="Calibri"/>
                <a:ea typeface="Calibri"/>
                <a:cs typeface="Calibri"/>
                <a:sym typeface="Calibri"/>
              </a:rPr>
              <a:t>tragedia</a:t>
            </a:r>
            <a:r>
              <a:rPr lang="en-US" sz="2800" b="0" i="0" u="none" strike="noStrike" cap="none" dirty="0">
                <a:solidFill>
                  <a:schemeClr val="dk1"/>
                </a:solidFill>
                <a:latin typeface="Calibri"/>
                <a:ea typeface="Calibri"/>
                <a:cs typeface="Calibri"/>
                <a:sym typeface="Calibri"/>
              </a:rPr>
              <a:t>…</a:t>
            </a:r>
            <a:endParaRPr dirty="0"/>
          </a:p>
        </p:txBody>
      </p:sp>
      <p:sp>
        <p:nvSpPr>
          <p:cNvPr id="230" name="Google Shape;230;p5"/>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31" name="Google Shape;231;p5"/>
          <p:cNvPicPr preferRelativeResize="0"/>
          <p:nvPr/>
        </p:nvPicPr>
        <p:blipFill rotWithShape="1">
          <a:blip r:embed="rId3">
            <a:alphaModFix/>
          </a:blip>
          <a:srcRect/>
          <a:stretch/>
        </p:blipFill>
        <p:spPr>
          <a:xfrm>
            <a:off x="103187" y="5815012"/>
            <a:ext cx="11985625" cy="993775"/>
          </a:xfrm>
          <a:prstGeom prst="rect">
            <a:avLst/>
          </a:prstGeom>
          <a:noFill/>
          <a:ln>
            <a:noFill/>
          </a:ln>
        </p:spPr>
      </p:pic>
      <p:grpSp>
        <p:nvGrpSpPr>
          <p:cNvPr id="232" name="Google Shape;232;p5"/>
          <p:cNvGrpSpPr/>
          <p:nvPr/>
        </p:nvGrpSpPr>
        <p:grpSpPr>
          <a:xfrm>
            <a:off x="103187" y="5816600"/>
            <a:ext cx="11985625" cy="993775"/>
            <a:chOff x="373980" y="594332"/>
            <a:chExt cx="15168222" cy="1257483"/>
          </a:xfrm>
        </p:grpSpPr>
        <p:pic>
          <p:nvPicPr>
            <p:cNvPr id="233" name="Google Shape;233;p5"/>
            <p:cNvPicPr preferRelativeResize="0"/>
            <p:nvPr/>
          </p:nvPicPr>
          <p:blipFill rotWithShape="1">
            <a:blip r:embed="rId4">
              <a:alphaModFix/>
            </a:blip>
            <a:srcRect/>
            <a:stretch/>
          </p:blipFill>
          <p:spPr>
            <a:xfrm>
              <a:off x="12066303" y="826288"/>
              <a:ext cx="3475899" cy="1025527"/>
            </a:xfrm>
            <a:prstGeom prst="rect">
              <a:avLst/>
            </a:prstGeom>
            <a:noFill/>
            <a:ln>
              <a:noFill/>
            </a:ln>
          </p:spPr>
        </p:pic>
        <p:pic>
          <p:nvPicPr>
            <p:cNvPr id="234" name="Google Shape;234;p5"/>
            <p:cNvPicPr preferRelativeResize="0"/>
            <p:nvPr/>
          </p:nvPicPr>
          <p:blipFill rotWithShape="1">
            <a:blip r:embed="rId5">
              <a:alphaModFix/>
            </a:blip>
            <a:srcRect/>
            <a:stretch/>
          </p:blipFill>
          <p:spPr>
            <a:xfrm>
              <a:off x="373980" y="594332"/>
              <a:ext cx="2662915" cy="1257482"/>
            </a:xfrm>
            <a:prstGeom prst="rect">
              <a:avLst/>
            </a:prstGeom>
            <a:noFill/>
            <a:ln>
              <a:noFill/>
            </a:ln>
          </p:spPr>
        </p:pic>
      </p:grpSp>
      <p:pic>
        <p:nvPicPr>
          <p:cNvPr id="235" name="Google Shape;235;p5" descr="Obraz zawierający tekst&#10;&#10;Opis wygenerowany automatycznie"/>
          <p:cNvPicPr preferRelativeResize="0"/>
          <p:nvPr/>
        </p:nvPicPr>
        <p:blipFill rotWithShape="1">
          <a:blip r:embed="rId6">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a:solidFill>
                  <a:schemeClr val="dk1"/>
                </a:solidFill>
                <a:latin typeface="Calibri"/>
                <a:ea typeface="Calibri"/>
                <a:cs typeface="Calibri"/>
                <a:sym typeface="Calibri"/>
              </a:rPr>
              <a:t>Co </a:t>
            </a:r>
            <a:r>
              <a:rPr lang="en-US" sz="4400" b="0" i="0" u="none" dirty="0" err="1">
                <a:solidFill>
                  <a:schemeClr val="dk1"/>
                </a:solidFill>
                <a:latin typeface="Calibri"/>
                <a:ea typeface="Calibri"/>
                <a:cs typeface="Calibri"/>
                <a:sym typeface="Calibri"/>
              </a:rPr>
              <a:t>otrzymamy</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na</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końcu</a:t>
            </a:r>
            <a:r>
              <a:rPr lang="en-US" sz="4400" b="0" i="0" u="none" dirty="0">
                <a:solidFill>
                  <a:schemeClr val="dk1"/>
                </a:solidFill>
                <a:latin typeface="Calibri"/>
                <a:ea typeface="Calibri"/>
                <a:cs typeface="Calibri"/>
                <a:sym typeface="Calibri"/>
              </a:rPr>
              <a:t>?</a:t>
            </a:r>
            <a:endParaRPr dirty="0"/>
          </a:p>
        </p:txBody>
      </p:sp>
      <p:sp>
        <p:nvSpPr>
          <p:cNvPr id="623" name="Google Shape;623;p4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lvl="0" algn="just">
              <a:lnSpc>
                <a:spcPct val="150000"/>
              </a:lnSpc>
            </a:pPr>
            <a:r>
              <a:rPr lang="pl-PL" sz="2400" dirty="0"/>
              <a:t>Rezultat – przejrzystą i prostą formę prezentacji modelu biznesowego,</a:t>
            </a:r>
          </a:p>
          <a:p>
            <a:pPr marL="0" lvl="0" indent="0" algn="just">
              <a:lnSpc>
                <a:spcPct val="150000"/>
              </a:lnSpc>
              <a:buNone/>
            </a:pPr>
            <a:endParaRPr lang="pl-PL" sz="2400" dirty="0"/>
          </a:p>
          <a:p>
            <a:pPr lvl="0" algn="just">
              <a:lnSpc>
                <a:spcPct val="150000"/>
              </a:lnSpc>
            </a:pPr>
            <a:r>
              <a:rPr lang="pl-PL" sz="2400" dirty="0"/>
              <a:t>Business Model </a:t>
            </a:r>
            <a:r>
              <a:rPr lang="pl-PL" sz="2400" dirty="0" err="1"/>
              <a:t>Canvas</a:t>
            </a:r>
            <a:r>
              <a:rPr lang="pl-PL" sz="2400" dirty="0"/>
              <a:t> zaczyna być coraz bardziej atrakcyjny dla przedsiębiorców, w tym również dla startupów.</a:t>
            </a:r>
          </a:p>
        </p:txBody>
      </p:sp>
      <p:pic>
        <p:nvPicPr>
          <p:cNvPr id="624" name="Google Shape;624;p4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625" name="Google Shape;625;p46"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47"/>
          <p:cNvPicPr preferRelativeResize="0"/>
          <p:nvPr/>
        </p:nvPicPr>
        <p:blipFill rotWithShape="1">
          <a:blip r:embed="rId3">
            <a:alphaModFix/>
          </a:blip>
          <a:srcRect/>
          <a:stretch/>
        </p:blipFill>
        <p:spPr>
          <a:xfrm>
            <a:off x="1684337" y="20637"/>
            <a:ext cx="8823325" cy="6621462"/>
          </a:xfrm>
          <a:prstGeom prst="rect">
            <a:avLst/>
          </a:prstGeom>
          <a:noFill/>
          <a:ln>
            <a:noFill/>
          </a:ln>
        </p:spPr>
      </p:pic>
      <p:pic>
        <p:nvPicPr>
          <p:cNvPr id="631" name="Google Shape;631;p47"/>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632" name="Google Shape;632;p47"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48"/>
          <p:cNvSpPr txBox="1">
            <a:spLocks noGrp="1"/>
          </p:cNvSpPr>
          <p:nvPr>
            <p:ph type="title"/>
          </p:nvPr>
        </p:nvSpPr>
        <p:spPr>
          <a:xfrm>
            <a:off x="659781" y="142101"/>
            <a:ext cx="10515600" cy="6607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Verdana"/>
              <a:buNone/>
            </a:pPr>
            <a:r>
              <a:rPr lang="en-US" sz="4400" b="0" i="0" u="none" dirty="0" err="1">
                <a:solidFill>
                  <a:schemeClr val="dk1"/>
                </a:solidFill>
                <a:latin typeface="Verdana"/>
                <a:ea typeface="Verdana"/>
                <a:cs typeface="Verdana"/>
                <a:sym typeface="Verdana"/>
              </a:rPr>
              <a:t>Zadanie</a:t>
            </a:r>
            <a:endParaRPr dirty="0"/>
          </a:p>
        </p:txBody>
      </p:sp>
      <p:sp>
        <p:nvSpPr>
          <p:cNvPr id="638" name="Google Shape;638;p48"/>
          <p:cNvSpPr txBox="1">
            <a:spLocks noGrp="1"/>
          </p:cNvSpPr>
          <p:nvPr>
            <p:ph type="body" idx="1"/>
          </p:nvPr>
        </p:nvSpPr>
        <p:spPr>
          <a:xfrm>
            <a:off x="248641" y="855276"/>
            <a:ext cx="10515600" cy="43513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dirty="0" err="1">
                <a:solidFill>
                  <a:schemeClr val="dk1"/>
                </a:solidFill>
                <a:latin typeface="Verdana"/>
                <a:ea typeface="Verdana"/>
                <a:cs typeface="Verdana"/>
                <a:sym typeface="Verdana"/>
              </a:rPr>
              <a:t>Stwórz</a:t>
            </a:r>
            <a:r>
              <a:rPr lang="en-US" sz="2800" b="0" i="0" u="none" dirty="0">
                <a:solidFill>
                  <a:schemeClr val="dk1"/>
                </a:solidFill>
                <a:latin typeface="Verdana"/>
                <a:ea typeface="Verdana"/>
                <a:cs typeface="Verdana"/>
                <a:sym typeface="Verdana"/>
              </a:rPr>
              <a:t> model </a:t>
            </a:r>
            <a:r>
              <a:rPr lang="en-US" sz="2800" b="0" i="0" u="none" dirty="0" err="1">
                <a:solidFill>
                  <a:schemeClr val="dk1"/>
                </a:solidFill>
                <a:latin typeface="Verdana"/>
                <a:ea typeface="Verdana"/>
                <a:cs typeface="Verdana"/>
                <a:sym typeface="Verdana"/>
              </a:rPr>
              <a:t>biznesowy</a:t>
            </a:r>
            <a:r>
              <a:rPr lang="en-US" sz="2800" b="0" i="0" u="none" dirty="0">
                <a:solidFill>
                  <a:schemeClr val="dk1"/>
                </a:solidFill>
                <a:latin typeface="Verdana"/>
                <a:ea typeface="Verdana"/>
                <a:cs typeface="Verdana"/>
                <a:sym typeface="Verdana"/>
              </a:rPr>
              <a:t> Canvas </a:t>
            </a:r>
            <a:r>
              <a:rPr lang="en-US" sz="2800" b="0" i="0" u="none" dirty="0" err="1">
                <a:solidFill>
                  <a:schemeClr val="dk1"/>
                </a:solidFill>
                <a:latin typeface="Verdana"/>
                <a:ea typeface="Verdana"/>
                <a:cs typeface="Verdana"/>
                <a:sym typeface="Verdana"/>
              </a:rPr>
              <a:t>dla</a:t>
            </a:r>
            <a:r>
              <a:rPr lang="en-US" sz="2800" b="0" i="0" u="none" dirty="0">
                <a:solidFill>
                  <a:schemeClr val="dk1"/>
                </a:solidFill>
                <a:latin typeface="Verdana"/>
                <a:ea typeface="Verdana"/>
                <a:cs typeface="Verdana"/>
                <a:sym typeface="Verdana"/>
              </a:rPr>
              <a:t> </a:t>
            </a:r>
            <a:r>
              <a:rPr lang="en-US" sz="2800" b="0" i="0" u="none" dirty="0" err="1">
                <a:solidFill>
                  <a:schemeClr val="dk1"/>
                </a:solidFill>
                <a:latin typeface="Verdana"/>
                <a:ea typeface="Verdana"/>
                <a:cs typeface="Verdana"/>
                <a:sym typeface="Verdana"/>
              </a:rPr>
              <a:t>swojej</a:t>
            </a:r>
            <a:r>
              <a:rPr lang="en-US" sz="2800" b="0" i="0" u="none" dirty="0">
                <a:solidFill>
                  <a:schemeClr val="dk1"/>
                </a:solidFill>
                <a:latin typeface="Verdana"/>
                <a:ea typeface="Verdana"/>
                <a:cs typeface="Verdana"/>
                <a:sym typeface="Verdana"/>
              </a:rPr>
              <a:t> </a:t>
            </a:r>
            <a:endParaRPr dirty="0"/>
          </a:p>
          <a:p>
            <a:pPr marL="0" marR="0" lvl="0" indent="0" algn="l" rtl="0">
              <a:lnSpc>
                <a:spcPct val="90000"/>
              </a:lnSpc>
              <a:spcBef>
                <a:spcPts val="1000"/>
              </a:spcBef>
              <a:spcAft>
                <a:spcPts val="0"/>
              </a:spcAft>
              <a:buClr>
                <a:schemeClr val="dk1"/>
              </a:buClr>
              <a:buSzPts val="2800"/>
              <a:buFont typeface="Arial"/>
              <a:buNone/>
            </a:pPr>
            <a:r>
              <a:rPr lang="en-US" sz="2800" b="0" i="0" u="none" dirty="0" err="1" smtClean="0">
                <a:solidFill>
                  <a:schemeClr val="dk1"/>
                </a:solidFill>
                <a:latin typeface="Verdana"/>
                <a:ea typeface="Verdana"/>
                <a:cs typeface="Verdana"/>
                <a:sym typeface="Verdana"/>
              </a:rPr>
              <a:t>Firmy</a:t>
            </a:r>
            <a:endParaRPr dirty="0" smtClean="0"/>
          </a:p>
          <a:p>
            <a:pPr marL="0" marR="0" lvl="0" indent="0" algn="l" rtl="0">
              <a:lnSpc>
                <a:spcPct val="90000"/>
              </a:lnSpc>
              <a:spcBef>
                <a:spcPts val="1000"/>
              </a:spcBef>
              <a:spcAft>
                <a:spcPts val="0"/>
              </a:spcAft>
              <a:buClr>
                <a:schemeClr val="dk1"/>
              </a:buClr>
              <a:buSzPts val="2400"/>
              <a:buFont typeface="Arial"/>
              <a:buNone/>
            </a:pPr>
            <a:r>
              <a:rPr lang="en-US" sz="2000" b="1" i="0" u="none" dirty="0" smtClean="0">
                <a:solidFill>
                  <a:schemeClr val="dk1"/>
                </a:solidFill>
                <a:latin typeface="Calibri"/>
                <a:ea typeface="Calibri"/>
                <a:cs typeface="Calibri"/>
                <a:sym typeface="Calibri"/>
              </a:rPr>
              <a:t>Karta </a:t>
            </a:r>
            <a:r>
              <a:rPr lang="en-US" sz="2000" b="1" i="0" u="none" dirty="0" err="1" smtClean="0">
                <a:solidFill>
                  <a:schemeClr val="dk1"/>
                </a:solidFill>
                <a:latin typeface="Calibri"/>
                <a:ea typeface="Calibri"/>
                <a:cs typeface="Calibri"/>
                <a:sym typeface="Calibri"/>
              </a:rPr>
              <a:t>pracy</a:t>
            </a:r>
            <a:r>
              <a:rPr lang="en-US" sz="2000" b="1" i="0" u="none" dirty="0" smtClean="0">
                <a:solidFill>
                  <a:schemeClr val="dk1"/>
                </a:solidFill>
                <a:latin typeface="Calibri"/>
                <a:ea typeface="Calibri"/>
                <a:cs typeface="Calibri"/>
                <a:sym typeface="Calibri"/>
              </a:rPr>
              <a:t> </a:t>
            </a:r>
            <a:r>
              <a:rPr lang="en-US" sz="2000" b="1" i="0" u="none" dirty="0" err="1" smtClean="0">
                <a:solidFill>
                  <a:schemeClr val="dk1"/>
                </a:solidFill>
                <a:latin typeface="Calibri"/>
                <a:ea typeface="Calibri"/>
                <a:cs typeface="Calibri"/>
                <a:sym typeface="Calibri"/>
              </a:rPr>
              <a:t>dla</a:t>
            </a:r>
            <a:r>
              <a:rPr lang="en-US" sz="2000" b="1" i="0" u="none" dirty="0" smtClean="0">
                <a:solidFill>
                  <a:schemeClr val="dk1"/>
                </a:solidFill>
                <a:latin typeface="Calibri"/>
                <a:ea typeface="Calibri"/>
                <a:cs typeface="Calibri"/>
                <a:sym typeface="Calibri"/>
              </a:rPr>
              <a:t> </a:t>
            </a:r>
            <a:r>
              <a:rPr lang="en-US" sz="2000" b="1" i="0" u="none" dirty="0" err="1" smtClean="0">
                <a:solidFill>
                  <a:schemeClr val="dk1"/>
                </a:solidFill>
                <a:latin typeface="Calibri"/>
                <a:ea typeface="Calibri"/>
                <a:cs typeface="Calibri"/>
                <a:sym typeface="Calibri"/>
              </a:rPr>
              <a:t>uczestników</a:t>
            </a:r>
            <a:r>
              <a:rPr lang="en-US" sz="2000" b="1" i="0" u="none" dirty="0" smtClean="0">
                <a:solidFill>
                  <a:schemeClr val="dk1"/>
                </a:solidFill>
                <a:latin typeface="Calibri"/>
                <a:ea typeface="Calibri"/>
                <a:cs typeface="Calibri"/>
                <a:sym typeface="Calibri"/>
              </a:rPr>
              <a:t> </a:t>
            </a:r>
            <a:r>
              <a:rPr lang="en-US" sz="2000" b="1" i="0" u="none" dirty="0" err="1" smtClean="0">
                <a:solidFill>
                  <a:schemeClr val="dk1"/>
                </a:solidFill>
                <a:latin typeface="Calibri"/>
                <a:ea typeface="Calibri"/>
                <a:cs typeface="Calibri"/>
                <a:sym typeface="Calibri"/>
              </a:rPr>
              <a:t>nr</a:t>
            </a:r>
            <a:r>
              <a:rPr lang="en-US" sz="2000" b="1" i="0" u="none" dirty="0" smtClean="0">
                <a:solidFill>
                  <a:schemeClr val="dk1"/>
                </a:solidFill>
                <a:latin typeface="Calibri"/>
                <a:ea typeface="Calibri"/>
                <a:cs typeface="Calibri"/>
                <a:sym typeface="Calibri"/>
              </a:rPr>
              <a:t> 3.1</a:t>
            </a:r>
            <a:endParaRPr sz="2000" b="0" i="0" u="none" dirty="0" smtClean="0">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639" name="Google Shape;639;p4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640" name="Google Shape;640;p48"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pic>
        <p:nvPicPr>
          <p:cNvPr id="2" name="Obraz 1"/>
          <p:cNvPicPr>
            <a:picLocks noChangeAspect="1"/>
          </p:cNvPicPr>
          <p:nvPr/>
        </p:nvPicPr>
        <p:blipFill>
          <a:blip r:embed="rId5"/>
          <a:stretch>
            <a:fillRect/>
          </a:stretch>
        </p:blipFill>
        <p:spPr>
          <a:xfrm>
            <a:off x="4279807" y="1443037"/>
            <a:ext cx="7293729" cy="4379913"/>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49"/>
          <p:cNvSpPr txBox="1">
            <a:spLocks noGrp="1"/>
          </p:cNvSpPr>
          <p:nvPr>
            <p:ph type="title"/>
          </p:nvPr>
        </p:nvSpPr>
        <p:spPr>
          <a:xfrm>
            <a:off x="831850" y="1709737"/>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sz="6000" b="0" i="0" u="none" dirty="0" err="1">
                <a:solidFill>
                  <a:schemeClr val="dk1"/>
                </a:solidFill>
                <a:latin typeface="Calibri"/>
                <a:ea typeface="Calibri"/>
                <a:cs typeface="Calibri"/>
                <a:sym typeface="Calibri"/>
              </a:rPr>
              <a:t>Moduł</a:t>
            </a:r>
            <a:r>
              <a:rPr lang="en-US" sz="6000" b="0" i="0" u="none" dirty="0">
                <a:solidFill>
                  <a:schemeClr val="dk1"/>
                </a:solidFill>
                <a:latin typeface="Calibri"/>
                <a:ea typeface="Calibri"/>
                <a:cs typeface="Calibri"/>
                <a:sym typeface="Calibri"/>
              </a:rPr>
              <a:t> 4.Wypracowane </a:t>
            </a:r>
            <a:r>
              <a:rPr lang="en-US" sz="6000" b="0" i="0" u="none" dirty="0" err="1">
                <a:solidFill>
                  <a:schemeClr val="dk1"/>
                </a:solidFill>
                <a:latin typeface="Calibri"/>
                <a:ea typeface="Calibri"/>
                <a:cs typeface="Calibri"/>
                <a:sym typeface="Calibri"/>
              </a:rPr>
              <a:t>modele</a:t>
            </a:r>
            <a:r>
              <a:rPr lang="en-US" sz="6000" b="0" i="0" u="none" dirty="0">
                <a:solidFill>
                  <a:schemeClr val="dk1"/>
                </a:solidFill>
                <a:latin typeface="Calibri"/>
                <a:ea typeface="Calibri"/>
                <a:cs typeface="Calibri"/>
                <a:sym typeface="Calibri"/>
              </a:rPr>
              <a:t> </a:t>
            </a:r>
            <a:r>
              <a:rPr lang="en-US" sz="6000" b="0" i="0" u="none" dirty="0" err="1">
                <a:solidFill>
                  <a:schemeClr val="dk1"/>
                </a:solidFill>
                <a:latin typeface="Calibri"/>
                <a:ea typeface="Calibri"/>
                <a:cs typeface="Calibri"/>
                <a:sym typeface="Calibri"/>
              </a:rPr>
              <a:t>biznesowe</a:t>
            </a:r>
            <a:r>
              <a:rPr lang="en-US" sz="6000" b="0" i="0" u="none" dirty="0">
                <a:solidFill>
                  <a:schemeClr val="dk1"/>
                </a:solidFill>
                <a:latin typeface="Calibri"/>
                <a:ea typeface="Calibri"/>
                <a:cs typeface="Calibri"/>
                <a:sym typeface="Calibri"/>
              </a:rPr>
              <a:t> - </a:t>
            </a:r>
            <a:r>
              <a:rPr lang="en-US" sz="6000" b="0" i="0" u="none" dirty="0" err="1">
                <a:solidFill>
                  <a:schemeClr val="dk1"/>
                </a:solidFill>
                <a:latin typeface="Calibri"/>
                <a:ea typeface="Calibri"/>
                <a:cs typeface="Calibri"/>
                <a:sym typeface="Calibri"/>
              </a:rPr>
              <a:t>zajęcia</a:t>
            </a:r>
            <a:r>
              <a:rPr lang="en-US" sz="6000" b="0" i="0" u="none" dirty="0">
                <a:solidFill>
                  <a:schemeClr val="dk1"/>
                </a:solidFill>
                <a:latin typeface="Calibri"/>
                <a:ea typeface="Calibri"/>
                <a:cs typeface="Calibri"/>
                <a:sym typeface="Calibri"/>
              </a:rPr>
              <a:t> </a:t>
            </a:r>
            <a:r>
              <a:rPr lang="en-US" sz="6000" b="0" i="0" u="none" dirty="0" err="1" smtClean="0">
                <a:solidFill>
                  <a:schemeClr val="dk1"/>
                </a:solidFill>
                <a:latin typeface="Calibri"/>
                <a:ea typeface="Calibri"/>
                <a:cs typeface="Calibri"/>
                <a:sym typeface="Calibri"/>
              </a:rPr>
              <a:t>praktyczne</a:t>
            </a:r>
            <a:r>
              <a:rPr lang="en-US" sz="6000" b="0" i="0" u="none" dirty="0" smtClean="0">
                <a:solidFill>
                  <a:schemeClr val="dk1"/>
                </a:solidFill>
                <a:latin typeface="Calibri"/>
                <a:ea typeface="Calibri"/>
                <a:cs typeface="Calibri"/>
                <a:sym typeface="Calibri"/>
              </a:rPr>
              <a:t> </a:t>
            </a:r>
            <a:endParaRPr dirty="0"/>
          </a:p>
        </p:txBody>
      </p:sp>
      <p:sp>
        <p:nvSpPr>
          <p:cNvPr id="646" name="Google Shape;646;p49"/>
          <p:cNvSpPr txBox="1">
            <a:spLocks noGrp="1"/>
          </p:cNvSpPr>
          <p:nvPr>
            <p:ph type="body" idx="1"/>
          </p:nvPr>
        </p:nvSpPr>
        <p:spPr>
          <a:xfrm>
            <a:off x="831850" y="4589462"/>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sp>
        <p:nvSpPr>
          <p:cNvPr id="647" name="Google Shape;647;p49"/>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648" name="Google Shape;648;p49" descr="Obraz zawierający tekst&#10;&#10;Opis wygenerowany automatycznie"/>
          <p:cNvPicPr preferRelativeResize="0"/>
          <p:nvPr/>
        </p:nvPicPr>
        <p:blipFill rotWithShape="1">
          <a:blip r:embed="rId3">
            <a:alphaModFix/>
          </a:blip>
          <a:srcRect/>
          <a:stretch/>
        </p:blipFill>
        <p:spPr>
          <a:xfrm>
            <a:off x="4722812" y="5899150"/>
            <a:ext cx="2746375" cy="915987"/>
          </a:xfrm>
          <a:prstGeom prst="rect">
            <a:avLst/>
          </a:prstGeom>
          <a:noFill/>
          <a:ln>
            <a:noFill/>
          </a:ln>
        </p:spPr>
      </p:pic>
      <p:pic>
        <p:nvPicPr>
          <p:cNvPr id="649" name="Google Shape;649;p49"/>
          <p:cNvPicPr preferRelativeResize="0"/>
          <p:nvPr/>
        </p:nvPicPr>
        <p:blipFill rotWithShape="1">
          <a:blip r:embed="rId4">
            <a:alphaModFix/>
          </a:blip>
          <a:srcRect/>
          <a:stretch/>
        </p:blipFill>
        <p:spPr>
          <a:xfrm>
            <a:off x="103187" y="5846762"/>
            <a:ext cx="11985625" cy="992187"/>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Formułowanie</a:t>
            </a:r>
            <a:r>
              <a:rPr lang="en-US" sz="4400" b="0" i="0" u="none" dirty="0">
                <a:solidFill>
                  <a:schemeClr val="dk1"/>
                </a:solidFill>
                <a:latin typeface="Calibri"/>
                <a:ea typeface="Calibri"/>
                <a:cs typeface="Calibri"/>
                <a:sym typeface="Calibri"/>
              </a:rPr>
              <a:t> CELU - </a:t>
            </a:r>
            <a:r>
              <a:rPr lang="en-US" sz="4400" b="0" i="0" u="none" dirty="0" err="1">
                <a:solidFill>
                  <a:schemeClr val="dk1"/>
                </a:solidFill>
                <a:latin typeface="Calibri"/>
                <a:ea typeface="Calibri"/>
                <a:cs typeface="Calibri"/>
                <a:sym typeface="Calibri"/>
              </a:rPr>
              <a:t>Analiza</a:t>
            </a:r>
            <a:r>
              <a:rPr lang="en-US" sz="4400" b="0" i="0" u="none" dirty="0">
                <a:solidFill>
                  <a:schemeClr val="dk1"/>
                </a:solidFill>
                <a:latin typeface="Calibri"/>
                <a:ea typeface="Calibri"/>
                <a:cs typeface="Calibri"/>
                <a:sym typeface="Calibri"/>
              </a:rPr>
              <a:t> SMART</a:t>
            </a:r>
            <a:endParaRPr dirty="0"/>
          </a:p>
        </p:txBody>
      </p:sp>
      <p:sp>
        <p:nvSpPr>
          <p:cNvPr id="655" name="Google Shape;655;p5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228600" marR="0" lvl="0" indent="-228600" algn="just" rtl="0">
              <a:lnSpc>
                <a:spcPct val="90000"/>
              </a:lnSpc>
              <a:spcBef>
                <a:spcPts val="0"/>
              </a:spcBef>
              <a:spcAft>
                <a:spcPts val="0"/>
              </a:spcAft>
              <a:buClr>
                <a:schemeClr val="dk1"/>
              </a:buClr>
              <a:buSzPts val="1800"/>
              <a:buFont typeface="Arial"/>
              <a:buChar char="•"/>
            </a:pPr>
            <a:r>
              <a:rPr lang="en-US" sz="1800" i="0" u="none" dirty="0">
                <a:solidFill>
                  <a:schemeClr val="dk1"/>
                </a:solidFill>
                <a:latin typeface="Arial"/>
                <a:ea typeface="Arial"/>
                <a:cs typeface="Arial"/>
                <a:sym typeface="Arial"/>
              </a:rPr>
              <a:t>W </a:t>
            </a:r>
            <a:r>
              <a:rPr lang="en-US" sz="1800" i="0" u="none" dirty="0" err="1">
                <a:solidFill>
                  <a:schemeClr val="dk1"/>
                </a:solidFill>
                <a:latin typeface="Arial"/>
                <a:ea typeface="Arial"/>
                <a:cs typeface="Arial"/>
                <a:sym typeface="Arial"/>
              </a:rPr>
              <a:t>formułowaniu</a:t>
            </a:r>
            <a:r>
              <a:rPr lang="en-US" sz="1800" i="0" u="none" dirty="0">
                <a:solidFill>
                  <a:schemeClr val="dk1"/>
                </a:solidFill>
                <a:latin typeface="Arial"/>
                <a:ea typeface="Arial"/>
                <a:cs typeface="Arial"/>
                <a:sym typeface="Arial"/>
              </a:rPr>
              <a:t> </a:t>
            </a:r>
            <a:r>
              <a:rPr lang="en-US" sz="1800" i="0" u="none" dirty="0" err="1">
                <a:solidFill>
                  <a:schemeClr val="dk1"/>
                </a:solidFill>
                <a:latin typeface="Arial"/>
                <a:ea typeface="Arial"/>
                <a:cs typeface="Arial"/>
                <a:sym typeface="Arial"/>
              </a:rPr>
              <a:t>celów</a:t>
            </a:r>
            <a:r>
              <a:rPr lang="en-US" sz="1800" i="0" u="none" dirty="0">
                <a:solidFill>
                  <a:schemeClr val="dk1"/>
                </a:solidFill>
                <a:latin typeface="Arial"/>
                <a:ea typeface="Arial"/>
                <a:cs typeface="Arial"/>
                <a:sym typeface="Arial"/>
              </a:rPr>
              <a:t> </a:t>
            </a:r>
            <a:r>
              <a:rPr lang="en-US" sz="1800" i="0" u="none" dirty="0" err="1">
                <a:solidFill>
                  <a:schemeClr val="dk1"/>
                </a:solidFill>
                <a:latin typeface="Arial"/>
                <a:ea typeface="Arial"/>
                <a:cs typeface="Arial"/>
                <a:sym typeface="Arial"/>
              </a:rPr>
              <a:t>pomocna</a:t>
            </a:r>
            <a:r>
              <a:rPr lang="en-US" sz="1800" i="0" u="none" dirty="0">
                <a:solidFill>
                  <a:schemeClr val="dk1"/>
                </a:solidFill>
                <a:latin typeface="Arial"/>
                <a:ea typeface="Arial"/>
                <a:cs typeface="Arial"/>
                <a:sym typeface="Arial"/>
              </a:rPr>
              <a:t> jest „</a:t>
            </a:r>
            <a:r>
              <a:rPr lang="en-US" sz="1800" i="0" u="none" dirty="0" err="1">
                <a:solidFill>
                  <a:schemeClr val="dk1"/>
                </a:solidFill>
                <a:latin typeface="Arial"/>
                <a:ea typeface="Arial"/>
                <a:cs typeface="Arial"/>
                <a:sym typeface="Arial"/>
              </a:rPr>
              <a:t>sprytna</a:t>
            </a:r>
            <a:r>
              <a:rPr lang="en-US" sz="1800" i="0" u="none" dirty="0">
                <a:solidFill>
                  <a:schemeClr val="dk1"/>
                </a:solidFill>
                <a:latin typeface="Arial"/>
                <a:ea typeface="Arial"/>
                <a:cs typeface="Arial"/>
                <a:sym typeface="Arial"/>
              </a:rPr>
              <a:t>” (</a:t>
            </a:r>
            <a:r>
              <a:rPr lang="en-US" sz="1800" i="1" u="none" dirty="0" err="1">
                <a:solidFill>
                  <a:schemeClr val="dk1"/>
                </a:solidFill>
                <a:latin typeface="Arial"/>
                <a:ea typeface="Arial"/>
                <a:cs typeface="Arial"/>
                <a:sym typeface="Arial"/>
              </a:rPr>
              <a:t>ang.</a:t>
            </a:r>
            <a:r>
              <a:rPr lang="en-US" sz="1800" i="1" u="none" dirty="0">
                <a:solidFill>
                  <a:schemeClr val="dk1"/>
                </a:solidFill>
                <a:latin typeface="Arial"/>
                <a:ea typeface="Arial"/>
                <a:cs typeface="Arial"/>
                <a:sym typeface="Arial"/>
              </a:rPr>
              <a:t> smart</a:t>
            </a:r>
            <a:r>
              <a:rPr lang="en-US" sz="1800" i="0" u="none" dirty="0">
                <a:solidFill>
                  <a:schemeClr val="dk1"/>
                </a:solidFill>
                <a:latin typeface="Arial"/>
                <a:ea typeface="Arial"/>
                <a:cs typeface="Arial"/>
                <a:sym typeface="Arial"/>
              </a:rPr>
              <a:t>) </a:t>
            </a:r>
            <a:r>
              <a:rPr lang="en-US" sz="1800" i="0" u="none" dirty="0" err="1">
                <a:solidFill>
                  <a:schemeClr val="dk1"/>
                </a:solidFill>
                <a:latin typeface="Arial"/>
                <a:ea typeface="Arial"/>
                <a:cs typeface="Arial"/>
                <a:sym typeface="Arial"/>
              </a:rPr>
              <a:t>reguła</a:t>
            </a:r>
            <a:r>
              <a:rPr lang="en-US" sz="1800" i="0" u="none" dirty="0">
                <a:solidFill>
                  <a:schemeClr val="dk1"/>
                </a:solidFill>
                <a:latin typeface="Arial"/>
                <a:ea typeface="Arial"/>
                <a:cs typeface="Arial"/>
                <a:sym typeface="Arial"/>
              </a:rPr>
              <a:t> </a:t>
            </a:r>
            <a:r>
              <a:rPr lang="en-US" sz="1800" i="0" u="none" dirty="0" err="1">
                <a:solidFill>
                  <a:schemeClr val="dk1"/>
                </a:solidFill>
                <a:latin typeface="Arial"/>
                <a:ea typeface="Arial"/>
                <a:cs typeface="Arial"/>
                <a:sym typeface="Arial"/>
              </a:rPr>
              <a:t>określająca</a:t>
            </a:r>
            <a:r>
              <a:rPr lang="en-US" sz="1800" i="0" u="none" dirty="0">
                <a:solidFill>
                  <a:schemeClr val="dk1"/>
                </a:solidFill>
                <a:latin typeface="Arial"/>
                <a:ea typeface="Arial"/>
                <a:cs typeface="Arial"/>
                <a:sym typeface="Arial"/>
              </a:rPr>
              <a:t> </a:t>
            </a:r>
            <a:r>
              <a:rPr lang="en-US" sz="1800" i="0" u="none" dirty="0" err="1">
                <a:solidFill>
                  <a:schemeClr val="dk1"/>
                </a:solidFill>
                <a:latin typeface="Arial"/>
                <a:ea typeface="Arial"/>
                <a:cs typeface="Arial"/>
                <a:sym typeface="Arial"/>
              </a:rPr>
              <a:t>cechy</a:t>
            </a:r>
            <a:r>
              <a:rPr lang="en-US" sz="1800" i="0" u="none" dirty="0">
                <a:solidFill>
                  <a:schemeClr val="dk1"/>
                </a:solidFill>
                <a:latin typeface="Arial"/>
                <a:ea typeface="Arial"/>
                <a:cs typeface="Arial"/>
                <a:sym typeface="Arial"/>
              </a:rPr>
              <a:t> </a:t>
            </a:r>
            <a:r>
              <a:rPr lang="en-US" sz="1800" i="0" u="none" dirty="0" err="1">
                <a:solidFill>
                  <a:schemeClr val="dk1"/>
                </a:solidFill>
                <a:latin typeface="Arial"/>
                <a:ea typeface="Arial"/>
                <a:cs typeface="Arial"/>
                <a:sym typeface="Arial"/>
              </a:rPr>
              <a:t>dobrze</a:t>
            </a:r>
            <a:r>
              <a:rPr lang="en-US" sz="1800" i="0" u="none" dirty="0">
                <a:solidFill>
                  <a:schemeClr val="dk1"/>
                </a:solidFill>
                <a:latin typeface="Arial"/>
                <a:ea typeface="Arial"/>
                <a:cs typeface="Arial"/>
                <a:sym typeface="Arial"/>
              </a:rPr>
              <a:t> </a:t>
            </a:r>
            <a:r>
              <a:rPr lang="en-US" sz="1800" i="0" u="none" dirty="0" err="1">
                <a:solidFill>
                  <a:schemeClr val="dk1"/>
                </a:solidFill>
                <a:latin typeface="Arial"/>
                <a:ea typeface="Arial"/>
                <a:cs typeface="Arial"/>
                <a:sym typeface="Arial"/>
              </a:rPr>
              <a:t>postawionego</a:t>
            </a:r>
            <a:r>
              <a:rPr lang="en-US" sz="1800" i="0" u="none" dirty="0">
                <a:solidFill>
                  <a:schemeClr val="dk1"/>
                </a:solidFill>
                <a:latin typeface="Arial"/>
                <a:ea typeface="Arial"/>
                <a:cs typeface="Arial"/>
                <a:sym typeface="Arial"/>
              </a:rPr>
              <a:t> </a:t>
            </a:r>
            <a:r>
              <a:rPr lang="en-US" sz="1800" i="0" u="none" dirty="0" err="1">
                <a:solidFill>
                  <a:schemeClr val="dk1"/>
                </a:solidFill>
                <a:latin typeface="Arial"/>
                <a:ea typeface="Arial"/>
                <a:cs typeface="Arial"/>
                <a:sym typeface="Arial"/>
              </a:rPr>
              <a:t>celu</a:t>
            </a:r>
            <a:r>
              <a:rPr lang="en-US" sz="1800" i="0" u="none" dirty="0">
                <a:solidFill>
                  <a:schemeClr val="dk1"/>
                </a:solidFill>
                <a:latin typeface="Arial"/>
                <a:ea typeface="Arial"/>
                <a:cs typeface="Arial"/>
                <a:sym typeface="Arial"/>
              </a:rPr>
              <a:t>. </a:t>
            </a:r>
            <a:r>
              <a:rPr lang="en-US" sz="1800" i="0" u="none" dirty="0" err="1">
                <a:solidFill>
                  <a:schemeClr val="dk1"/>
                </a:solidFill>
                <a:latin typeface="Arial"/>
                <a:ea typeface="Arial"/>
                <a:cs typeface="Arial"/>
                <a:sym typeface="Arial"/>
              </a:rPr>
              <a:t>Według</a:t>
            </a:r>
            <a:r>
              <a:rPr lang="en-US" sz="1800" i="0" u="none" dirty="0">
                <a:solidFill>
                  <a:schemeClr val="dk1"/>
                </a:solidFill>
                <a:latin typeface="Arial"/>
                <a:ea typeface="Arial"/>
                <a:cs typeface="Arial"/>
                <a:sym typeface="Arial"/>
              </a:rPr>
              <a:t> </a:t>
            </a:r>
            <a:r>
              <a:rPr lang="en-US" sz="1800" i="0" u="none" dirty="0" err="1">
                <a:solidFill>
                  <a:schemeClr val="dk1"/>
                </a:solidFill>
                <a:latin typeface="Arial"/>
                <a:ea typeface="Arial"/>
                <a:cs typeface="Arial"/>
                <a:sym typeface="Arial"/>
              </a:rPr>
              <a:t>reguły</a:t>
            </a:r>
            <a:r>
              <a:rPr lang="en-US" sz="1800" i="0" u="none" dirty="0">
                <a:solidFill>
                  <a:schemeClr val="dk1"/>
                </a:solidFill>
                <a:latin typeface="Arial"/>
                <a:ea typeface="Arial"/>
                <a:cs typeface="Arial"/>
                <a:sym typeface="Arial"/>
              </a:rPr>
              <a:t> S.M.A.R.T. </a:t>
            </a:r>
            <a:r>
              <a:rPr lang="en-US" sz="1800" i="0" u="none" dirty="0" err="1">
                <a:solidFill>
                  <a:schemeClr val="dk1"/>
                </a:solidFill>
                <a:latin typeface="Arial"/>
                <a:ea typeface="Arial"/>
                <a:cs typeface="Arial"/>
                <a:sym typeface="Arial"/>
              </a:rPr>
              <a:t>są</a:t>
            </a:r>
            <a:r>
              <a:rPr lang="en-US" sz="1800" i="0" u="none" dirty="0">
                <a:solidFill>
                  <a:schemeClr val="dk1"/>
                </a:solidFill>
                <a:latin typeface="Arial"/>
                <a:ea typeface="Arial"/>
                <a:cs typeface="Arial"/>
                <a:sym typeface="Arial"/>
              </a:rPr>
              <a:t> one </a:t>
            </a:r>
            <a:r>
              <a:rPr lang="en-US" sz="1800" i="0" u="none" dirty="0" err="1">
                <a:solidFill>
                  <a:schemeClr val="dk1"/>
                </a:solidFill>
                <a:latin typeface="Arial"/>
                <a:ea typeface="Arial"/>
                <a:cs typeface="Arial"/>
                <a:sym typeface="Arial"/>
              </a:rPr>
              <a:t>następujące</a:t>
            </a:r>
            <a:r>
              <a:rPr lang="en-US" sz="1800" i="0" u="none" dirty="0">
                <a:solidFill>
                  <a:schemeClr val="dk1"/>
                </a:solidFill>
                <a:latin typeface="Arial"/>
                <a:ea typeface="Arial"/>
                <a:cs typeface="Arial"/>
                <a:sym typeface="Arial"/>
              </a:rPr>
              <a:t>:</a:t>
            </a:r>
            <a:endParaRPr sz="1800" i="0" u="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400"/>
              <a:buFont typeface="Arial"/>
              <a:buChar char="•"/>
            </a:pPr>
            <a:r>
              <a:rPr lang="pl-PL" sz="2400" b="1" dirty="0"/>
              <a:t>s</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s</a:t>
            </a:r>
            <a:r>
              <a:rPr lang="en-US" sz="2400" b="0" i="0" u="none" dirty="0" err="1">
                <a:solidFill>
                  <a:schemeClr val="dk1"/>
                </a:solidFill>
                <a:latin typeface="Calibri"/>
                <a:ea typeface="Calibri"/>
                <a:cs typeface="Calibri"/>
                <a:sym typeface="Calibri"/>
              </a:rPr>
              <a:t>zczegółowy</a:t>
            </a:r>
            <a:r>
              <a:rPr lang="en-US" sz="2400" b="0" i="0" u="none" dirty="0">
                <a:solidFill>
                  <a:schemeClr val="dk1"/>
                </a:solidFill>
                <a:latin typeface="Calibri"/>
                <a:ea typeface="Calibri"/>
                <a:cs typeface="Calibri"/>
                <a:sym typeface="Calibri"/>
              </a:rPr>
              <a:t>,</a:t>
            </a:r>
            <a:endParaRPr dirty="0"/>
          </a:p>
          <a:p>
            <a:pPr marL="228600" marR="0" lvl="0" indent="-228600" algn="l" rtl="0">
              <a:lnSpc>
                <a:spcPct val="90000"/>
              </a:lnSpc>
              <a:spcBef>
                <a:spcPts val="1000"/>
              </a:spcBef>
              <a:spcAft>
                <a:spcPts val="0"/>
              </a:spcAft>
              <a:buClr>
                <a:schemeClr val="dk1"/>
              </a:buClr>
              <a:buSzPts val="2400"/>
              <a:buFont typeface="Arial"/>
              <a:buChar char="•"/>
            </a:pPr>
            <a:r>
              <a:rPr lang="pl-PL" sz="2400" b="1" dirty="0"/>
              <a:t>m</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m</a:t>
            </a:r>
            <a:r>
              <a:rPr lang="en-US" sz="2400" b="0" i="0" u="none" dirty="0" err="1">
                <a:solidFill>
                  <a:schemeClr val="dk1"/>
                </a:solidFill>
                <a:latin typeface="Calibri"/>
                <a:ea typeface="Calibri"/>
                <a:cs typeface="Calibri"/>
                <a:sym typeface="Calibri"/>
              </a:rPr>
              <a:t>ierzalny</a:t>
            </a:r>
            <a:r>
              <a:rPr lang="en-US" sz="2400" b="0" i="0" u="none" dirty="0">
                <a:solidFill>
                  <a:schemeClr val="dk1"/>
                </a:solidFill>
                <a:latin typeface="Calibri"/>
                <a:ea typeface="Calibri"/>
                <a:cs typeface="Calibri"/>
                <a:sym typeface="Calibri"/>
              </a:rPr>
              <a:t>,</a:t>
            </a:r>
            <a:endParaRPr dirty="0"/>
          </a:p>
          <a:p>
            <a:pPr marL="228600" marR="0" lvl="0" indent="-228600" algn="l" rtl="0">
              <a:lnSpc>
                <a:spcPct val="90000"/>
              </a:lnSpc>
              <a:spcBef>
                <a:spcPts val="1000"/>
              </a:spcBef>
              <a:spcAft>
                <a:spcPts val="0"/>
              </a:spcAft>
              <a:buClr>
                <a:schemeClr val="dk1"/>
              </a:buClr>
              <a:buSzPts val="2400"/>
              <a:buFont typeface="Arial"/>
              <a:buChar char="•"/>
            </a:pPr>
            <a:r>
              <a:rPr lang="pl-PL" sz="2400" b="1" dirty="0"/>
              <a:t>a</a:t>
            </a:r>
            <a:r>
              <a:rPr lang="pl-PL" sz="2400" b="1" dirty="0" smtClean="0"/>
              <a:t> </a:t>
            </a:r>
            <a:r>
              <a:rPr lang="en-US" sz="2400" b="0" i="0" u="none" dirty="0" smtClean="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a</a:t>
            </a:r>
            <a:r>
              <a:rPr lang="en-US" sz="2400" b="0" i="0" u="none" dirty="0" err="1">
                <a:solidFill>
                  <a:schemeClr val="dk1"/>
                </a:solidFill>
                <a:latin typeface="Calibri"/>
                <a:ea typeface="Calibri"/>
                <a:cs typeface="Calibri"/>
                <a:sym typeface="Calibri"/>
              </a:rPr>
              <a:t>mbitny</a:t>
            </a:r>
            <a:r>
              <a:rPr lang="en-US" sz="2400" b="0" i="0" u="none" dirty="0">
                <a:solidFill>
                  <a:schemeClr val="dk1"/>
                </a:solidFill>
                <a:latin typeface="Calibri"/>
                <a:ea typeface="Calibri"/>
                <a:cs typeface="Calibri"/>
                <a:sym typeface="Calibri"/>
              </a:rPr>
              <a:t>,</a:t>
            </a:r>
            <a:endParaRPr dirty="0"/>
          </a:p>
          <a:p>
            <a:pPr marL="228600" marR="0" lvl="0" indent="-228600" algn="l" rtl="0">
              <a:lnSpc>
                <a:spcPct val="90000"/>
              </a:lnSpc>
              <a:spcBef>
                <a:spcPts val="1000"/>
              </a:spcBef>
              <a:spcAft>
                <a:spcPts val="0"/>
              </a:spcAft>
              <a:buClr>
                <a:schemeClr val="dk1"/>
              </a:buClr>
              <a:buSzPts val="2400"/>
              <a:buFont typeface="Arial"/>
              <a:buChar char="•"/>
            </a:pPr>
            <a:r>
              <a:rPr lang="pl-PL" sz="2400" b="1" dirty="0"/>
              <a:t>r</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r</a:t>
            </a:r>
            <a:r>
              <a:rPr lang="en-US" sz="2400" b="0" i="0" u="none" dirty="0" err="1">
                <a:solidFill>
                  <a:schemeClr val="dk1"/>
                </a:solidFill>
                <a:latin typeface="Calibri"/>
                <a:ea typeface="Calibri"/>
                <a:cs typeface="Calibri"/>
                <a:sym typeface="Calibri"/>
              </a:rPr>
              <a:t>ealny</a:t>
            </a:r>
            <a:r>
              <a:rPr lang="en-US" sz="2400" b="0" i="0" u="none" dirty="0">
                <a:solidFill>
                  <a:schemeClr val="dk1"/>
                </a:solidFill>
                <a:latin typeface="Calibri"/>
                <a:ea typeface="Calibri"/>
                <a:cs typeface="Calibri"/>
                <a:sym typeface="Calibri"/>
              </a:rPr>
              <a:t>,</a:t>
            </a:r>
            <a:endParaRPr dirty="0"/>
          </a:p>
          <a:p>
            <a:pPr marL="228600" marR="0" lvl="0" indent="-228600" algn="l" rtl="0">
              <a:lnSpc>
                <a:spcPct val="90000"/>
              </a:lnSpc>
              <a:spcBef>
                <a:spcPts val="1000"/>
              </a:spcBef>
              <a:spcAft>
                <a:spcPts val="0"/>
              </a:spcAft>
              <a:buClr>
                <a:schemeClr val="dk1"/>
              </a:buClr>
              <a:buSzPts val="2400"/>
              <a:buFont typeface="Arial"/>
              <a:buChar char="•"/>
            </a:pPr>
            <a:r>
              <a:rPr lang="pl-PL" sz="2400" b="1" dirty="0"/>
              <a:t>t</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t</a:t>
            </a:r>
            <a:r>
              <a:rPr lang="en-US" sz="2400" b="0" i="0" u="none" dirty="0" err="1">
                <a:solidFill>
                  <a:schemeClr val="dk1"/>
                </a:solidFill>
                <a:latin typeface="Calibri"/>
                <a:ea typeface="Calibri"/>
                <a:cs typeface="Calibri"/>
                <a:sym typeface="Calibri"/>
              </a:rPr>
              <a:t>erminowy</a:t>
            </a:r>
            <a:r>
              <a:rPr lang="en-US" sz="2400" b="0" i="0" u="none" dirty="0">
                <a:solidFill>
                  <a:schemeClr val="dk1"/>
                </a:solidFill>
                <a:latin typeface="Calibri"/>
                <a:ea typeface="Calibri"/>
                <a:cs typeface="Calibri"/>
                <a:sym typeface="Calibri"/>
              </a:rPr>
              <a:t>.</a:t>
            </a:r>
            <a:endParaRPr dirty="0"/>
          </a:p>
        </p:txBody>
      </p:sp>
      <p:pic>
        <p:nvPicPr>
          <p:cNvPr id="656" name="Google Shape;656;p50"/>
          <p:cNvPicPr preferRelativeResize="0"/>
          <p:nvPr/>
        </p:nvPicPr>
        <p:blipFill rotWithShape="1">
          <a:blip r:embed="rId3">
            <a:alphaModFix/>
          </a:blip>
          <a:srcRect/>
          <a:stretch/>
        </p:blipFill>
        <p:spPr>
          <a:xfrm>
            <a:off x="1865312" y="4664075"/>
            <a:ext cx="7918450" cy="1511300"/>
          </a:xfrm>
          <a:prstGeom prst="rect">
            <a:avLst/>
          </a:prstGeom>
          <a:noFill/>
          <a:ln>
            <a:noFill/>
          </a:ln>
        </p:spPr>
      </p:pic>
      <p:pic>
        <p:nvPicPr>
          <p:cNvPr id="657" name="Google Shape;657;p50" descr="Obraz zawierający rysunek&#10;&#10;Opis wygenerowany automatycznie"/>
          <p:cNvPicPr preferRelativeResize="0"/>
          <p:nvPr/>
        </p:nvPicPr>
        <p:blipFill rotWithShape="1">
          <a:blip r:embed="rId4">
            <a:alphaModFix/>
          </a:blip>
          <a:srcRect/>
          <a:stretch/>
        </p:blipFill>
        <p:spPr>
          <a:xfrm>
            <a:off x="6542087" y="6181725"/>
            <a:ext cx="1922462" cy="682625"/>
          </a:xfrm>
          <a:prstGeom prst="rect">
            <a:avLst/>
          </a:prstGeom>
          <a:noFill/>
          <a:ln>
            <a:noFill/>
          </a:ln>
        </p:spPr>
      </p:pic>
      <p:pic>
        <p:nvPicPr>
          <p:cNvPr id="658" name="Google Shape;658;p50"/>
          <p:cNvPicPr preferRelativeResize="0"/>
          <p:nvPr/>
        </p:nvPicPr>
        <p:blipFill rotWithShape="1">
          <a:blip r:embed="rId5">
            <a:alphaModFix/>
          </a:blip>
          <a:srcRect/>
          <a:stretch/>
        </p:blipFill>
        <p:spPr>
          <a:xfrm>
            <a:off x="9342437" y="6053137"/>
            <a:ext cx="2746375" cy="811212"/>
          </a:xfrm>
          <a:prstGeom prst="rect">
            <a:avLst/>
          </a:prstGeom>
          <a:noFill/>
          <a:ln>
            <a:noFill/>
          </a:ln>
        </p:spPr>
      </p:pic>
      <p:pic>
        <p:nvPicPr>
          <p:cNvPr id="659" name="Google Shape;659;p50" descr="Obraz zawierający nóż, stół&#10;&#10;Opis wygenerowany automatycznie"/>
          <p:cNvPicPr preferRelativeResize="0"/>
          <p:nvPr/>
        </p:nvPicPr>
        <p:blipFill rotWithShape="1">
          <a:blip r:embed="rId6">
            <a:alphaModFix/>
          </a:blip>
          <a:srcRect/>
          <a:stretch/>
        </p:blipFill>
        <p:spPr>
          <a:xfrm>
            <a:off x="3084512" y="6005512"/>
            <a:ext cx="2579687" cy="858837"/>
          </a:xfrm>
          <a:prstGeom prst="rect">
            <a:avLst/>
          </a:prstGeom>
          <a:noFill/>
          <a:ln>
            <a:noFill/>
          </a:ln>
        </p:spPr>
      </p:pic>
      <p:pic>
        <p:nvPicPr>
          <p:cNvPr id="660" name="Google Shape;660;p50"/>
          <p:cNvPicPr preferRelativeResize="0"/>
          <p:nvPr/>
        </p:nvPicPr>
        <p:blipFill rotWithShape="1">
          <a:blip r:embed="rId7">
            <a:alphaModFix/>
          </a:blip>
          <a:srcRect/>
          <a:stretch/>
        </p:blipFill>
        <p:spPr>
          <a:xfrm>
            <a:off x="103187" y="5870575"/>
            <a:ext cx="2103437" cy="993775"/>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Google Shape;665;p51" descr="Żarówka na żółtym tle z naszkicowanymi promieniami światła i przewodem"/>
          <p:cNvPicPr preferRelativeResize="0"/>
          <p:nvPr/>
        </p:nvPicPr>
        <p:blipFill rotWithShape="1">
          <a:blip r:embed="rId3">
            <a:alphaModFix/>
          </a:blip>
          <a:srcRect l="50356" r="6098"/>
          <a:stretch/>
        </p:blipFill>
        <p:spPr>
          <a:xfrm>
            <a:off x="0" y="10"/>
            <a:ext cx="4855591" cy="6857990"/>
          </a:xfrm>
          <a:custGeom>
            <a:avLst/>
            <a:gdLst/>
            <a:ahLst/>
            <a:cxnLst/>
            <a:rect l="l" t="t" r="r" b="b"/>
            <a:pathLst>
              <a:path w="4636517" h="6858000" extrusionOk="0">
                <a:moveTo>
                  <a:pt x="0" y="0"/>
                </a:moveTo>
                <a:lnTo>
                  <a:pt x="4636517" y="0"/>
                </a:lnTo>
                <a:lnTo>
                  <a:pt x="4636517" y="6858000"/>
                </a:lnTo>
                <a:lnTo>
                  <a:pt x="0" y="6858000"/>
                </a:lnTo>
                <a:close/>
              </a:path>
            </a:pathLst>
          </a:custGeom>
          <a:noFill/>
          <a:ln>
            <a:noFill/>
          </a:ln>
        </p:spPr>
      </p:pic>
      <p:sp>
        <p:nvSpPr>
          <p:cNvPr id="666" name="Google Shape;666;p51"/>
          <p:cNvSpPr txBox="1">
            <a:spLocks noGrp="1"/>
          </p:cNvSpPr>
          <p:nvPr>
            <p:ph type="title"/>
          </p:nvPr>
        </p:nvSpPr>
        <p:spPr>
          <a:xfrm>
            <a:off x="5827712" y="407987"/>
            <a:ext cx="572135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S</a:t>
            </a:r>
            <a:r>
              <a:rPr lang="en-US" sz="4400" b="0" i="0" u="none">
                <a:solidFill>
                  <a:schemeClr val="dk1"/>
                </a:solidFill>
                <a:latin typeface="Calibri"/>
                <a:ea typeface="Calibri"/>
                <a:cs typeface="Calibri"/>
                <a:sym typeface="Calibri"/>
              </a:rPr>
              <a:t> – </a:t>
            </a:r>
            <a:r>
              <a:rPr lang="en-US" sz="4400" b="1" i="0" u="none">
                <a:solidFill>
                  <a:schemeClr val="dk1"/>
                </a:solidFill>
                <a:latin typeface="Calibri"/>
                <a:ea typeface="Calibri"/>
                <a:cs typeface="Calibri"/>
                <a:sym typeface="Calibri"/>
              </a:rPr>
              <a:t>s</a:t>
            </a:r>
            <a:r>
              <a:rPr lang="en-US" sz="4400" b="0" i="0" u="none">
                <a:solidFill>
                  <a:schemeClr val="dk1"/>
                </a:solidFill>
                <a:latin typeface="Calibri"/>
                <a:ea typeface="Calibri"/>
                <a:cs typeface="Calibri"/>
                <a:sym typeface="Calibri"/>
              </a:rPr>
              <a:t>zczegółowy</a:t>
            </a:r>
            <a:endParaRPr/>
          </a:p>
        </p:txBody>
      </p:sp>
      <p:sp>
        <p:nvSpPr>
          <p:cNvPr id="667" name="Google Shape;667;p51"/>
          <p:cNvSpPr txBox="1">
            <a:spLocks noGrp="1"/>
          </p:cNvSpPr>
          <p:nvPr>
            <p:ph type="body" idx="1"/>
          </p:nvPr>
        </p:nvSpPr>
        <p:spPr>
          <a:xfrm>
            <a:off x="5295900" y="1701800"/>
            <a:ext cx="5721350" cy="4351337"/>
          </a:xfrm>
          <a:prstGeom prst="rect">
            <a:avLst/>
          </a:prstGeom>
          <a:noFill/>
          <a:ln>
            <a:noFill/>
          </a:ln>
        </p:spPr>
        <p:txBody>
          <a:bodyPr spcFirstLastPara="1" wrap="square" lIns="91425" tIns="45700" rIns="91425" bIns="45700" anchor="t" anchorCtr="0">
            <a:normAutofit/>
          </a:bodyPr>
          <a:lstStyle/>
          <a:p>
            <a:pPr marL="0" indent="0" algn="just">
              <a:lnSpc>
                <a:spcPct val="150000"/>
              </a:lnSpc>
              <a:buNone/>
            </a:pPr>
            <a:r>
              <a:rPr lang="pl-PL" sz="1800" dirty="0"/>
              <a:t>Na początek zadaj sobie pytania:</a:t>
            </a:r>
          </a:p>
          <a:p>
            <a:pPr algn="just">
              <a:lnSpc>
                <a:spcPct val="150000"/>
              </a:lnSpc>
            </a:pPr>
            <a:r>
              <a:rPr lang="pl-PL" sz="1800" dirty="0"/>
              <a:t>Jakim sposobem planujesz osiągnąć swój cel? </a:t>
            </a:r>
          </a:p>
          <a:p>
            <a:pPr algn="just">
              <a:lnSpc>
                <a:spcPct val="150000"/>
              </a:lnSpc>
            </a:pPr>
            <a:r>
              <a:rPr lang="pl-PL" sz="1800" dirty="0"/>
              <a:t>Jakie zasoby będą przydatne do osiągnięcia tego celu? </a:t>
            </a:r>
          </a:p>
          <a:p>
            <a:pPr algn="just">
              <a:lnSpc>
                <a:spcPct val="150000"/>
              </a:lnSpc>
            </a:pPr>
            <a:r>
              <a:rPr lang="pl-PL" sz="1800" dirty="0"/>
              <a:t>Po czym stwierdzisz, że Twój cel został osiągnięty? </a:t>
            </a:r>
          </a:p>
          <a:p>
            <a:pPr marL="0" indent="0" algn="just">
              <a:lnSpc>
                <a:spcPct val="150000"/>
              </a:lnSpc>
              <a:buNone/>
            </a:pPr>
            <a:r>
              <a:rPr lang="pl-PL" sz="1800" dirty="0"/>
              <a:t>Jeżeli cel jest złożony, to warto postarać się o określenie etapów dążenia do niego – cele pośrednie.</a:t>
            </a:r>
          </a:p>
        </p:txBody>
      </p:sp>
      <p:sp>
        <p:nvSpPr>
          <p:cNvPr id="668" name="Google Shape;668;p51"/>
          <p:cNvSpPr txBox="1"/>
          <p:nvPr/>
        </p:nvSpPr>
        <p:spPr>
          <a:xfrm>
            <a:off x="25400" y="5797550"/>
            <a:ext cx="12139612" cy="1112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669" name="Google Shape;669;p51"/>
          <p:cNvPicPr preferRelativeResize="0"/>
          <p:nvPr/>
        </p:nvPicPr>
        <p:blipFill rotWithShape="1">
          <a:blip r:embed="rId4">
            <a:alphaModFix/>
          </a:blip>
          <a:srcRect/>
          <a:stretch/>
        </p:blipFill>
        <p:spPr>
          <a:xfrm>
            <a:off x="9342437" y="6053137"/>
            <a:ext cx="2746375" cy="811212"/>
          </a:xfrm>
          <a:prstGeom prst="rect">
            <a:avLst/>
          </a:prstGeom>
          <a:noFill/>
          <a:ln>
            <a:noFill/>
          </a:ln>
        </p:spPr>
      </p:pic>
      <p:pic>
        <p:nvPicPr>
          <p:cNvPr id="670" name="Google Shape;670;p51" descr="Obraz zawierający nóż, stół&#10;&#10;Opis wygenerowany automatycznie"/>
          <p:cNvPicPr preferRelativeResize="0"/>
          <p:nvPr/>
        </p:nvPicPr>
        <p:blipFill rotWithShape="1">
          <a:blip r:embed="rId5">
            <a:alphaModFix/>
          </a:blip>
          <a:srcRect/>
          <a:stretch/>
        </p:blipFill>
        <p:spPr>
          <a:xfrm>
            <a:off x="3084512" y="6005512"/>
            <a:ext cx="2579687" cy="858837"/>
          </a:xfrm>
          <a:prstGeom prst="rect">
            <a:avLst/>
          </a:prstGeom>
          <a:noFill/>
          <a:ln>
            <a:noFill/>
          </a:ln>
        </p:spPr>
      </p:pic>
      <p:pic>
        <p:nvPicPr>
          <p:cNvPr id="671" name="Google Shape;671;p51"/>
          <p:cNvPicPr preferRelativeResize="0"/>
          <p:nvPr/>
        </p:nvPicPr>
        <p:blipFill rotWithShape="1">
          <a:blip r:embed="rId6">
            <a:alphaModFix/>
          </a:blip>
          <a:srcRect/>
          <a:stretch/>
        </p:blipFill>
        <p:spPr>
          <a:xfrm>
            <a:off x="103187" y="5895975"/>
            <a:ext cx="2103437" cy="993775"/>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Google Shape;676;p52"/>
          <p:cNvPicPr preferRelativeResize="0"/>
          <p:nvPr/>
        </p:nvPicPr>
        <p:blipFill rotWithShape="1">
          <a:blip r:embed="rId3">
            <a:alphaModFix/>
          </a:blip>
          <a:srcRect l="15777" r="36961" b="-1"/>
          <a:stretch/>
        </p:blipFill>
        <p:spPr>
          <a:xfrm>
            <a:off x="-7366" y="10"/>
            <a:ext cx="4855591" cy="6857990"/>
          </a:xfrm>
          <a:custGeom>
            <a:avLst/>
            <a:gdLst/>
            <a:ahLst/>
            <a:cxnLst/>
            <a:rect l="l" t="t" r="r" b="b"/>
            <a:pathLst>
              <a:path w="4636517" h="6858000" extrusionOk="0">
                <a:moveTo>
                  <a:pt x="0" y="0"/>
                </a:moveTo>
                <a:lnTo>
                  <a:pt x="4636517" y="0"/>
                </a:lnTo>
                <a:lnTo>
                  <a:pt x="4636517" y="6858000"/>
                </a:lnTo>
                <a:lnTo>
                  <a:pt x="0" y="6858000"/>
                </a:lnTo>
                <a:close/>
              </a:path>
            </a:pathLst>
          </a:custGeom>
          <a:noFill/>
          <a:ln>
            <a:noFill/>
          </a:ln>
        </p:spPr>
      </p:pic>
      <p:sp>
        <p:nvSpPr>
          <p:cNvPr id="677" name="Google Shape;677;p52"/>
          <p:cNvSpPr txBox="1">
            <a:spLocks noGrp="1"/>
          </p:cNvSpPr>
          <p:nvPr>
            <p:ph type="title"/>
          </p:nvPr>
        </p:nvSpPr>
        <p:spPr>
          <a:xfrm>
            <a:off x="5827712" y="407987"/>
            <a:ext cx="572135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M</a:t>
            </a:r>
            <a:r>
              <a:rPr lang="en-US" sz="4400" b="0" i="0" u="none">
                <a:solidFill>
                  <a:schemeClr val="dk1"/>
                </a:solidFill>
                <a:latin typeface="Calibri"/>
                <a:ea typeface="Calibri"/>
                <a:cs typeface="Calibri"/>
                <a:sym typeface="Calibri"/>
              </a:rPr>
              <a:t> – </a:t>
            </a:r>
            <a:r>
              <a:rPr lang="en-US" sz="4400" b="1" i="0" u="none">
                <a:solidFill>
                  <a:schemeClr val="dk1"/>
                </a:solidFill>
                <a:latin typeface="Calibri"/>
                <a:ea typeface="Calibri"/>
                <a:cs typeface="Calibri"/>
                <a:sym typeface="Calibri"/>
              </a:rPr>
              <a:t>m</a:t>
            </a:r>
            <a:r>
              <a:rPr lang="en-US" sz="4400" b="0" i="0" u="none">
                <a:solidFill>
                  <a:schemeClr val="dk1"/>
                </a:solidFill>
                <a:latin typeface="Calibri"/>
                <a:ea typeface="Calibri"/>
                <a:cs typeface="Calibri"/>
                <a:sym typeface="Calibri"/>
              </a:rPr>
              <a:t>ierzalny</a:t>
            </a:r>
            <a:endParaRPr/>
          </a:p>
        </p:txBody>
      </p:sp>
      <p:sp>
        <p:nvSpPr>
          <p:cNvPr id="679" name="Google Shape;679;p52"/>
          <p:cNvSpPr txBox="1"/>
          <p:nvPr/>
        </p:nvSpPr>
        <p:spPr>
          <a:xfrm>
            <a:off x="25400" y="5797550"/>
            <a:ext cx="12139612" cy="1112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680" name="Google Shape;680;p52"/>
          <p:cNvPicPr preferRelativeResize="0"/>
          <p:nvPr/>
        </p:nvPicPr>
        <p:blipFill rotWithShape="1">
          <a:blip r:embed="rId4">
            <a:alphaModFix/>
          </a:blip>
          <a:srcRect/>
          <a:stretch/>
        </p:blipFill>
        <p:spPr>
          <a:xfrm>
            <a:off x="9342437" y="6053137"/>
            <a:ext cx="2746375" cy="811212"/>
          </a:xfrm>
          <a:prstGeom prst="rect">
            <a:avLst/>
          </a:prstGeom>
          <a:noFill/>
          <a:ln>
            <a:noFill/>
          </a:ln>
        </p:spPr>
      </p:pic>
      <p:pic>
        <p:nvPicPr>
          <p:cNvPr id="681" name="Google Shape;681;p52" descr="Obraz zawierający nóż, stół&#10;&#10;Opis wygenerowany automatycznie"/>
          <p:cNvPicPr preferRelativeResize="0"/>
          <p:nvPr/>
        </p:nvPicPr>
        <p:blipFill rotWithShape="1">
          <a:blip r:embed="rId5">
            <a:alphaModFix/>
          </a:blip>
          <a:srcRect/>
          <a:stretch/>
        </p:blipFill>
        <p:spPr>
          <a:xfrm>
            <a:off x="4484687" y="5964237"/>
            <a:ext cx="2579687" cy="858837"/>
          </a:xfrm>
          <a:prstGeom prst="rect">
            <a:avLst/>
          </a:prstGeom>
          <a:noFill/>
          <a:ln>
            <a:noFill/>
          </a:ln>
        </p:spPr>
      </p:pic>
      <p:pic>
        <p:nvPicPr>
          <p:cNvPr id="682" name="Google Shape;682;p52"/>
          <p:cNvPicPr preferRelativeResize="0"/>
          <p:nvPr/>
        </p:nvPicPr>
        <p:blipFill rotWithShape="1">
          <a:blip r:embed="rId6">
            <a:alphaModFix/>
          </a:blip>
          <a:srcRect/>
          <a:stretch/>
        </p:blipFill>
        <p:spPr>
          <a:xfrm>
            <a:off x="103187" y="5895975"/>
            <a:ext cx="2103437" cy="993775"/>
          </a:xfrm>
          <a:prstGeom prst="rect">
            <a:avLst/>
          </a:prstGeom>
          <a:noFill/>
          <a:ln>
            <a:noFill/>
          </a:ln>
        </p:spPr>
      </p:pic>
      <p:graphicFrame>
        <p:nvGraphicFramePr>
          <p:cNvPr id="10" name="Symbol zastępczy zawartości 2">
            <a:extLst>
              <a:ext uri="{FF2B5EF4-FFF2-40B4-BE49-F238E27FC236}">
                <a16:creationId xmlns:a16="http://schemas.microsoft.com/office/drawing/2014/main" id="{6EE146FD-F325-4336-8158-6C55E677EFBC}"/>
              </a:ext>
            </a:extLst>
          </p:cNvPr>
          <p:cNvGraphicFramePr>
            <a:graphicFrameLocks/>
          </p:cNvGraphicFramePr>
          <p:nvPr>
            <p:extLst>
              <p:ext uri="{D42A27DB-BD31-4B8C-83A1-F6EECF244321}">
                <p14:modId xmlns:p14="http://schemas.microsoft.com/office/powerpoint/2010/main" val="321872192"/>
              </p:ext>
            </p:extLst>
          </p:nvPr>
        </p:nvGraphicFramePr>
        <p:xfrm>
          <a:off x="5482492" y="1415498"/>
          <a:ext cx="5721484" cy="4486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53"/>
          <p:cNvSpPr txBox="1">
            <a:spLocks noGrp="1"/>
          </p:cNvSpPr>
          <p:nvPr>
            <p:ph type="title"/>
          </p:nvPr>
        </p:nvSpPr>
        <p:spPr>
          <a:xfrm>
            <a:off x="635000" y="641350"/>
            <a:ext cx="3825488" cy="55832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alibri"/>
              <a:buNone/>
            </a:pPr>
            <a:r>
              <a:rPr lang="en-US" sz="5400" b="1" i="0" u="none" dirty="0" smtClean="0">
                <a:solidFill>
                  <a:schemeClr val="dk1"/>
                </a:solidFill>
                <a:latin typeface="Calibri"/>
                <a:ea typeface="Calibri"/>
                <a:cs typeface="Calibri"/>
                <a:sym typeface="Calibri"/>
              </a:rPr>
              <a:t>A</a:t>
            </a:r>
            <a:r>
              <a:rPr lang="pl-PL" sz="5400" b="1" i="0" u="none" dirty="0" smtClean="0">
                <a:solidFill>
                  <a:schemeClr val="dk1"/>
                </a:solidFill>
                <a:latin typeface="Calibri"/>
                <a:ea typeface="Calibri"/>
                <a:cs typeface="Calibri"/>
                <a:sym typeface="Calibri"/>
              </a:rPr>
              <a:t>-</a:t>
            </a:r>
            <a:r>
              <a:rPr lang="en-US" sz="5400" b="0" i="0" u="none" dirty="0" smtClean="0">
                <a:solidFill>
                  <a:schemeClr val="dk1"/>
                </a:solidFill>
                <a:latin typeface="Calibri"/>
                <a:ea typeface="Calibri"/>
                <a:cs typeface="Calibri"/>
                <a:sym typeface="Calibri"/>
              </a:rPr>
              <a:t> </a:t>
            </a:r>
            <a:r>
              <a:rPr lang="en-US" sz="5400" b="1" i="0" u="none" dirty="0" err="1" smtClean="0">
                <a:solidFill>
                  <a:schemeClr val="dk1"/>
                </a:solidFill>
                <a:latin typeface="Calibri"/>
                <a:ea typeface="Calibri"/>
                <a:cs typeface="Calibri"/>
                <a:sym typeface="Calibri"/>
              </a:rPr>
              <a:t>a</a:t>
            </a:r>
            <a:r>
              <a:rPr lang="en-US" sz="5400" b="0" i="0" u="none" dirty="0" err="1" smtClean="0">
                <a:solidFill>
                  <a:schemeClr val="dk1"/>
                </a:solidFill>
                <a:latin typeface="Calibri"/>
                <a:ea typeface="Calibri"/>
                <a:cs typeface="Calibri"/>
                <a:sym typeface="Calibri"/>
              </a:rPr>
              <a:t>mbitny</a:t>
            </a:r>
            <a:r>
              <a:rPr lang="en-US" sz="5400" b="0" i="0" u="none" dirty="0">
                <a:solidFill>
                  <a:schemeClr val="dk1"/>
                </a:solidFill>
                <a:latin typeface="Calibri"/>
                <a:ea typeface="Calibri"/>
                <a:cs typeface="Calibri"/>
                <a:sym typeface="Calibri"/>
              </a:rPr>
              <a:t>,</a:t>
            </a:r>
            <a:endParaRPr dirty="0"/>
          </a:p>
        </p:txBody>
      </p:sp>
      <p:pic>
        <p:nvPicPr>
          <p:cNvPr id="689" name="Google Shape;689;p53"/>
          <p:cNvPicPr preferRelativeResize="0"/>
          <p:nvPr/>
        </p:nvPicPr>
        <p:blipFill rotWithShape="1">
          <a:blip r:embed="rId3">
            <a:alphaModFix/>
          </a:blip>
          <a:srcRect/>
          <a:stretch/>
        </p:blipFill>
        <p:spPr>
          <a:xfrm>
            <a:off x="9342437" y="6053137"/>
            <a:ext cx="2746375" cy="811212"/>
          </a:xfrm>
          <a:prstGeom prst="rect">
            <a:avLst/>
          </a:prstGeom>
          <a:noFill/>
          <a:ln>
            <a:noFill/>
          </a:ln>
        </p:spPr>
      </p:pic>
      <p:pic>
        <p:nvPicPr>
          <p:cNvPr id="690" name="Google Shape;690;p53" descr="Obraz zawierający nóż, stół&#10;&#10;Opis wygenerowany automatycznie"/>
          <p:cNvPicPr preferRelativeResize="0"/>
          <p:nvPr/>
        </p:nvPicPr>
        <p:blipFill rotWithShape="1">
          <a:blip r:embed="rId4">
            <a:alphaModFix/>
          </a:blip>
          <a:srcRect/>
          <a:stretch/>
        </p:blipFill>
        <p:spPr>
          <a:xfrm>
            <a:off x="4806950" y="6000750"/>
            <a:ext cx="2578100" cy="857250"/>
          </a:xfrm>
          <a:prstGeom prst="rect">
            <a:avLst/>
          </a:prstGeom>
          <a:noFill/>
          <a:ln>
            <a:noFill/>
          </a:ln>
        </p:spPr>
      </p:pic>
      <p:pic>
        <p:nvPicPr>
          <p:cNvPr id="691" name="Google Shape;691;p53"/>
          <p:cNvPicPr preferRelativeResize="0"/>
          <p:nvPr/>
        </p:nvPicPr>
        <p:blipFill rotWithShape="1">
          <a:blip r:embed="rId5">
            <a:alphaModFix/>
          </a:blip>
          <a:srcRect/>
          <a:stretch/>
        </p:blipFill>
        <p:spPr>
          <a:xfrm>
            <a:off x="103187" y="5870575"/>
            <a:ext cx="2103437" cy="993775"/>
          </a:xfrm>
          <a:prstGeom prst="rect">
            <a:avLst/>
          </a:prstGeom>
          <a:noFill/>
          <a:ln>
            <a:noFill/>
          </a:ln>
        </p:spPr>
      </p:pic>
      <p:graphicFrame>
        <p:nvGraphicFramePr>
          <p:cNvPr id="8" name="Symbol zastępczy zawartości 2">
            <a:extLst>
              <a:ext uri="{FF2B5EF4-FFF2-40B4-BE49-F238E27FC236}">
                <a16:creationId xmlns:a16="http://schemas.microsoft.com/office/drawing/2014/main" id="{D4C48D03-4CB1-4356-8161-59A534881108}"/>
              </a:ext>
            </a:extLst>
          </p:cNvPr>
          <p:cNvGraphicFramePr>
            <a:graphicFrameLocks/>
          </p:cNvGraphicFramePr>
          <p:nvPr>
            <p:extLst>
              <p:ext uri="{D42A27DB-BD31-4B8C-83A1-F6EECF244321}">
                <p14:modId xmlns:p14="http://schemas.microsoft.com/office/powerpoint/2010/main" val="165811960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6" name="Google Shape;696;p54"/>
          <p:cNvPicPr preferRelativeResize="0"/>
          <p:nvPr/>
        </p:nvPicPr>
        <p:blipFill rotWithShape="1">
          <a:blip r:embed="rId3">
            <a:alphaModFix/>
          </a:blip>
          <a:srcRect l="27306" r="25433" b="-1"/>
          <a:stretch/>
        </p:blipFill>
        <p:spPr>
          <a:xfrm>
            <a:off x="-7366" y="10"/>
            <a:ext cx="4855591" cy="6857990"/>
          </a:xfrm>
          <a:custGeom>
            <a:avLst/>
            <a:gdLst/>
            <a:ahLst/>
            <a:cxnLst/>
            <a:rect l="l" t="t" r="r" b="b"/>
            <a:pathLst>
              <a:path w="4636517" h="6858000" extrusionOk="0">
                <a:moveTo>
                  <a:pt x="0" y="0"/>
                </a:moveTo>
                <a:lnTo>
                  <a:pt x="4636517" y="0"/>
                </a:lnTo>
                <a:lnTo>
                  <a:pt x="4636517" y="6858000"/>
                </a:lnTo>
                <a:lnTo>
                  <a:pt x="0" y="6858000"/>
                </a:lnTo>
                <a:close/>
              </a:path>
            </a:pathLst>
          </a:custGeom>
          <a:noFill/>
          <a:ln>
            <a:noFill/>
          </a:ln>
        </p:spPr>
      </p:pic>
      <p:sp>
        <p:nvSpPr>
          <p:cNvPr id="697" name="Google Shape;697;p54"/>
          <p:cNvSpPr txBox="1">
            <a:spLocks noGrp="1"/>
          </p:cNvSpPr>
          <p:nvPr>
            <p:ph type="title"/>
          </p:nvPr>
        </p:nvSpPr>
        <p:spPr>
          <a:xfrm>
            <a:off x="6831322" y="334275"/>
            <a:ext cx="572135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1" i="0" u="none" dirty="0">
                <a:solidFill>
                  <a:schemeClr val="dk1"/>
                </a:solidFill>
                <a:latin typeface="Calibri"/>
                <a:ea typeface="Calibri"/>
                <a:cs typeface="Calibri"/>
                <a:sym typeface="Calibri"/>
              </a:rPr>
              <a:t>R</a:t>
            </a:r>
            <a:r>
              <a:rPr lang="en-US" sz="4400" b="0" i="0" u="none" dirty="0">
                <a:solidFill>
                  <a:schemeClr val="dk1"/>
                </a:solidFill>
                <a:latin typeface="Calibri"/>
                <a:ea typeface="Calibri"/>
                <a:cs typeface="Calibri"/>
                <a:sym typeface="Calibri"/>
              </a:rPr>
              <a:t> – </a:t>
            </a:r>
            <a:r>
              <a:rPr lang="en-US" sz="4400" b="1" i="0" u="none" dirty="0" err="1">
                <a:solidFill>
                  <a:schemeClr val="dk1"/>
                </a:solidFill>
                <a:latin typeface="Calibri"/>
                <a:ea typeface="Calibri"/>
                <a:cs typeface="Calibri"/>
                <a:sym typeface="Calibri"/>
              </a:rPr>
              <a:t>r</a:t>
            </a:r>
            <a:r>
              <a:rPr lang="en-US" sz="4400" b="0" i="0" u="none" dirty="0" err="1">
                <a:solidFill>
                  <a:schemeClr val="dk1"/>
                </a:solidFill>
                <a:latin typeface="Calibri"/>
                <a:ea typeface="Calibri"/>
                <a:cs typeface="Calibri"/>
                <a:sym typeface="Calibri"/>
              </a:rPr>
              <a:t>ealny</a:t>
            </a:r>
            <a:endParaRPr dirty="0"/>
          </a:p>
        </p:txBody>
      </p:sp>
      <p:sp>
        <p:nvSpPr>
          <p:cNvPr id="699" name="Google Shape;699;p54"/>
          <p:cNvSpPr txBox="1"/>
          <p:nvPr/>
        </p:nvSpPr>
        <p:spPr>
          <a:xfrm>
            <a:off x="25400" y="5797550"/>
            <a:ext cx="12139612" cy="1112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700" name="Google Shape;700;p54"/>
          <p:cNvPicPr preferRelativeResize="0"/>
          <p:nvPr/>
        </p:nvPicPr>
        <p:blipFill rotWithShape="1">
          <a:blip r:embed="rId4">
            <a:alphaModFix/>
          </a:blip>
          <a:srcRect/>
          <a:stretch/>
        </p:blipFill>
        <p:spPr>
          <a:xfrm>
            <a:off x="9342437" y="6053137"/>
            <a:ext cx="2746375" cy="811212"/>
          </a:xfrm>
          <a:prstGeom prst="rect">
            <a:avLst/>
          </a:prstGeom>
          <a:noFill/>
          <a:ln>
            <a:noFill/>
          </a:ln>
        </p:spPr>
      </p:pic>
      <p:pic>
        <p:nvPicPr>
          <p:cNvPr id="701" name="Google Shape;701;p54"/>
          <p:cNvPicPr preferRelativeResize="0"/>
          <p:nvPr/>
        </p:nvPicPr>
        <p:blipFill rotWithShape="1">
          <a:blip r:embed="rId5">
            <a:alphaModFix/>
          </a:blip>
          <a:srcRect/>
          <a:stretch/>
        </p:blipFill>
        <p:spPr>
          <a:xfrm>
            <a:off x="103187" y="5870575"/>
            <a:ext cx="2103437" cy="993775"/>
          </a:xfrm>
          <a:prstGeom prst="rect">
            <a:avLst/>
          </a:prstGeom>
          <a:noFill/>
          <a:ln>
            <a:noFill/>
          </a:ln>
        </p:spPr>
      </p:pic>
      <p:pic>
        <p:nvPicPr>
          <p:cNvPr id="702" name="Google Shape;702;p54" descr="Obraz zawierający nóż, stół&#10;&#10;Opis wygenerowany automatycznie"/>
          <p:cNvPicPr preferRelativeResize="0"/>
          <p:nvPr/>
        </p:nvPicPr>
        <p:blipFill rotWithShape="1">
          <a:blip r:embed="rId6">
            <a:alphaModFix/>
          </a:blip>
          <a:srcRect/>
          <a:stretch/>
        </p:blipFill>
        <p:spPr>
          <a:xfrm>
            <a:off x="5062537" y="5976937"/>
            <a:ext cx="2578100" cy="857250"/>
          </a:xfrm>
          <a:prstGeom prst="rect">
            <a:avLst/>
          </a:prstGeom>
          <a:noFill/>
          <a:ln>
            <a:noFill/>
          </a:ln>
        </p:spPr>
      </p:pic>
      <p:graphicFrame>
        <p:nvGraphicFramePr>
          <p:cNvPr id="10" name="Symbol zastępczy zawartości 2">
            <a:extLst>
              <a:ext uri="{FF2B5EF4-FFF2-40B4-BE49-F238E27FC236}">
                <a16:creationId xmlns:a16="http://schemas.microsoft.com/office/drawing/2014/main" id="{1EDB60FF-D4F8-46F6-A21F-95E221AE8472}"/>
              </a:ext>
            </a:extLst>
          </p:cNvPr>
          <p:cNvGraphicFramePr>
            <a:graphicFrameLocks/>
          </p:cNvGraphicFramePr>
          <p:nvPr>
            <p:extLst>
              <p:ext uri="{D42A27DB-BD31-4B8C-83A1-F6EECF244321}">
                <p14:modId xmlns:p14="http://schemas.microsoft.com/office/powerpoint/2010/main" val="3992517990"/>
              </p:ext>
            </p:extLst>
          </p:nvPr>
        </p:nvGraphicFramePr>
        <p:xfrm>
          <a:off x="5402979" y="1446662"/>
          <a:ext cx="5721484"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56"/>
          <p:cNvSpPr txBox="1">
            <a:spLocks noGrp="1"/>
          </p:cNvSpPr>
          <p:nvPr>
            <p:ph type="title"/>
          </p:nvPr>
        </p:nvSpPr>
        <p:spPr>
          <a:xfrm>
            <a:off x="785812" y="841375"/>
            <a:ext cx="4064968" cy="53403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Calibri"/>
              <a:buNone/>
            </a:pPr>
            <a:r>
              <a:rPr lang="en-US" sz="4800" b="1" i="0" u="none" dirty="0">
                <a:solidFill>
                  <a:schemeClr val="dk1"/>
                </a:solidFill>
                <a:latin typeface="Calibri"/>
                <a:ea typeface="Calibri"/>
                <a:cs typeface="Calibri"/>
                <a:sym typeface="Calibri"/>
              </a:rPr>
              <a:t>T</a:t>
            </a:r>
            <a:r>
              <a:rPr lang="en-US" sz="4800" b="0" i="0" u="none" dirty="0">
                <a:solidFill>
                  <a:schemeClr val="dk1"/>
                </a:solidFill>
                <a:latin typeface="Calibri"/>
                <a:ea typeface="Calibri"/>
                <a:cs typeface="Calibri"/>
                <a:sym typeface="Calibri"/>
              </a:rPr>
              <a:t> </a:t>
            </a:r>
            <a:r>
              <a:rPr lang="en-US" sz="4800" b="0" i="0" u="none" dirty="0" smtClean="0">
                <a:solidFill>
                  <a:schemeClr val="dk1"/>
                </a:solidFill>
                <a:latin typeface="Calibri"/>
                <a:ea typeface="Calibri"/>
                <a:cs typeface="Calibri"/>
                <a:sym typeface="Calibri"/>
              </a:rPr>
              <a:t>–</a:t>
            </a:r>
            <a:r>
              <a:rPr lang="pl-PL" sz="4800" b="0" i="0" u="none" dirty="0" smtClean="0">
                <a:solidFill>
                  <a:schemeClr val="dk1"/>
                </a:solidFill>
                <a:latin typeface="Calibri"/>
                <a:ea typeface="Calibri"/>
                <a:cs typeface="Calibri"/>
                <a:sym typeface="Calibri"/>
              </a:rPr>
              <a:t> </a:t>
            </a:r>
            <a:r>
              <a:rPr lang="en-US" sz="4800" b="1" i="0" u="none" dirty="0" err="1" smtClean="0">
                <a:solidFill>
                  <a:schemeClr val="dk1"/>
                </a:solidFill>
                <a:latin typeface="Calibri"/>
                <a:ea typeface="Calibri"/>
                <a:cs typeface="Calibri"/>
                <a:sym typeface="Calibri"/>
              </a:rPr>
              <a:t>t</a:t>
            </a:r>
            <a:r>
              <a:rPr lang="en-US" sz="4800" b="0" i="0" u="none" dirty="0" err="1" smtClean="0">
                <a:solidFill>
                  <a:schemeClr val="dk1"/>
                </a:solidFill>
                <a:latin typeface="Calibri"/>
                <a:ea typeface="Calibri"/>
                <a:cs typeface="Calibri"/>
                <a:sym typeface="Calibri"/>
              </a:rPr>
              <a:t>erminowy</a:t>
            </a:r>
            <a:endParaRPr dirty="0"/>
          </a:p>
        </p:txBody>
      </p:sp>
      <p:sp>
        <p:nvSpPr>
          <p:cNvPr id="720" name="Google Shape;720;p56"/>
          <p:cNvSpPr txBox="1"/>
          <p:nvPr/>
        </p:nvSpPr>
        <p:spPr>
          <a:xfrm>
            <a:off x="25400" y="5797550"/>
            <a:ext cx="12139612" cy="1112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721" name="Google Shape;721;p56"/>
          <p:cNvPicPr preferRelativeResize="0"/>
          <p:nvPr/>
        </p:nvPicPr>
        <p:blipFill rotWithShape="1">
          <a:blip r:embed="rId3">
            <a:alphaModFix/>
          </a:blip>
          <a:srcRect/>
          <a:stretch/>
        </p:blipFill>
        <p:spPr>
          <a:xfrm>
            <a:off x="9342437" y="6053137"/>
            <a:ext cx="2746375" cy="811212"/>
          </a:xfrm>
          <a:prstGeom prst="rect">
            <a:avLst/>
          </a:prstGeom>
          <a:noFill/>
          <a:ln>
            <a:noFill/>
          </a:ln>
        </p:spPr>
      </p:pic>
      <p:pic>
        <p:nvPicPr>
          <p:cNvPr id="722" name="Google Shape;722;p56" descr="Obraz zawierający nóż, stół&#10;&#10;Opis wygenerowany automatycznie"/>
          <p:cNvPicPr preferRelativeResize="0"/>
          <p:nvPr/>
        </p:nvPicPr>
        <p:blipFill rotWithShape="1">
          <a:blip r:embed="rId4">
            <a:alphaModFix/>
          </a:blip>
          <a:srcRect/>
          <a:stretch/>
        </p:blipFill>
        <p:spPr>
          <a:xfrm>
            <a:off x="5062537" y="5976937"/>
            <a:ext cx="2578100" cy="857250"/>
          </a:xfrm>
          <a:prstGeom prst="rect">
            <a:avLst/>
          </a:prstGeom>
          <a:noFill/>
          <a:ln>
            <a:noFill/>
          </a:ln>
        </p:spPr>
      </p:pic>
      <p:pic>
        <p:nvPicPr>
          <p:cNvPr id="723" name="Google Shape;723;p56"/>
          <p:cNvPicPr preferRelativeResize="0"/>
          <p:nvPr/>
        </p:nvPicPr>
        <p:blipFill rotWithShape="1">
          <a:blip r:embed="rId5">
            <a:alphaModFix/>
          </a:blip>
          <a:srcRect/>
          <a:stretch/>
        </p:blipFill>
        <p:spPr>
          <a:xfrm>
            <a:off x="103187" y="5870575"/>
            <a:ext cx="2103437" cy="993775"/>
          </a:xfrm>
          <a:prstGeom prst="rect">
            <a:avLst/>
          </a:prstGeom>
          <a:noFill/>
          <a:ln>
            <a:noFill/>
          </a:ln>
        </p:spPr>
      </p:pic>
      <p:graphicFrame>
        <p:nvGraphicFramePr>
          <p:cNvPr id="9" name="Symbol zastępczy zawartości 2">
            <a:extLst>
              <a:ext uri="{FF2B5EF4-FFF2-40B4-BE49-F238E27FC236}">
                <a16:creationId xmlns:a16="http://schemas.microsoft.com/office/drawing/2014/main" id="{A65BEDD7-54DB-4BB9-B22A-815AA5D3B668}"/>
              </a:ext>
            </a:extLst>
          </p:cNvPr>
          <p:cNvGraphicFramePr>
            <a:graphicFrameLocks/>
          </p:cNvGraphicFramePr>
          <p:nvPr>
            <p:extLst>
              <p:ext uri="{D42A27DB-BD31-4B8C-83A1-F6EECF244321}">
                <p14:modId xmlns:p14="http://schemas.microsoft.com/office/powerpoint/2010/main" val="3010439794"/>
              </p:ext>
            </p:extLst>
          </p:nvPr>
        </p:nvGraphicFramePr>
        <p:xfrm>
          <a:off x="5677899" y="452387"/>
          <a:ext cx="5573467" cy="5292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6"/>
          <p:cNvSpPr txBox="1">
            <a:spLocks noGrp="1"/>
          </p:cNvSpPr>
          <p:nvPr>
            <p:ph type="title"/>
          </p:nvPr>
        </p:nvSpPr>
        <p:spPr>
          <a:xfrm>
            <a:off x="1998662" y="1303337"/>
            <a:ext cx="8188325" cy="108267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b="1" i="0" u="none" dirty="0" err="1">
                <a:solidFill>
                  <a:schemeClr val="dk1"/>
                </a:solidFill>
                <a:sym typeface="Calibri"/>
              </a:rPr>
              <a:t>Porażka</a:t>
            </a:r>
            <a:endParaRPr dirty="0"/>
          </a:p>
        </p:txBody>
      </p:sp>
      <p:sp>
        <p:nvSpPr>
          <p:cNvPr id="241" name="Google Shape;241;p6"/>
          <p:cNvSpPr txBox="1">
            <a:spLocks noGrp="1"/>
          </p:cNvSpPr>
          <p:nvPr>
            <p:ph type="body" idx="4294967295"/>
          </p:nvPr>
        </p:nvSpPr>
        <p:spPr>
          <a:xfrm>
            <a:off x="1993641" y="2902226"/>
            <a:ext cx="8192843" cy="2674056"/>
          </a:xfrm>
          <a:prstGeom prst="rect">
            <a:avLst/>
          </a:prstGeom>
          <a:noFill/>
          <a:ln>
            <a:noFill/>
          </a:ln>
        </p:spPr>
        <p:txBody>
          <a:bodyPr spcFirstLastPara="1" wrap="square" lIns="91425" tIns="45700" rIns="91425" bIns="45700" anchor="t" anchorCtr="0">
            <a:normAutofit/>
          </a:bodyPr>
          <a:lstStyle/>
          <a:p>
            <a:pPr marL="0" marR="0" lvl="0" indent="0" algn="ctr" rtl="0">
              <a:lnSpc>
                <a:spcPct val="150000"/>
              </a:lnSpc>
              <a:spcBef>
                <a:spcPts val="0"/>
              </a:spcBef>
              <a:spcAft>
                <a:spcPts val="0"/>
              </a:spcAft>
              <a:buClr>
                <a:schemeClr val="dk1"/>
              </a:buClr>
              <a:buSzPts val="3200"/>
              <a:buFont typeface="Arial"/>
              <a:buNone/>
            </a:pPr>
            <a:r>
              <a:rPr lang="en-US" sz="3200" b="0" i="0" u="none" strike="noStrike" cap="none" dirty="0">
                <a:solidFill>
                  <a:schemeClr val="dk1"/>
                </a:solidFill>
                <a:latin typeface="Calibri"/>
                <a:ea typeface="Calibri"/>
                <a:cs typeface="Calibri"/>
                <a:sym typeface="Calibri"/>
              </a:rPr>
              <a:t>W </a:t>
            </a:r>
            <a:r>
              <a:rPr lang="en-US" sz="3200" b="0" i="0" u="none" strike="noStrike" cap="none" dirty="0" err="1">
                <a:solidFill>
                  <a:schemeClr val="dk1"/>
                </a:solidFill>
                <a:latin typeface="Calibri"/>
                <a:ea typeface="Calibri"/>
                <a:cs typeface="Calibri"/>
                <a:sym typeface="Calibri"/>
              </a:rPr>
              <a:t>języku</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chińskim</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highlight>
                  <a:srgbClr val="00FF00"/>
                </a:highlight>
                <a:latin typeface="Calibri"/>
                <a:ea typeface="Calibri"/>
                <a:cs typeface="Calibri"/>
                <a:sym typeface="Calibri"/>
              </a:rPr>
              <a:t>危</a:t>
            </a:r>
            <a:r>
              <a:rPr lang="en-US" sz="3200" b="0" i="0" u="none" strike="noStrike" cap="none" dirty="0" err="1">
                <a:solidFill>
                  <a:schemeClr val="dk1"/>
                </a:solidFill>
                <a:highlight>
                  <a:srgbClr val="FFFF00"/>
                </a:highlight>
                <a:latin typeface="Calibri"/>
                <a:ea typeface="Calibri"/>
                <a:cs typeface="Calibri"/>
                <a:sym typeface="Calibri"/>
              </a:rPr>
              <a:t>机</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weiji</a:t>
            </a:r>
            <a:endParaRPr sz="3200" b="0" i="0" u="none" strike="noStrike" cap="none" dirty="0">
              <a:solidFill>
                <a:schemeClr val="dk1"/>
              </a:solidFill>
              <a:latin typeface="Calibri"/>
              <a:ea typeface="Calibri"/>
              <a:cs typeface="Calibri"/>
              <a:sym typeface="Calibri"/>
            </a:endParaRPr>
          </a:p>
          <a:p>
            <a:pPr marL="0" marR="0" lvl="0" indent="0" algn="ctr" rtl="0">
              <a:lnSpc>
                <a:spcPct val="150000"/>
              </a:lnSpc>
              <a:spcBef>
                <a:spcPts val="1000"/>
              </a:spcBef>
              <a:spcAft>
                <a:spcPts val="0"/>
              </a:spcAft>
              <a:buClr>
                <a:schemeClr val="dk1"/>
              </a:buClr>
              <a:buSzPts val="3200"/>
              <a:buFont typeface="Arial"/>
              <a:buNone/>
            </a:pPr>
            <a:r>
              <a:rPr lang="en-US" sz="3200" b="0" i="0" u="none" strike="noStrike" cap="none" dirty="0">
                <a:solidFill>
                  <a:schemeClr val="dk1"/>
                </a:solidFill>
                <a:highlight>
                  <a:srgbClr val="00FF00"/>
                </a:highlight>
                <a:latin typeface="Calibri"/>
                <a:ea typeface="Calibri"/>
                <a:cs typeface="Calibri"/>
                <a:sym typeface="Calibri"/>
              </a:rPr>
              <a:t>危</a:t>
            </a:r>
            <a:r>
              <a:rPr lang="en-US" sz="3200" b="0" i="0" u="none" strike="noStrike" cap="none" dirty="0">
                <a:solidFill>
                  <a:schemeClr val="dk1"/>
                </a:solidFill>
                <a:latin typeface="Calibri"/>
                <a:ea typeface="Calibri"/>
                <a:cs typeface="Calibri"/>
                <a:sym typeface="Calibri"/>
              </a:rPr>
              <a:t> – „</a:t>
            </a:r>
            <a:r>
              <a:rPr lang="en-US" sz="3200" b="0" i="0" u="none" strike="noStrike" cap="none" dirty="0" err="1">
                <a:solidFill>
                  <a:schemeClr val="dk1"/>
                </a:solidFill>
                <a:latin typeface="Calibri"/>
                <a:ea typeface="Calibri"/>
                <a:cs typeface="Calibri"/>
                <a:sym typeface="Calibri"/>
              </a:rPr>
              <a:t>niebezpieczeństwo</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lub</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zagrożenie</a:t>
            </a:r>
            <a:r>
              <a:rPr lang="en-US" sz="3200" b="0" i="0" u="none" strike="noStrike" cap="none" dirty="0">
                <a:solidFill>
                  <a:schemeClr val="dk1"/>
                </a:solidFill>
                <a:latin typeface="Calibri"/>
                <a:ea typeface="Calibri"/>
                <a:cs typeface="Calibri"/>
                <a:sym typeface="Calibri"/>
              </a:rPr>
              <a:t>”</a:t>
            </a:r>
            <a:endParaRPr dirty="0"/>
          </a:p>
          <a:p>
            <a:pPr marL="0" marR="0" lvl="0" indent="0" algn="ctr" rtl="0">
              <a:lnSpc>
                <a:spcPct val="150000"/>
              </a:lnSpc>
              <a:spcBef>
                <a:spcPts val="1000"/>
              </a:spcBef>
              <a:spcAft>
                <a:spcPts val="0"/>
              </a:spcAft>
              <a:buClr>
                <a:schemeClr val="dk1"/>
              </a:buClr>
              <a:buSzPts val="3200"/>
              <a:buFont typeface="Arial"/>
              <a:buNone/>
            </a:pPr>
            <a:r>
              <a:rPr lang="en-US" sz="3200" b="0" i="0" u="none" strike="noStrike" cap="none" dirty="0">
                <a:solidFill>
                  <a:schemeClr val="dk1"/>
                </a:solidFill>
                <a:highlight>
                  <a:srgbClr val="FFFF00"/>
                </a:highlight>
                <a:latin typeface="Calibri"/>
                <a:ea typeface="Calibri"/>
                <a:cs typeface="Calibri"/>
                <a:sym typeface="Calibri"/>
              </a:rPr>
              <a:t>机</a:t>
            </a:r>
            <a:r>
              <a:rPr lang="en-US" sz="3200" b="0" i="0" u="none" strike="noStrike" cap="none" dirty="0">
                <a:solidFill>
                  <a:schemeClr val="dk1"/>
                </a:solidFill>
                <a:latin typeface="Calibri"/>
                <a:ea typeface="Calibri"/>
                <a:cs typeface="Calibri"/>
                <a:sym typeface="Calibri"/>
              </a:rPr>
              <a:t> - „</a:t>
            </a:r>
            <a:r>
              <a:rPr lang="en-US" sz="3200" b="0" i="0" u="none" strike="noStrike" cap="none" dirty="0" err="1">
                <a:solidFill>
                  <a:schemeClr val="dk1"/>
                </a:solidFill>
                <a:latin typeface="Calibri"/>
                <a:ea typeface="Calibri"/>
                <a:cs typeface="Calibri"/>
                <a:sym typeface="Calibri"/>
              </a:rPr>
              <a:t>szansa</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lub</a:t>
            </a:r>
            <a:r>
              <a:rPr lang="en-US" sz="3200" b="0" i="0" u="none" strike="noStrike" cap="none" dirty="0">
                <a:solidFill>
                  <a:schemeClr val="dk1"/>
                </a:solidFill>
                <a:latin typeface="Calibri"/>
                <a:ea typeface="Calibri"/>
                <a:cs typeface="Calibri"/>
                <a:sym typeface="Calibri"/>
              </a:rPr>
              <a:t> „</a:t>
            </a:r>
            <a:r>
              <a:rPr lang="en-US" sz="3200" b="0" i="0" u="none" strike="noStrike" cap="none" dirty="0" err="1">
                <a:solidFill>
                  <a:schemeClr val="dk1"/>
                </a:solidFill>
                <a:latin typeface="Calibri"/>
                <a:ea typeface="Calibri"/>
                <a:cs typeface="Calibri"/>
                <a:sym typeface="Calibri"/>
              </a:rPr>
              <a:t>okazja</a:t>
            </a:r>
            <a:r>
              <a:rPr lang="en-US" sz="3200" b="0" i="0" u="none" strike="noStrike" cap="none" dirty="0">
                <a:solidFill>
                  <a:schemeClr val="dk1"/>
                </a:solidFill>
                <a:latin typeface="Calibri"/>
                <a:ea typeface="Calibri"/>
                <a:cs typeface="Calibri"/>
                <a:sym typeface="Calibri"/>
              </a:rPr>
              <a:t>”</a:t>
            </a:r>
            <a:endParaRPr dirty="0"/>
          </a:p>
          <a:p>
            <a:pPr marL="228600" marR="0" lvl="0" indent="-114300" algn="ctr" rtl="0">
              <a:lnSpc>
                <a:spcPct val="150000"/>
              </a:lnSpc>
              <a:spcBef>
                <a:spcPts val="10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42" name="Google Shape;242;p6"/>
          <p:cNvSpPr txBox="1"/>
          <p:nvPr/>
        </p:nvSpPr>
        <p:spPr>
          <a:xfrm>
            <a:off x="0" y="5702300"/>
            <a:ext cx="12192000" cy="108426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43" name="Google Shape;243;p6"/>
          <p:cNvPicPr preferRelativeResize="0"/>
          <p:nvPr/>
        </p:nvPicPr>
        <p:blipFill rotWithShape="1">
          <a:blip r:embed="rId3">
            <a:alphaModFix/>
          </a:blip>
          <a:srcRect/>
          <a:stretch/>
        </p:blipFill>
        <p:spPr>
          <a:xfrm>
            <a:off x="103187" y="5772150"/>
            <a:ext cx="11985625" cy="993775"/>
          </a:xfrm>
          <a:prstGeom prst="rect">
            <a:avLst/>
          </a:prstGeom>
          <a:noFill/>
          <a:ln>
            <a:noFill/>
          </a:ln>
        </p:spPr>
      </p:pic>
      <p:grpSp>
        <p:nvGrpSpPr>
          <p:cNvPr id="244" name="Google Shape;244;p6"/>
          <p:cNvGrpSpPr/>
          <p:nvPr/>
        </p:nvGrpSpPr>
        <p:grpSpPr>
          <a:xfrm>
            <a:off x="103187" y="5816600"/>
            <a:ext cx="11985625" cy="993775"/>
            <a:chOff x="373980" y="594332"/>
            <a:chExt cx="15168222" cy="1257483"/>
          </a:xfrm>
        </p:grpSpPr>
        <p:pic>
          <p:nvPicPr>
            <p:cNvPr id="245" name="Google Shape;245;p6"/>
            <p:cNvPicPr preferRelativeResize="0"/>
            <p:nvPr/>
          </p:nvPicPr>
          <p:blipFill rotWithShape="1">
            <a:blip r:embed="rId4">
              <a:alphaModFix/>
            </a:blip>
            <a:srcRect/>
            <a:stretch/>
          </p:blipFill>
          <p:spPr>
            <a:xfrm>
              <a:off x="12066303" y="826288"/>
              <a:ext cx="3475899" cy="1025527"/>
            </a:xfrm>
            <a:prstGeom prst="rect">
              <a:avLst/>
            </a:prstGeom>
            <a:noFill/>
            <a:ln>
              <a:noFill/>
            </a:ln>
          </p:spPr>
        </p:pic>
        <p:pic>
          <p:nvPicPr>
            <p:cNvPr id="246" name="Google Shape;246;p6"/>
            <p:cNvPicPr preferRelativeResize="0"/>
            <p:nvPr/>
          </p:nvPicPr>
          <p:blipFill rotWithShape="1">
            <a:blip r:embed="rId5">
              <a:alphaModFix/>
            </a:blip>
            <a:srcRect/>
            <a:stretch/>
          </p:blipFill>
          <p:spPr>
            <a:xfrm>
              <a:off x="373980" y="594332"/>
              <a:ext cx="2662915" cy="1257482"/>
            </a:xfrm>
            <a:prstGeom prst="rect">
              <a:avLst/>
            </a:prstGeom>
            <a:noFill/>
            <a:ln>
              <a:noFill/>
            </a:ln>
          </p:spPr>
        </p:pic>
      </p:grpSp>
      <p:pic>
        <p:nvPicPr>
          <p:cNvPr id="247" name="Google Shape;247;p6" descr="Obraz zawierający tekst&#10;&#10;Opis wygenerowany automatycznie"/>
          <p:cNvPicPr preferRelativeResize="0"/>
          <p:nvPr/>
        </p:nvPicPr>
        <p:blipFill rotWithShape="1">
          <a:blip r:embed="rId6">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57"/>
          <p:cNvSpPr txBox="1">
            <a:spLocks noGrp="1"/>
          </p:cNvSpPr>
          <p:nvPr>
            <p:ph type="title"/>
          </p:nvPr>
        </p:nvSpPr>
        <p:spPr>
          <a:xfrm>
            <a:off x="838200" y="2127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Konkretyzacja</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celu</a:t>
            </a:r>
            <a:endParaRPr dirty="0"/>
          </a:p>
        </p:txBody>
      </p:sp>
      <p:graphicFrame>
        <p:nvGraphicFramePr>
          <p:cNvPr id="729" name="Google Shape;729;p57"/>
          <p:cNvGraphicFramePr/>
          <p:nvPr>
            <p:extLst>
              <p:ext uri="{D42A27DB-BD31-4B8C-83A1-F6EECF244321}">
                <p14:modId xmlns:p14="http://schemas.microsoft.com/office/powerpoint/2010/main" val="1557942918"/>
              </p:ext>
            </p:extLst>
          </p:nvPr>
        </p:nvGraphicFramePr>
        <p:xfrm>
          <a:off x="838200" y="1304925"/>
          <a:ext cx="10515575" cy="4498925"/>
        </p:xfrm>
        <a:graphic>
          <a:graphicData uri="http://schemas.openxmlformats.org/drawingml/2006/table">
            <a:tbl>
              <a:tblPr>
                <a:noFill/>
                <a:tableStyleId>{0EC2C2F5-9490-42FB-9657-07BF1647C574}</a:tableStyleId>
              </a:tblPr>
              <a:tblGrid>
                <a:gridCol w="4786300">
                  <a:extLst>
                    <a:ext uri="{9D8B030D-6E8A-4147-A177-3AD203B41FA5}">
                      <a16:colId xmlns:a16="http://schemas.microsoft.com/office/drawing/2014/main" val="20000"/>
                    </a:ext>
                  </a:extLst>
                </a:gridCol>
                <a:gridCol w="5729275">
                  <a:extLst>
                    <a:ext uri="{9D8B030D-6E8A-4147-A177-3AD203B41FA5}">
                      <a16:colId xmlns:a16="http://schemas.microsoft.com/office/drawing/2014/main" val="20001"/>
                    </a:ext>
                  </a:extLst>
                </a:gridCol>
              </a:tblGrid>
              <a:tr h="898525">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Cel nie skonkretyzowany</a:t>
                      </a:r>
                      <a:endParaRPr/>
                    </a:p>
                  </a:txBody>
                  <a:tcPr marL="9525" marR="9525" marT="9525" marB="0" anchor="ctr">
                    <a:lnL w="12700" cap="flat" cmpd="sng">
                      <a:solidFill>
                        <a:srgbClr val="36AFCE"/>
                      </a:solidFill>
                      <a:prstDash val="solid"/>
                      <a:round/>
                      <a:headEnd type="none" w="sm" len="sm"/>
                      <a:tailEnd type="none" w="sm" len="sm"/>
                    </a:lnL>
                    <a:lnR w="12700" cap="flat" cmpd="sng">
                      <a:solidFill>
                        <a:srgbClr val="36AFCE"/>
                      </a:solidFill>
                      <a:prstDash val="solid"/>
                      <a:round/>
                      <a:headEnd type="none" w="sm" len="sm"/>
                      <a:tailEnd type="none" w="sm" len="sm"/>
                    </a:lnR>
                    <a:lnT w="12700" cap="flat" cmpd="sng">
                      <a:solidFill>
                        <a:srgbClr val="36AFCE"/>
                      </a:solidFill>
                      <a:prstDash val="solid"/>
                      <a:round/>
                      <a:headEnd type="none" w="sm" len="sm"/>
                      <a:tailEnd type="none" w="sm" len="sm"/>
                    </a:lnT>
                    <a:lnB w="12700" cap="flat" cmpd="sng">
                      <a:solidFill>
                        <a:srgbClr val="36AFCE"/>
                      </a:solidFill>
                      <a:prstDash val="solid"/>
                      <a:round/>
                      <a:headEnd type="none" w="sm" len="sm"/>
                      <a:tailEnd type="none" w="sm" len="sm"/>
                    </a:lnB>
                    <a:solidFill>
                      <a:srgbClr val="E8F2F6"/>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dirty="0" err="1">
                          <a:solidFill>
                            <a:schemeClr val="dk1"/>
                          </a:solidFill>
                          <a:latin typeface="Calibri"/>
                          <a:ea typeface="Calibri"/>
                          <a:cs typeface="Calibri"/>
                          <a:sym typeface="Calibri"/>
                        </a:rPr>
                        <a:t>Cel</a:t>
                      </a:r>
                      <a:r>
                        <a:rPr lang="en-US" sz="2000" b="1" i="0" u="none" strike="noStrike" cap="none" dirty="0">
                          <a:solidFill>
                            <a:schemeClr val="dk1"/>
                          </a:solidFill>
                          <a:latin typeface="Calibri"/>
                          <a:ea typeface="Calibri"/>
                          <a:cs typeface="Calibri"/>
                          <a:sym typeface="Calibri"/>
                        </a:rPr>
                        <a:t> </a:t>
                      </a:r>
                      <a:r>
                        <a:rPr lang="pl-PL" sz="2000" b="1" i="0" u="none" strike="noStrike" cap="none" dirty="0" smtClean="0">
                          <a:solidFill>
                            <a:schemeClr val="dk1"/>
                          </a:solidFill>
                          <a:latin typeface="Calibri"/>
                          <a:ea typeface="Calibri"/>
                          <a:cs typeface="Calibri"/>
                          <a:sym typeface="Calibri"/>
                        </a:rPr>
                        <a:t>k</a:t>
                      </a:r>
                      <a:r>
                        <a:rPr lang="en-US" sz="2000" b="1" i="0" u="none" strike="noStrike" cap="none" dirty="0" err="1" smtClean="0">
                          <a:solidFill>
                            <a:schemeClr val="dk1"/>
                          </a:solidFill>
                          <a:latin typeface="Calibri"/>
                          <a:ea typeface="Calibri"/>
                          <a:cs typeface="Calibri"/>
                          <a:sym typeface="Calibri"/>
                        </a:rPr>
                        <a:t>onkretny</a:t>
                      </a:r>
                      <a:endParaRPr dirty="0"/>
                    </a:p>
                  </a:txBody>
                  <a:tcPr marL="9525" marR="9525" marT="9525" marB="0" anchor="ctr">
                    <a:lnL w="12700" cap="flat" cmpd="sng">
                      <a:solidFill>
                        <a:srgbClr val="36AFCE"/>
                      </a:solidFill>
                      <a:prstDash val="solid"/>
                      <a:round/>
                      <a:headEnd type="none" w="sm" len="sm"/>
                      <a:tailEnd type="none" w="sm" len="sm"/>
                    </a:lnL>
                    <a:lnR w="12700" cap="flat" cmpd="sng">
                      <a:solidFill>
                        <a:srgbClr val="36AFCE"/>
                      </a:solidFill>
                      <a:prstDash val="solid"/>
                      <a:round/>
                      <a:headEnd type="none" w="sm" len="sm"/>
                      <a:tailEnd type="none" w="sm" len="sm"/>
                    </a:lnR>
                    <a:lnT w="12700" cap="flat" cmpd="sng">
                      <a:solidFill>
                        <a:srgbClr val="36AFCE"/>
                      </a:solidFill>
                      <a:prstDash val="solid"/>
                      <a:round/>
                      <a:headEnd type="none" w="sm" len="sm"/>
                      <a:tailEnd type="none" w="sm" len="sm"/>
                    </a:lnT>
                    <a:lnB w="12700" cap="flat" cmpd="sng">
                      <a:solidFill>
                        <a:srgbClr val="36AFCE"/>
                      </a:solidFill>
                      <a:prstDash val="solid"/>
                      <a:round/>
                      <a:headEnd type="none" w="sm" len="sm"/>
                      <a:tailEnd type="none" w="sm" len="sm"/>
                    </a:lnB>
                    <a:solidFill>
                      <a:srgbClr val="E8F2F6"/>
                    </a:solidFill>
                  </a:tcPr>
                </a:tc>
                <a:extLst>
                  <a:ext uri="{0D108BD9-81ED-4DB2-BD59-A6C34878D82A}">
                    <a16:rowId xmlns:a16="http://schemas.microsoft.com/office/drawing/2014/main" val="10000"/>
                  </a:ext>
                </a:extLst>
              </a:tr>
              <a:tr h="900100">
                <a:tc>
                  <a:txBody>
                    <a:bodyPr/>
                    <a:lstStyle/>
                    <a:p>
                      <a:pPr marL="0" marR="0" lvl="0" indent="0" algn="ctr" rtl="0">
                        <a:lnSpc>
                          <a:spcPct val="100000"/>
                        </a:lnSpc>
                        <a:spcBef>
                          <a:spcPts val="0"/>
                        </a:spcBef>
                        <a:spcAft>
                          <a:spcPts val="0"/>
                        </a:spcAft>
                        <a:buClr>
                          <a:srgbClr val="262626"/>
                        </a:buClr>
                        <a:buSzPts val="1800"/>
                        <a:buFont typeface="Calibri"/>
                        <a:buNone/>
                      </a:pPr>
                      <a:r>
                        <a:rPr lang="en-US" sz="1800" b="0" i="1" u="none" strike="noStrike" cap="none" dirty="0">
                          <a:solidFill>
                            <a:srgbClr val="262626"/>
                          </a:solidFill>
                          <a:latin typeface="Calibri"/>
                          <a:ea typeface="Calibri"/>
                          <a:cs typeface="Calibri"/>
                          <a:sym typeface="Calibri"/>
                        </a:rPr>
                        <a:t> </a:t>
                      </a:r>
                      <a:r>
                        <a:rPr lang="en-US" sz="1800" b="0" i="1" u="none" strike="noStrike" cap="none" dirty="0" err="1">
                          <a:solidFill>
                            <a:srgbClr val="262626"/>
                          </a:solidFill>
                          <a:latin typeface="Calibri"/>
                          <a:ea typeface="Calibri"/>
                          <a:cs typeface="Calibri"/>
                          <a:sym typeface="Calibri"/>
                        </a:rPr>
                        <a:t>Chciałbym</a:t>
                      </a:r>
                      <a:r>
                        <a:rPr lang="en-US" sz="1800" b="0" i="1" u="none" strike="noStrike" cap="none" dirty="0">
                          <a:solidFill>
                            <a:srgbClr val="262626"/>
                          </a:solidFill>
                          <a:latin typeface="Calibri"/>
                          <a:ea typeface="Calibri"/>
                          <a:cs typeface="Calibri"/>
                          <a:sym typeface="Calibri"/>
                        </a:rPr>
                        <a:t> </a:t>
                      </a:r>
                      <a:r>
                        <a:rPr lang="en-US" sz="1800" b="0" i="1" u="none" strike="noStrike" cap="none" dirty="0" err="1">
                          <a:solidFill>
                            <a:srgbClr val="262626"/>
                          </a:solidFill>
                          <a:latin typeface="Calibri"/>
                          <a:ea typeface="Calibri"/>
                          <a:cs typeface="Calibri"/>
                          <a:sym typeface="Calibri"/>
                        </a:rPr>
                        <a:t>iść</a:t>
                      </a:r>
                      <a:r>
                        <a:rPr lang="en-US" sz="1800" b="0" i="1" u="none" strike="noStrike" cap="none" dirty="0">
                          <a:solidFill>
                            <a:srgbClr val="262626"/>
                          </a:solidFill>
                          <a:latin typeface="Calibri"/>
                          <a:ea typeface="Calibri"/>
                          <a:cs typeface="Calibri"/>
                          <a:sym typeface="Calibri"/>
                        </a:rPr>
                        <a:t> do </a:t>
                      </a:r>
                      <a:r>
                        <a:rPr lang="en-US" sz="1800" b="0" i="1" u="none" strike="noStrike" cap="none" dirty="0" err="1">
                          <a:solidFill>
                            <a:srgbClr val="262626"/>
                          </a:solidFill>
                          <a:latin typeface="Calibri"/>
                          <a:ea typeface="Calibri"/>
                          <a:cs typeface="Calibri"/>
                          <a:sym typeface="Calibri"/>
                        </a:rPr>
                        <a:t>przodu</a:t>
                      </a:r>
                      <a:r>
                        <a:rPr lang="en-US" sz="1800" b="0" i="1" u="none" strike="noStrike" cap="none" dirty="0">
                          <a:solidFill>
                            <a:srgbClr val="262626"/>
                          </a:solidFill>
                          <a:latin typeface="Calibri"/>
                          <a:ea typeface="Calibri"/>
                          <a:cs typeface="Calibri"/>
                          <a:sym typeface="Calibri"/>
                        </a:rPr>
                        <a:t>.</a:t>
                      </a:r>
                      <a:endParaRPr i="1" dirty="0"/>
                    </a:p>
                  </a:txBody>
                  <a:tcPr marL="9525" marR="9525" marT="9525" marB="0" anchor="ctr">
                    <a:lnL w="12700" cap="flat" cmpd="sng">
                      <a:solidFill>
                        <a:srgbClr val="36AFCE"/>
                      </a:solidFill>
                      <a:prstDash val="solid"/>
                      <a:round/>
                      <a:headEnd type="none" w="sm" len="sm"/>
                      <a:tailEnd type="none" w="sm" len="sm"/>
                    </a:lnL>
                    <a:lnR w="12700" cap="flat" cmpd="sng">
                      <a:solidFill>
                        <a:srgbClr val="36AFCE"/>
                      </a:solidFill>
                      <a:prstDash val="solid"/>
                      <a:round/>
                      <a:headEnd type="none" w="sm" len="sm"/>
                      <a:tailEnd type="none" w="sm" len="sm"/>
                    </a:lnR>
                    <a:lnT w="12700" cap="flat" cmpd="sng">
                      <a:solidFill>
                        <a:srgbClr val="36AFCE"/>
                      </a:solidFill>
                      <a:prstDash val="solid"/>
                      <a:round/>
                      <a:headEnd type="none" w="sm" len="sm"/>
                      <a:tailEnd type="none" w="sm" len="sm"/>
                    </a:lnT>
                    <a:lnB w="12700" cap="flat" cmpd="sng">
                      <a:solidFill>
                        <a:srgbClr val="36AFCE"/>
                      </a:solidFill>
                      <a:prstDash val="solid"/>
                      <a:round/>
                      <a:headEnd type="none" w="sm" len="sm"/>
                      <a:tailEnd type="none" w="sm" len="sm"/>
                    </a:lnB>
                    <a:solidFill>
                      <a:srgbClr val="CEE3ED"/>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b="0" i="1" u="none" strike="noStrike" cap="none">
                          <a:solidFill>
                            <a:schemeClr val="dk1"/>
                          </a:solidFill>
                          <a:latin typeface="Calibri"/>
                          <a:ea typeface="Calibri"/>
                          <a:cs typeface="Calibri"/>
                          <a:sym typeface="Calibri"/>
                        </a:rPr>
                        <a:t> W ciągu 3 lat chciałbym zarabiać co najmniej 8 000 zł miesięcznie.</a:t>
                      </a:r>
                      <a:endParaRPr i="1"/>
                    </a:p>
                  </a:txBody>
                  <a:tcPr marL="9525" marR="9525" marT="9525" marB="0" anchor="ctr">
                    <a:lnL w="12700" cap="flat" cmpd="sng">
                      <a:solidFill>
                        <a:srgbClr val="36AFCE"/>
                      </a:solidFill>
                      <a:prstDash val="solid"/>
                      <a:round/>
                      <a:headEnd type="none" w="sm" len="sm"/>
                      <a:tailEnd type="none" w="sm" len="sm"/>
                    </a:lnL>
                    <a:lnR w="12700" cap="flat" cmpd="sng">
                      <a:solidFill>
                        <a:srgbClr val="36AFCE"/>
                      </a:solidFill>
                      <a:prstDash val="solid"/>
                      <a:round/>
                      <a:headEnd type="none" w="sm" len="sm"/>
                      <a:tailEnd type="none" w="sm" len="sm"/>
                    </a:lnR>
                    <a:lnT w="12700" cap="flat" cmpd="sng">
                      <a:solidFill>
                        <a:srgbClr val="36AFCE"/>
                      </a:solidFill>
                      <a:prstDash val="solid"/>
                      <a:round/>
                      <a:headEnd type="none" w="sm" len="sm"/>
                      <a:tailEnd type="none" w="sm" len="sm"/>
                    </a:lnT>
                    <a:lnB w="12700" cap="flat" cmpd="sng">
                      <a:solidFill>
                        <a:srgbClr val="36AFCE"/>
                      </a:solidFill>
                      <a:prstDash val="solid"/>
                      <a:round/>
                      <a:headEnd type="none" w="sm" len="sm"/>
                      <a:tailEnd type="none" w="sm" len="sm"/>
                    </a:lnB>
                    <a:solidFill>
                      <a:srgbClr val="CEE3ED"/>
                    </a:solidFill>
                  </a:tcPr>
                </a:tc>
                <a:extLst>
                  <a:ext uri="{0D108BD9-81ED-4DB2-BD59-A6C34878D82A}">
                    <a16:rowId xmlns:a16="http://schemas.microsoft.com/office/drawing/2014/main" val="10001"/>
                  </a:ext>
                </a:extLst>
              </a:tr>
              <a:tr h="900100">
                <a:tc>
                  <a:txBody>
                    <a:bodyPr/>
                    <a:lstStyle/>
                    <a:p>
                      <a:pPr marL="0" marR="0" lvl="0" indent="0" algn="ctr" rtl="0">
                        <a:lnSpc>
                          <a:spcPct val="100000"/>
                        </a:lnSpc>
                        <a:spcBef>
                          <a:spcPts val="0"/>
                        </a:spcBef>
                        <a:spcAft>
                          <a:spcPts val="0"/>
                        </a:spcAft>
                        <a:buClr>
                          <a:srgbClr val="262626"/>
                        </a:buClr>
                        <a:buSzPts val="1800"/>
                        <a:buFont typeface="Calibri"/>
                        <a:buNone/>
                      </a:pPr>
                      <a:r>
                        <a:rPr lang="en-US" sz="1800" b="0" i="1" u="none" strike="noStrike" cap="none" dirty="0">
                          <a:solidFill>
                            <a:srgbClr val="262626"/>
                          </a:solidFill>
                          <a:latin typeface="Calibri"/>
                          <a:ea typeface="Calibri"/>
                          <a:cs typeface="Calibri"/>
                          <a:sym typeface="Calibri"/>
                        </a:rPr>
                        <a:t> </a:t>
                      </a:r>
                      <a:r>
                        <a:rPr lang="en-US" sz="1800" b="0" i="1" u="none" strike="noStrike" cap="none" dirty="0" err="1">
                          <a:solidFill>
                            <a:srgbClr val="262626"/>
                          </a:solidFill>
                          <a:latin typeface="Calibri"/>
                          <a:ea typeface="Calibri"/>
                          <a:cs typeface="Calibri"/>
                          <a:sym typeface="Calibri"/>
                        </a:rPr>
                        <a:t>Chcę</a:t>
                      </a:r>
                      <a:r>
                        <a:rPr lang="en-US" sz="1800" b="0" i="1" u="none" strike="noStrike" cap="none" dirty="0">
                          <a:solidFill>
                            <a:srgbClr val="262626"/>
                          </a:solidFill>
                          <a:latin typeface="Calibri"/>
                          <a:ea typeface="Calibri"/>
                          <a:cs typeface="Calibri"/>
                          <a:sym typeface="Calibri"/>
                        </a:rPr>
                        <a:t>, </a:t>
                      </a:r>
                      <a:r>
                        <a:rPr lang="en-US" sz="1800" b="0" i="1" u="none" strike="noStrike" cap="none" dirty="0" err="1">
                          <a:solidFill>
                            <a:srgbClr val="262626"/>
                          </a:solidFill>
                          <a:latin typeface="Calibri"/>
                          <a:ea typeface="Calibri"/>
                          <a:cs typeface="Calibri"/>
                          <a:sym typeface="Calibri"/>
                        </a:rPr>
                        <a:t>żeby</a:t>
                      </a:r>
                      <a:r>
                        <a:rPr lang="en-US" sz="1800" b="0" i="1" u="none" strike="noStrike" cap="none" dirty="0">
                          <a:solidFill>
                            <a:srgbClr val="262626"/>
                          </a:solidFill>
                          <a:latin typeface="Calibri"/>
                          <a:ea typeface="Calibri"/>
                          <a:cs typeface="Calibri"/>
                          <a:sym typeface="Calibri"/>
                        </a:rPr>
                        <a:t> </a:t>
                      </a:r>
                      <a:r>
                        <a:rPr lang="en-US" sz="1800" b="0" i="1" u="none" strike="noStrike" cap="none" dirty="0" err="1">
                          <a:solidFill>
                            <a:srgbClr val="262626"/>
                          </a:solidFill>
                          <a:latin typeface="Calibri"/>
                          <a:ea typeface="Calibri"/>
                          <a:cs typeface="Calibri"/>
                          <a:sym typeface="Calibri"/>
                        </a:rPr>
                        <a:t>moja</a:t>
                      </a:r>
                      <a:r>
                        <a:rPr lang="en-US" sz="1800" b="0" i="1" u="none" strike="noStrike" cap="none" dirty="0">
                          <a:solidFill>
                            <a:srgbClr val="262626"/>
                          </a:solidFill>
                          <a:latin typeface="Calibri"/>
                          <a:ea typeface="Calibri"/>
                          <a:cs typeface="Calibri"/>
                          <a:sym typeface="Calibri"/>
                        </a:rPr>
                        <a:t> firma </a:t>
                      </a:r>
                      <a:r>
                        <a:rPr lang="en-US" sz="1800" b="0" i="1" u="none" strike="noStrike" cap="none" dirty="0" err="1">
                          <a:solidFill>
                            <a:srgbClr val="262626"/>
                          </a:solidFill>
                          <a:latin typeface="Calibri"/>
                          <a:ea typeface="Calibri"/>
                          <a:cs typeface="Calibri"/>
                          <a:sym typeface="Calibri"/>
                        </a:rPr>
                        <a:t>była</a:t>
                      </a:r>
                      <a:r>
                        <a:rPr lang="en-US" sz="1800" b="0" i="1" u="none" strike="noStrike" cap="none" dirty="0">
                          <a:solidFill>
                            <a:srgbClr val="262626"/>
                          </a:solidFill>
                          <a:latin typeface="Calibri"/>
                          <a:ea typeface="Calibri"/>
                          <a:cs typeface="Calibri"/>
                          <a:sym typeface="Calibri"/>
                        </a:rPr>
                        <a:t> </a:t>
                      </a:r>
                      <a:r>
                        <a:rPr lang="en-US" sz="1800" b="0" i="1" u="none" strike="noStrike" cap="none" dirty="0" err="1">
                          <a:solidFill>
                            <a:srgbClr val="262626"/>
                          </a:solidFill>
                          <a:latin typeface="Calibri"/>
                          <a:ea typeface="Calibri"/>
                          <a:cs typeface="Calibri"/>
                          <a:sym typeface="Calibri"/>
                        </a:rPr>
                        <a:t>rozpoznawalna</a:t>
                      </a:r>
                      <a:r>
                        <a:rPr lang="en-US" sz="1800" b="0" i="1" u="none" strike="noStrike" cap="none" dirty="0">
                          <a:solidFill>
                            <a:srgbClr val="262626"/>
                          </a:solidFill>
                          <a:latin typeface="Calibri"/>
                          <a:ea typeface="Calibri"/>
                          <a:cs typeface="Calibri"/>
                          <a:sym typeface="Calibri"/>
                        </a:rPr>
                        <a:t>.</a:t>
                      </a:r>
                      <a:endParaRPr i="1" dirty="0"/>
                    </a:p>
                  </a:txBody>
                  <a:tcPr marL="9525" marR="9525" marT="9525" marB="0" anchor="ctr">
                    <a:lnL w="12700" cap="flat" cmpd="sng">
                      <a:solidFill>
                        <a:srgbClr val="36AFCE"/>
                      </a:solidFill>
                      <a:prstDash val="solid"/>
                      <a:round/>
                      <a:headEnd type="none" w="sm" len="sm"/>
                      <a:tailEnd type="none" w="sm" len="sm"/>
                    </a:lnL>
                    <a:lnR w="12700" cap="flat" cmpd="sng">
                      <a:solidFill>
                        <a:srgbClr val="36AFCE"/>
                      </a:solidFill>
                      <a:prstDash val="solid"/>
                      <a:round/>
                      <a:headEnd type="none" w="sm" len="sm"/>
                      <a:tailEnd type="none" w="sm" len="sm"/>
                    </a:lnR>
                    <a:lnT w="12700" cap="flat" cmpd="sng">
                      <a:solidFill>
                        <a:srgbClr val="36AFCE"/>
                      </a:solidFill>
                      <a:prstDash val="solid"/>
                      <a:round/>
                      <a:headEnd type="none" w="sm" len="sm"/>
                      <a:tailEnd type="none" w="sm" len="sm"/>
                    </a:lnT>
                    <a:lnB w="12700" cap="flat" cmpd="sng">
                      <a:solidFill>
                        <a:srgbClr val="36AFCE"/>
                      </a:solidFill>
                      <a:prstDash val="solid"/>
                      <a:round/>
                      <a:headEnd type="none" w="sm" len="sm"/>
                      <a:tailEnd type="none" w="sm" len="sm"/>
                    </a:lnB>
                    <a:solidFill>
                      <a:srgbClr val="E8F2F6"/>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Chce</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mieć</a:t>
                      </a:r>
                      <a:r>
                        <a:rPr lang="en-US" sz="1800" b="0" i="1" u="none" strike="noStrike" cap="none" dirty="0">
                          <a:solidFill>
                            <a:schemeClr val="dk1"/>
                          </a:solidFill>
                          <a:latin typeface="Calibri"/>
                          <a:ea typeface="Calibri"/>
                          <a:cs typeface="Calibri"/>
                          <a:sym typeface="Calibri"/>
                        </a:rPr>
                        <a:t> 2 </a:t>
                      </a:r>
                      <a:r>
                        <a:rPr lang="en-US" sz="1800" b="0" i="1" u="none" strike="noStrike" cap="none" dirty="0" err="1">
                          <a:solidFill>
                            <a:schemeClr val="dk1"/>
                          </a:solidFill>
                          <a:latin typeface="Calibri"/>
                          <a:ea typeface="Calibri"/>
                          <a:cs typeface="Calibri"/>
                          <a:sym typeface="Calibri"/>
                        </a:rPr>
                        <a:t>tysiące</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obserwujących</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na</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Instagramie</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firmy</a:t>
                      </a:r>
                      <a:r>
                        <a:rPr lang="en-US" sz="1800" b="0" i="1" u="none" strike="noStrike" cap="none" dirty="0">
                          <a:solidFill>
                            <a:schemeClr val="dk1"/>
                          </a:solidFill>
                          <a:latin typeface="Calibri"/>
                          <a:ea typeface="Calibri"/>
                          <a:cs typeface="Calibri"/>
                          <a:sym typeface="Calibri"/>
                        </a:rPr>
                        <a:t>.</a:t>
                      </a:r>
                      <a:endParaRPr i="1" dirty="0"/>
                    </a:p>
                  </a:txBody>
                  <a:tcPr marL="9525" marR="9525" marT="9525" marB="0" anchor="ctr">
                    <a:lnL w="12700" cap="flat" cmpd="sng">
                      <a:solidFill>
                        <a:srgbClr val="36AFCE"/>
                      </a:solidFill>
                      <a:prstDash val="solid"/>
                      <a:round/>
                      <a:headEnd type="none" w="sm" len="sm"/>
                      <a:tailEnd type="none" w="sm" len="sm"/>
                    </a:lnL>
                    <a:lnR w="12700" cap="flat" cmpd="sng">
                      <a:solidFill>
                        <a:srgbClr val="36AFCE"/>
                      </a:solidFill>
                      <a:prstDash val="solid"/>
                      <a:round/>
                      <a:headEnd type="none" w="sm" len="sm"/>
                      <a:tailEnd type="none" w="sm" len="sm"/>
                    </a:lnR>
                    <a:lnT w="12700" cap="flat" cmpd="sng">
                      <a:solidFill>
                        <a:srgbClr val="36AFCE"/>
                      </a:solidFill>
                      <a:prstDash val="solid"/>
                      <a:round/>
                      <a:headEnd type="none" w="sm" len="sm"/>
                      <a:tailEnd type="none" w="sm" len="sm"/>
                    </a:lnT>
                    <a:lnB w="12700" cap="flat" cmpd="sng">
                      <a:solidFill>
                        <a:srgbClr val="36AFCE"/>
                      </a:solidFill>
                      <a:prstDash val="solid"/>
                      <a:round/>
                      <a:headEnd type="none" w="sm" len="sm"/>
                      <a:tailEnd type="none" w="sm" len="sm"/>
                    </a:lnB>
                    <a:solidFill>
                      <a:srgbClr val="E8F2F6"/>
                    </a:solidFill>
                  </a:tcPr>
                </a:tc>
                <a:extLst>
                  <a:ext uri="{0D108BD9-81ED-4DB2-BD59-A6C34878D82A}">
                    <a16:rowId xmlns:a16="http://schemas.microsoft.com/office/drawing/2014/main" val="10002"/>
                  </a:ext>
                </a:extLst>
              </a:tr>
              <a:tr h="900100">
                <a:tc>
                  <a:txBody>
                    <a:bodyPr/>
                    <a:lstStyle/>
                    <a:p>
                      <a:pPr marL="0" marR="0" lvl="0" indent="0" algn="ctr" rtl="0">
                        <a:lnSpc>
                          <a:spcPct val="100000"/>
                        </a:lnSpc>
                        <a:spcBef>
                          <a:spcPts val="0"/>
                        </a:spcBef>
                        <a:spcAft>
                          <a:spcPts val="0"/>
                        </a:spcAft>
                        <a:buClr>
                          <a:srgbClr val="262626"/>
                        </a:buClr>
                        <a:buSzPts val="1800"/>
                        <a:buFont typeface="Calibri"/>
                        <a:buNone/>
                      </a:pPr>
                      <a:r>
                        <a:rPr lang="en-US" sz="1800" b="0" i="1" u="none" strike="noStrike" cap="none">
                          <a:solidFill>
                            <a:srgbClr val="262626"/>
                          </a:solidFill>
                          <a:latin typeface="Calibri"/>
                          <a:ea typeface="Calibri"/>
                          <a:cs typeface="Calibri"/>
                          <a:sym typeface="Calibri"/>
                        </a:rPr>
                        <a:t> Chciałabym być kimś.</a:t>
                      </a:r>
                      <a:endParaRPr i="1"/>
                    </a:p>
                  </a:txBody>
                  <a:tcPr marL="9525" marR="9525" marT="9525" marB="0" anchor="ctr">
                    <a:lnL w="12700" cap="flat" cmpd="sng">
                      <a:solidFill>
                        <a:srgbClr val="36AFCE"/>
                      </a:solidFill>
                      <a:prstDash val="solid"/>
                      <a:round/>
                      <a:headEnd type="none" w="sm" len="sm"/>
                      <a:tailEnd type="none" w="sm" len="sm"/>
                    </a:lnL>
                    <a:lnR w="12700" cap="flat" cmpd="sng">
                      <a:solidFill>
                        <a:srgbClr val="36AFCE"/>
                      </a:solidFill>
                      <a:prstDash val="solid"/>
                      <a:round/>
                      <a:headEnd type="none" w="sm" len="sm"/>
                      <a:tailEnd type="none" w="sm" len="sm"/>
                    </a:lnR>
                    <a:lnT w="12700" cap="flat" cmpd="sng">
                      <a:solidFill>
                        <a:srgbClr val="36AFCE"/>
                      </a:solidFill>
                      <a:prstDash val="solid"/>
                      <a:round/>
                      <a:headEnd type="none" w="sm" len="sm"/>
                      <a:tailEnd type="none" w="sm" len="sm"/>
                    </a:lnT>
                    <a:lnB w="12700" cap="flat" cmpd="sng">
                      <a:solidFill>
                        <a:srgbClr val="36AFCE"/>
                      </a:solidFill>
                      <a:prstDash val="solid"/>
                      <a:round/>
                      <a:headEnd type="none" w="sm" len="sm"/>
                      <a:tailEnd type="none" w="sm" len="sm"/>
                    </a:lnB>
                    <a:solidFill>
                      <a:srgbClr val="CEE3ED"/>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 W 50 </a:t>
                      </a:r>
                      <a:r>
                        <a:rPr lang="en-US" sz="1800" b="0" i="1" u="none" strike="noStrike" cap="none" dirty="0" err="1">
                          <a:solidFill>
                            <a:schemeClr val="dk1"/>
                          </a:solidFill>
                          <a:latin typeface="Calibri"/>
                          <a:ea typeface="Calibri"/>
                          <a:cs typeface="Calibri"/>
                          <a:sym typeface="Calibri"/>
                        </a:rPr>
                        <a:t>roku</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życia</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chciałabym</a:t>
                      </a:r>
                      <a:r>
                        <a:rPr lang="en-US" sz="1800" b="0" i="1" u="none" strike="noStrike" cap="none" dirty="0">
                          <a:solidFill>
                            <a:schemeClr val="dk1"/>
                          </a:solidFill>
                          <a:latin typeface="Calibri"/>
                          <a:ea typeface="Calibri"/>
                          <a:cs typeface="Calibri"/>
                          <a:sym typeface="Calibri"/>
                        </a:rPr>
                        <a:t> by </a:t>
                      </a:r>
                      <a:r>
                        <a:rPr lang="en-US" sz="1800" b="0" i="1" u="none" strike="noStrike" cap="none" dirty="0" err="1">
                          <a:solidFill>
                            <a:schemeClr val="dk1"/>
                          </a:solidFill>
                          <a:latin typeface="Calibri"/>
                          <a:ea typeface="Calibri"/>
                          <a:cs typeface="Calibri"/>
                          <a:sym typeface="Calibri"/>
                        </a:rPr>
                        <a:t>moje</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nazwisko</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lub</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nazwa</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mojej</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firmy</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regularnie</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ukazywała</a:t>
                      </a:r>
                      <a:r>
                        <a:rPr lang="en-US" sz="1800" b="0" i="1" u="none" strike="noStrike" cap="none" dirty="0">
                          <a:solidFill>
                            <a:schemeClr val="dk1"/>
                          </a:solidFill>
                          <a:latin typeface="Calibri"/>
                          <a:ea typeface="Calibri"/>
                          <a:cs typeface="Calibri"/>
                          <a:sym typeface="Calibri"/>
                        </a:rPr>
                        <a:t> się w </a:t>
                      </a:r>
                      <a:r>
                        <a:rPr lang="en-US" sz="1800" b="0" i="1" u="none" strike="noStrike" cap="none" dirty="0" err="1">
                          <a:solidFill>
                            <a:schemeClr val="dk1"/>
                          </a:solidFill>
                          <a:latin typeface="Calibri"/>
                          <a:ea typeface="Calibri"/>
                          <a:cs typeface="Calibri"/>
                          <a:sym typeface="Calibri"/>
                        </a:rPr>
                        <a:t>prasie</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ekonomicznej</a:t>
                      </a:r>
                      <a:r>
                        <a:rPr lang="en-US" sz="1800" b="0" i="1" u="none" strike="noStrike" cap="none" dirty="0">
                          <a:solidFill>
                            <a:schemeClr val="dk1"/>
                          </a:solidFill>
                          <a:latin typeface="Calibri"/>
                          <a:ea typeface="Calibri"/>
                          <a:cs typeface="Calibri"/>
                          <a:sym typeface="Calibri"/>
                        </a:rPr>
                        <a:t> o </a:t>
                      </a:r>
                      <a:r>
                        <a:rPr lang="en-US" sz="1800" b="0" i="1" u="none" strike="noStrike" cap="none" dirty="0" err="1">
                          <a:solidFill>
                            <a:schemeClr val="dk1"/>
                          </a:solidFill>
                          <a:latin typeface="Calibri"/>
                          <a:ea typeface="Calibri"/>
                          <a:cs typeface="Calibri"/>
                          <a:sym typeface="Calibri"/>
                        </a:rPr>
                        <a:t>zasięgu</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krajowym</a:t>
                      </a:r>
                      <a:r>
                        <a:rPr lang="en-US" sz="1800" b="0" i="1" u="none" strike="noStrike" cap="none" dirty="0">
                          <a:solidFill>
                            <a:schemeClr val="dk1"/>
                          </a:solidFill>
                          <a:latin typeface="Calibri"/>
                          <a:ea typeface="Calibri"/>
                          <a:cs typeface="Calibri"/>
                          <a:sym typeface="Calibri"/>
                        </a:rPr>
                        <a:t>.</a:t>
                      </a:r>
                      <a:endParaRPr i="1" dirty="0"/>
                    </a:p>
                  </a:txBody>
                  <a:tcPr marL="9525" marR="9525" marT="9525" marB="0" anchor="ctr">
                    <a:lnL w="12700" cap="flat" cmpd="sng">
                      <a:solidFill>
                        <a:srgbClr val="36AFCE"/>
                      </a:solidFill>
                      <a:prstDash val="solid"/>
                      <a:round/>
                      <a:headEnd type="none" w="sm" len="sm"/>
                      <a:tailEnd type="none" w="sm" len="sm"/>
                    </a:lnL>
                    <a:lnR w="12700" cap="flat" cmpd="sng">
                      <a:solidFill>
                        <a:srgbClr val="36AFCE"/>
                      </a:solidFill>
                      <a:prstDash val="solid"/>
                      <a:round/>
                      <a:headEnd type="none" w="sm" len="sm"/>
                      <a:tailEnd type="none" w="sm" len="sm"/>
                    </a:lnR>
                    <a:lnT w="12700" cap="flat" cmpd="sng">
                      <a:solidFill>
                        <a:srgbClr val="36AFCE"/>
                      </a:solidFill>
                      <a:prstDash val="solid"/>
                      <a:round/>
                      <a:headEnd type="none" w="sm" len="sm"/>
                      <a:tailEnd type="none" w="sm" len="sm"/>
                    </a:lnT>
                    <a:lnB w="12700" cap="flat" cmpd="sng">
                      <a:solidFill>
                        <a:srgbClr val="36AFCE"/>
                      </a:solidFill>
                      <a:prstDash val="solid"/>
                      <a:round/>
                      <a:headEnd type="none" w="sm" len="sm"/>
                      <a:tailEnd type="none" w="sm" len="sm"/>
                    </a:lnB>
                    <a:solidFill>
                      <a:srgbClr val="CEE3ED"/>
                    </a:solidFill>
                  </a:tcPr>
                </a:tc>
                <a:extLst>
                  <a:ext uri="{0D108BD9-81ED-4DB2-BD59-A6C34878D82A}">
                    <a16:rowId xmlns:a16="http://schemas.microsoft.com/office/drawing/2014/main" val="10003"/>
                  </a:ext>
                </a:extLst>
              </a:tr>
              <a:tr h="900100">
                <a:tc>
                  <a:txBody>
                    <a:bodyPr/>
                    <a:lstStyle/>
                    <a:p>
                      <a:pPr marL="0" marR="0" lvl="0" indent="0" algn="ctr" rtl="0">
                        <a:lnSpc>
                          <a:spcPct val="100000"/>
                        </a:lnSpc>
                        <a:spcBef>
                          <a:spcPts val="0"/>
                        </a:spcBef>
                        <a:spcAft>
                          <a:spcPts val="0"/>
                        </a:spcAft>
                        <a:buClr>
                          <a:srgbClr val="262626"/>
                        </a:buClr>
                        <a:buSzPts val="1800"/>
                        <a:buFont typeface="Calibri"/>
                        <a:buNone/>
                      </a:pPr>
                      <a:r>
                        <a:rPr lang="en-US" sz="1800" b="0" i="1" u="none" strike="noStrike" cap="none">
                          <a:solidFill>
                            <a:srgbClr val="262626"/>
                          </a:solidFill>
                          <a:latin typeface="Calibri"/>
                          <a:ea typeface="Calibri"/>
                          <a:cs typeface="Calibri"/>
                          <a:sym typeface="Calibri"/>
                        </a:rPr>
                        <a:t> Chciałbym mieć interesujący mnie zawód.</a:t>
                      </a:r>
                      <a:endParaRPr i="1"/>
                    </a:p>
                  </a:txBody>
                  <a:tcPr marL="9525" marR="9525" marT="9525" marB="0" anchor="ctr">
                    <a:lnL w="12700" cap="flat" cmpd="sng">
                      <a:solidFill>
                        <a:srgbClr val="36AFCE"/>
                      </a:solidFill>
                      <a:prstDash val="solid"/>
                      <a:round/>
                      <a:headEnd type="none" w="sm" len="sm"/>
                      <a:tailEnd type="none" w="sm" len="sm"/>
                    </a:lnL>
                    <a:lnR w="12700" cap="flat" cmpd="sng">
                      <a:solidFill>
                        <a:srgbClr val="36AFCE"/>
                      </a:solidFill>
                      <a:prstDash val="solid"/>
                      <a:round/>
                      <a:headEnd type="none" w="sm" len="sm"/>
                      <a:tailEnd type="none" w="sm" len="sm"/>
                    </a:lnR>
                    <a:lnT w="12700" cap="flat" cmpd="sng">
                      <a:solidFill>
                        <a:srgbClr val="36AFCE"/>
                      </a:solidFill>
                      <a:prstDash val="solid"/>
                      <a:round/>
                      <a:headEnd type="none" w="sm" len="sm"/>
                      <a:tailEnd type="none" w="sm" len="sm"/>
                    </a:lnT>
                    <a:lnB w="12700" cap="flat" cmpd="sng">
                      <a:solidFill>
                        <a:srgbClr val="36AFCE"/>
                      </a:solidFill>
                      <a:prstDash val="solid"/>
                      <a:round/>
                      <a:headEnd type="none" w="sm" len="sm"/>
                      <a:tailEnd type="none" w="sm" len="sm"/>
                    </a:lnB>
                    <a:solidFill>
                      <a:srgbClr val="E8F2F6"/>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Gdy</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skończę</a:t>
                      </a:r>
                      <a:r>
                        <a:rPr lang="en-US" sz="1800" b="0" i="1" u="none" strike="noStrike" cap="none" dirty="0">
                          <a:solidFill>
                            <a:schemeClr val="dk1"/>
                          </a:solidFill>
                          <a:latin typeface="Calibri"/>
                          <a:ea typeface="Calibri"/>
                          <a:cs typeface="Calibri"/>
                          <a:sym typeface="Calibri"/>
                        </a:rPr>
                        <a:t> 28 </a:t>
                      </a:r>
                      <a:r>
                        <a:rPr lang="en-US" sz="1800" b="0" i="1" u="none" strike="noStrike" cap="none" dirty="0" err="1">
                          <a:solidFill>
                            <a:schemeClr val="dk1"/>
                          </a:solidFill>
                          <a:latin typeface="Calibri"/>
                          <a:ea typeface="Calibri"/>
                          <a:cs typeface="Calibri"/>
                          <a:sym typeface="Calibri"/>
                        </a:rPr>
                        <a:t>lat</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chciałbym</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zostać</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maklerem</a:t>
                      </a:r>
                      <a:r>
                        <a:rPr lang="en-US" sz="1800" b="0" i="1" u="none" strike="noStrike" cap="none" dirty="0">
                          <a:solidFill>
                            <a:schemeClr val="dk1"/>
                          </a:solidFill>
                          <a:latin typeface="Calibri"/>
                          <a:ea typeface="Calibri"/>
                          <a:cs typeface="Calibri"/>
                          <a:sym typeface="Calibri"/>
                        </a:rPr>
                        <a:t> i </a:t>
                      </a:r>
                      <a:r>
                        <a:rPr lang="en-US" sz="1800" b="0" i="1" u="none" strike="noStrike" cap="none" dirty="0" err="1">
                          <a:solidFill>
                            <a:schemeClr val="dk1"/>
                          </a:solidFill>
                          <a:latin typeface="Calibri"/>
                          <a:ea typeface="Calibri"/>
                          <a:cs typeface="Calibri"/>
                          <a:sym typeface="Calibri"/>
                        </a:rPr>
                        <a:t>pracować</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na</a:t>
                      </a:r>
                      <a:r>
                        <a:rPr lang="en-US" sz="1800" b="0" i="1" u="none" strike="noStrike" cap="none" dirty="0">
                          <a:solidFill>
                            <a:schemeClr val="dk1"/>
                          </a:solidFill>
                          <a:latin typeface="Calibri"/>
                          <a:ea typeface="Calibri"/>
                          <a:cs typeface="Calibri"/>
                          <a:sym typeface="Calibri"/>
                        </a:rPr>
                        <a:t> </a:t>
                      </a:r>
                      <a:r>
                        <a:rPr lang="en-US" sz="1800" b="0" i="1" u="none" strike="noStrike" cap="none" dirty="0" err="1">
                          <a:solidFill>
                            <a:schemeClr val="dk1"/>
                          </a:solidFill>
                          <a:latin typeface="Calibri"/>
                          <a:ea typeface="Calibri"/>
                          <a:cs typeface="Calibri"/>
                          <a:sym typeface="Calibri"/>
                        </a:rPr>
                        <a:t>giełdzie</a:t>
                      </a:r>
                      <a:r>
                        <a:rPr lang="en-US" sz="1800" b="0" i="1" u="none" strike="noStrike" cap="none" dirty="0">
                          <a:solidFill>
                            <a:schemeClr val="dk1"/>
                          </a:solidFill>
                          <a:latin typeface="Calibri"/>
                          <a:ea typeface="Calibri"/>
                          <a:cs typeface="Calibri"/>
                          <a:sym typeface="Calibri"/>
                        </a:rPr>
                        <a:t> w </a:t>
                      </a:r>
                      <a:r>
                        <a:rPr lang="en-US" sz="1800" b="0" i="1" u="none" strike="noStrike" cap="none" dirty="0" err="1">
                          <a:solidFill>
                            <a:schemeClr val="dk1"/>
                          </a:solidFill>
                          <a:latin typeface="Calibri"/>
                          <a:ea typeface="Calibri"/>
                          <a:cs typeface="Calibri"/>
                          <a:sym typeface="Calibri"/>
                        </a:rPr>
                        <a:t>Warszawie</a:t>
                      </a:r>
                      <a:r>
                        <a:rPr lang="en-US" sz="1800" b="0" i="1" u="none" strike="noStrike" cap="none" dirty="0">
                          <a:solidFill>
                            <a:schemeClr val="dk1"/>
                          </a:solidFill>
                          <a:latin typeface="Calibri"/>
                          <a:ea typeface="Calibri"/>
                          <a:cs typeface="Calibri"/>
                          <a:sym typeface="Calibri"/>
                        </a:rPr>
                        <a:t>.</a:t>
                      </a:r>
                      <a:endParaRPr i="1" dirty="0"/>
                    </a:p>
                  </a:txBody>
                  <a:tcPr marL="9525" marR="9525" marT="9525" marB="0" anchor="ctr">
                    <a:lnL w="12700" cap="flat" cmpd="sng">
                      <a:solidFill>
                        <a:srgbClr val="36AFCE"/>
                      </a:solidFill>
                      <a:prstDash val="solid"/>
                      <a:round/>
                      <a:headEnd type="none" w="sm" len="sm"/>
                      <a:tailEnd type="none" w="sm" len="sm"/>
                    </a:lnL>
                    <a:lnR w="12700" cap="flat" cmpd="sng">
                      <a:solidFill>
                        <a:srgbClr val="36AFCE"/>
                      </a:solidFill>
                      <a:prstDash val="solid"/>
                      <a:round/>
                      <a:headEnd type="none" w="sm" len="sm"/>
                      <a:tailEnd type="none" w="sm" len="sm"/>
                    </a:lnR>
                    <a:lnT w="12700" cap="flat" cmpd="sng">
                      <a:solidFill>
                        <a:srgbClr val="36AFCE"/>
                      </a:solidFill>
                      <a:prstDash val="solid"/>
                      <a:round/>
                      <a:headEnd type="none" w="sm" len="sm"/>
                      <a:tailEnd type="none" w="sm" len="sm"/>
                    </a:lnT>
                    <a:lnB w="12700" cap="flat" cmpd="sng">
                      <a:solidFill>
                        <a:srgbClr val="36AFCE"/>
                      </a:solidFill>
                      <a:prstDash val="solid"/>
                      <a:round/>
                      <a:headEnd type="none" w="sm" len="sm"/>
                      <a:tailEnd type="none" w="sm" len="sm"/>
                    </a:lnB>
                    <a:solidFill>
                      <a:srgbClr val="E8F2F6"/>
                    </a:solidFill>
                  </a:tcPr>
                </a:tc>
                <a:extLst>
                  <a:ext uri="{0D108BD9-81ED-4DB2-BD59-A6C34878D82A}">
                    <a16:rowId xmlns:a16="http://schemas.microsoft.com/office/drawing/2014/main" val="10004"/>
                  </a:ext>
                </a:extLst>
              </a:tr>
            </a:tbl>
          </a:graphicData>
        </a:graphic>
      </p:graphicFrame>
      <p:sp>
        <p:nvSpPr>
          <p:cNvPr id="730" name="Google Shape;730;p57"/>
          <p:cNvSpPr txBox="1"/>
          <p:nvPr/>
        </p:nvSpPr>
        <p:spPr>
          <a:xfrm>
            <a:off x="1217612" y="6081712"/>
            <a:ext cx="9756775" cy="769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731" name="Google Shape;731;p57"/>
          <p:cNvPicPr preferRelativeResize="0"/>
          <p:nvPr/>
        </p:nvPicPr>
        <p:blipFill rotWithShape="1">
          <a:blip r:embed="rId3">
            <a:alphaModFix/>
          </a:blip>
          <a:srcRect/>
          <a:stretch/>
        </p:blipFill>
        <p:spPr>
          <a:xfrm>
            <a:off x="9342437" y="6053137"/>
            <a:ext cx="2746375" cy="811212"/>
          </a:xfrm>
          <a:prstGeom prst="rect">
            <a:avLst/>
          </a:prstGeom>
          <a:noFill/>
          <a:ln>
            <a:noFill/>
          </a:ln>
        </p:spPr>
      </p:pic>
      <p:pic>
        <p:nvPicPr>
          <p:cNvPr id="732" name="Google Shape;732;p57" descr="Obraz zawierający nóż, stół&#10;&#10;Opis wygenerowany automatycznie"/>
          <p:cNvPicPr preferRelativeResize="0"/>
          <p:nvPr/>
        </p:nvPicPr>
        <p:blipFill rotWithShape="1">
          <a:blip r:embed="rId4">
            <a:alphaModFix/>
          </a:blip>
          <a:srcRect/>
          <a:stretch/>
        </p:blipFill>
        <p:spPr>
          <a:xfrm>
            <a:off x="4484687" y="5895975"/>
            <a:ext cx="2579687" cy="858837"/>
          </a:xfrm>
          <a:prstGeom prst="rect">
            <a:avLst/>
          </a:prstGeom>
          <a:noFill/>
          <a:ln>
            <a:noFill/>
          </a:ln>
        </p:spPr>
      </p:pic>
      <p:pic>
        <p:nvPicPr>
          <p:cNvPr id="733" name="Google Shape;733;p57"/>
          <p:cNvPicPr preferRelativeResize="0"/>
          <p:nvPr/>
        </p:nvPicPr>
        <p:blipFill rotWithShape="1">
          <a:blip r:embed="rId5">
            <a:alphaModFix/>
          </a:blip>
          <a:srcRect/>
          <a:stretch/>
        </p:blipFill>
        <p:spPr>
          <a:xfrm>
            <a:off x="103187" y="5895975"/>
            <a:ext cx="2103437" cy="9937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58"/>
          <p:cNvSpPr txBox="1">
            <a:spLocks noGrp="1"/>
          </p:cNvSpPr>
          <p:nvPr>
            <p:ph type="title"/>
          </p:nvPr>
        </p:nvSpPr>
        <p:spPr>
          <a:xfrm>
            <a:off x="838200" y="212196"/>
            <a:ext cx="10515600" cy="84984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Ćwiczenie</a:t>
            </a:r>
            <a:r>
              <a:rPr lang="en-US" sz="4400" b="0" i="0" u="none" dirty="0">
                <a:solidFill>
                  <a:schemeClr val="dk1"/>
                </a:solidFill>
                <a:latin typeface="Calibri"/>
                <a:ea typeface="Calibri"/>
                <a:cs typeface="Calibri"/>
                <a:sym typeface="Calibri"/>
              </a:rPr>
              <a:t> – </a:t>
            </a:r>
            <a:r>
              <a:rPr lang="en-US" sz="4400" b="0" i="0" u="none" dirty="0" err="1">
                <a:solidFill>
                  <a:schemeClr val="dk1"/>
                </a:solidFill>
                <a:latin typeface="Calibri"/>
                <a:ea typeface="Calibri"/>
                <a:cs typeface="Calibri"/>
                <a:sym typeface="Calibri"/>
              </a:rPr>
              <a:t>ustalanie</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celu</a:t>
            </a:r>
            <a:endParaRPr dirty="0"/>
          </a:p>
        </p:txBody>
      </p:sp>
      <p:sp>
        <p:nvSpPr>
          <p:cNvPr id="739" name="Google Shape;739;p58"/>
          <p:cNvSpPr txBox="1">
            <a:spLocks noGrp="1"/>
          </p:cNvSpPr>
          <p:nvPr>
            <p:ph type="body" idx="1"/>
          </p:nvPr>
        </p:nvSpPr>
        <p:spPr>
          <a:xfrm>
            <a:off x="838200" y="1062039"/>
            <a:ext cx="10515600" cy="435133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US" sz="2400" b="1" i="0" u="none" dirty="0">
                <a:solidFill>
                  <a:schemeClr val="dk1"/>
                </a:solidFill>
                <a:latin typeface="Calibri"/>
                <a:ea typeface="Calibri"/>
                <a:cs typeface="Calibri"/>
                <a:sym typeface="Calibri"/>
              </a:rPr>
              <a:t>Karta </a:t>
            </a:r>
            <a:r>
              <a:rPr lang="en-US" sz="2400" b="1" i="0" u="none" dirty="0" err="1">
                <a:solidFill>
                  <a:schemeClr val="dk1"/>
                </a:solidFill>
                <a:latin typeface="Calibri"/>
                <a:ea typeface="Calibri"/>
                <a:cs typeface="Calibri"/>
                <a:sym typeface="Calibri"/>
              </a:rPr>
              <a:t>pracy</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uczestników</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nr</a:t>
            </a:r>
            <a:r>
              <a:rPr lang="en-US" sz="2400" b="1" i="0" u="none" dirty="0">
                <a:solidFill>
                  <a:schemeClr val="dk1"/>
                </a:solidFill>
                <a:latin typeface="Calibri"/>
                <a:ea typeface="Calibri"/>
                <a:cs typeface="Calibri"/>
                <a:sym typeface="Calibri"/>
              </a:rPr>
              <a:t> 4.1. </a:t>
            </a:r>
            <a:endParaRPr sz="2400" b="0" i="0" u="none" dirty="0">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740" name="Google Shape;740;p58"/>
          <p:cNvPicPr preferRelativeResize="0"/>
          <p:nvPr/>
        </p:nvPicPr>
        <p:blipFill rotWithShape="1">
          <a:blip r:embed="rId3">
            <a:alphaModFix/>
          </a:blip>
          <a:srcRect/>
          <a:stretch/>
        </p:blipFill>
        <p:spPr>
          <a:xfrm>
            <a:off x="9342437" y="6053137"/>
            <a:ext cx="2746375" cy="811212"/>
          </a:xfrm>
          <a:prstGeom prst="rect">
            <a:avLst/>
          </a:prstGeom>
          <a:noFill/>
          <a:ln>
            <a:noFill/>
          </a:ln>
        </p:spPr>
      </p:pic>
      <p:pic>
        <p:nvPicPr>
          <p:cNvPr id="741" name="Google Shape;741;p58" descr="Obraz zawierający nóż, stół&#10;&#10;Opis wygenerowany automatycznie"/>
          <p:cNvPicPr preferRelativeResize="0"/>
          <p:nvPr/>
        </p:nvPicPr>
        <p:blipFill rotWithShape="1">
          <a:blip r:embed="rId4">
            <a:alphaModFix/>
          </a:blip>
          <a:srcRect/>
          <a:stretch/>
        </p:blipFill>
        <p:spPr>
          <a:xfrm>
            <a:off x="4484687" y="5895975"/>
            <a:ext cx="2579687" cy="858837"/>
          </a:xfrm>
          <a:prstGeom prst="rect">
            <a:avLst/>
          </a:prstGeom>
          <a:noFill/>
          <a:ln>
            <a:noFill/>
          </a:ln>
        </p:spPr>
      </p:pic>
      <p:pic>
        <p:nvPicPr>
          <p:cNvPr id="742" name="Google Shape;742;p58"/>
          <p:cNvPicPr preferRelativeResize="0"/>
          <p:nvPr/>
        </p:nvPicPr>
        <p:blipFill rotWithShape="1">
          <a:blip r:embed="rId5">
            <a:alphaModFix/>
          </a:blip>
          <a:srcRect/>
          <a:stretch/>
        </p:blipFill>
        <p:spPr>
          <a:xfrm>
            <a:off x="103187" y="5895975"/>
            <a:ext cx="2103437" cy="993775"/>
          </a:xfrm>
          <a:prstGeom prst="rect">
            <a:avLst/>
          </a:prstGeom>
          <a:noFill/>
          <a:ln>
            <a:noFill/>
          </a:ln>
        </p:spPr>
      </p:pic>
      <p:pic>
        <p:nvPicPr>
          <p:cNvPr id="2" name="Obraz 1"/>
          <p:cNvPicPr>
            <a:picLocks noChangeAspect="1"/>
          </p:cNvPicPr>
          <p:nvPr/>
        </p:nvPicPr>
        <p:blipFill>
          <a:blip r:embed="rId6"/>
          <a:stretch>
            <a:fillRect/>
          </a:stretch>
        </p:blipFill>
        <p:spPr>
          <a:xfrm>
            <a:off x="5218017" y="925552"/>
            <a:ext cx="4873837" cy="5025458"/>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6"/>
        <p:cNvGrpSpPr/>
        <p:nvPr/>
      </p:nvGrpSpPr>
      <p:grpSpPr>
        <a:xfrm>
          <a:off x="0" y="0"/>
          <a:ext cx="0" cy="0"/>
          <a:chOff x="0" y="0"/>
          <a:chExt cx="0" cy="0"/>
        </a:xfrm>
      </p:grpSpPr>
      <p:pic>
        <p:nvPicPr>
          <p:cNvPr id="747" name="Google Shape;747;p59" descr="Żarówka na żółtym tle z naszkicowanymi promieniami światła i przewodem"/>
          <p:cNvPicPr preferRelativeResize="0"/>
          <p:nvPr/>
        </p:nvPicPr>
        <p:blipFill rotWithShape="1">
          <a:blip r:embed="rId3">
            <a:alphaModFix/>
          </a:blip>
          <a:srcRect l="26530" t="9091" r="2801" b="1"/>
          <a:stretch/>
        </p:blipFill>
        <p:spPr>
          <a:xfrm>
            <a:off x="6732587" y="1358900"/>
            <a:ext cx="5232400" cy="4140200"/>
          </a:xfrm>
          <a:prstGeom prst="rect">
            <a:avLst/>
          </a:prstGeom>
          <a:noFill/>
          <a:ln>
            <a:noFill/>
          </a:ln>
        </p:spPr>
      </p:pic>
      <p:sp>
        <p:nvSpPr>
          <p:cNvPr id="748" name="Google Shape;748;p59"/>
          <p:cNvSpPr txBox="1">
            <a:spLocks noGrp="1"/>
          </p:cNvSpPr>
          <p:nvPr>
            <p:ph type="title"/>
          </p:nvPr>
        </p:nvSpPr>
        <p:spPr>
          <a:xfrm>
            <a:off x="371475" y="1162050"/>
            <a:ext cx="4956175" cy="11239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i="0" u="none" dirty="0" err="1">
                <a:solidFill>
                  <a:schemeClr val="dk1"/>
                </a:solidFill>
                <a:latin typeface="Calibri"/>
                <a:ea typeface="Calibri"/>
                <a:cs typeface="Calibri"/>
                <a:sym typeface="Calibri"/>
              </a:rPr>
              <a:t>Nowe</a:t>
            </a:r>
            <a:r>
              <a:rPr lang="en-US" sz="3600" b="1" i="0" u="none" dirty="0">
                <a:solidFill>
                  <a:schemeClr val="dk1"/>
                </a:solidFill>
                <a:latin typeface="Calibri"/>
                <a:ea typeface="Calibri"/>
                <a:cs typeface="Calibri"/>
                <a:sym typeface="Calibri"/>
              </a:rPr>
              <a:t> </a:t>
            </a:r>
            <a:r>
              <a:rPr lang="en-US" sz="3600" b="1" i="0" u="none" dirty="0" err="1">
                <a:solidFill>
                  <a:schemeClr val="dk1"/>
                </a:solidFill>
                <a:latin typeface="Calibri"/>
                <a:ea typeface="Calibri"/>
                <a:cs typeface="Calibri"/>
                <a:sym typeface="Calibri"/>
              </a:rPr>
              <a:t>spojrzenie</a:t>
            </a:r>
            <a:r>
              <a:rPr lang="en-US" sz="3600" b="1" i="0" u="none" dirty="0">
                <a:solidFill>
                  <a:schemeClr val="dk1"/>
                </a:solidFill>
                <a:latin typeface="Calibri"/>
                <a:ea typeface="Calibri"/>
                <a:cs typeface="Calibri"/>
                <a:sym typeface="Calibri"/>
              </a:rPr>
              <a:t> </a:t>
            </a:r>
            <a:r>
              <a:rPr lang="en-US" sz="3600" b="1" i="0" u="none" dirty="0" err="1">
                <a:solidFill>
                  <a:schemeClr val="dk1"/>
                </a:solidFill>
                <a:latin typeface="Calibri"/>
                <a:ea typeface="Calibri"/>
                <a:cs typeface="Calibri"/>
                <a:sym typeface="Calibri"/>
              </a:rPr>
              <a:t>na</a:t>
            </a:r>
            <a:r>
              <a:rPr lang="en-US" sz="3600" b="1" i="0" u="none" dirty="0">
                <a:solidFill>
                  <a:schemeClr val="dk1"/>
                </a:solidFill>
                <a:latin typeface="Calibri"/>
                <a:ea typeface="Calibri"/>
                <a:cs typeface="Calibri"/>
                <a:sym typeface="Calibri"/>
              </a:rPr>
              <a:t> </a:t>
            </a:r>
            <a:r>
              <a:rPr lang="en-US" sz="3600" b="1" i="0" u="none" dirty="0" err="1">
                <a:solidFill>
                  <a:schemeClr val="dk1"/>
                </a:solidFill>
                <a:latin typeface="Calibri"/>
                <a:ea typeface="Calibri"/>
                <a:cs typeface="Calibri"/>
                <a:sym typeface="Calibri"/>
              </a:rPr>
              <a:t>biznes</a:t>
            </a:r>
            <a:endParaRPr dirty="0"/>
          </a:p>
        </p:txBody>
      </p:sp>
      <p:sp>
        <p:nvSpPr>
          <p:cNvPr id="749" name="Google Shape;749;p59"/>
          <p:cNvSpPr txBox="1">
            <a:spLocks noGrp="1"/>
          </p:cNvSpPr>
          <p:nvPr>
            <p:ph type="body" idx="1"/>
          </p:nvPr>
        </p:nvSpPr>
        <p:spPr>
          <a:xfrm>
            <a:off x="371475" y="2717800"/>
            <a:ext cx="6361112" cy="3206750"/>
          </a:xfrm>
          <a:prstGeom prst="rect">
            <a:avLst/>
          </a:prstGeom>
          <a:noFill/>
          <a:ln>
            <a:noFill/>
          </a:ln>
        </p:spPr>
        <p:txBody>
          <a:bodyPr spcFirstLastPara="1" wrap="square" lIns="91425" tIns="45700" rIns="91425" bIns="45700" anchor="t" anchorCtr="0">
            <a:normAutofit/>
          </a:bodyPr>
          <a:lstStyle/>
          <a:p>
            <a:pPr marL="800100" lvl="1">
              <a:spcBef>
                <a:spcPts val="0"/>
              </a:spcBef>
              <a:buSzPts val="2400"/>
            </a:pPr>
            <a:endParaRPr sz="2400" i="0" u="none" strike="noStrike" cap="none" dirty="0">
              <a:solidFill>
                <a:schemeClr val="dk1"/>
              </a:solidFill>
              <a:sym typeface="Calibri"/>
            </a:endParaRPr>
          </a:p>
          <a:p>
            <a:pPr marL="800100" lvl="1">
              <a:buSzPts val="2400"/>
            </a:pPr>
            <a:r>
              <a:rPr lang="en-US" sz="2400" i="0" u="none" strike="noStrike" cap="none" dirty="0" err="1">
                <a:solidFill>
                  <a:schemeClr val="dk1"/>
                </a:solidFill>
                <a:sym typeface="Calibri"/>
              </a:rPr>
              <a:t>dlaczego</a:t>
            </a:r>
            <a:r>
              <a:rPr lang="en-US" sz="2400" i="0" u="none" strike="noStrike" cap="none" dirty="0">
                <a:solidFill>
                  <a:schemeClr val="dk1"/>
                </a:solidFill>
                <a:sym typeface="Calibri"/>
              </a:rPr>
              <a:t>?</a:t>
            </a:r>
            <a:endParaRPr dirty="0"/>
          </a:p>
          <a:p>
            <a:pPr marL="800100" lvl="1">
              <a:buSzPts val="2400"/>
            </a:pPr>
            <a:r>
              <a:rPr lang="en-US" sz="2400" i="0" u="none" strike="noStrike" cap="none" dirty="0" err="1">
                <a:solidFill>
                  <a:schemeClr val="dk1"/>
                </a:solidFill>
                <a:sym typeface="Calibri"/>
              </a:rPr>
              <a:t>dla</a:t>
            </a:r>
            <a:r>
              <a:rPr lang="en-US" sz="2400" i="0" u="none" strike="noStrike" cap="none" dirty="0">
                <a:solidFill>
                  <a:schemeClr val="dk1"/>
                </a:solidFill>
                <a:sym typeface="Calibri"/>
              </a:rPr>
              <a:t> </a:t>
            </a:r>
            <a:r>
              <a:rPr lang="en-US" sz="2400" i="0" u="none" strike="noStrike" cap="none" dirty="0" err="1" smtClean="0">
                <a:solidFill>
                  <a:schemeClr val="dk1"/>
                </a:solidFill>
                <a:sym typeface="Calibri"/>
              </a:rPr>
              <a:t>kogo</a:t>
            </a:r>
            <a:r>
              <a:rPr lang="en-US" sz="2400" i="0" u="none" strike="noStrike" cap="none" dirty="0" smtClean="0">
                <a:solidFill>
                  <a:schemeClr val="dk1"/>
                </a:solidFill>
                <a:sym typeface="Calibri"/>
              </a:rPr>
              <a:t>?</a:t>
            </a:r>
            <a:endParaRPr dirty="0"/>
          </a:p>
          <a:p>
            <a:pPr marL="800100" lvl="1">
              <a:buSzPts val="2400"/>
            </a:pPr>
            <a:r>
              <a:rPr lang="en-US" sz="2400" i="0" u="none" strike="noStrike" cap="none" dirty="0" err="1" smtClean="0">
                <a:solidFill>
                  <a:schemeClr val="dk1"/>
                </a:solidFill>
                <a:sym typeface="Calibri"/>
              </a:rPr>
              <a:t>jak</a:t>
            </a:r>
            <a:r>
              <a:rPr lang="en-US" sz="2400" i="0" u="none" strike="noStrike" cap="none" dirty="0" smtClean="0">
                <a:solidFill>
                  <a:schemeClr val="dk1"/>
                </a:solidFill>
                <a:sym typeface="Calibri"/>
              </a:rPr>
              <a:t>?</a:t>
            </a:r>
            <a:endParaRPr dirty="0"/>
          </a:p>
          <a:p>
            <a:pPr marL="800100" lvl="1">
              <a:buSzPts val="2400"/>
            </a:pPr>
            <a:r>
              <a:rPr lang="en-US" sz="2400" i="0" u="none" strike="noStrike" cap="none" dirty="0" smtClean="0">
                <a:solidFill>
                  <a:schemeClr val="dk1"/>
                </a:solidFill>
                <a:sym typeface="Calibri"/>
              </a:rPr>
              <a:t>co?</a:t>
            </a:r>
            <a:endParaRPr dirty="0"/>
          </a:p>
          <a:p>
            <a:pPr marL="800100" lvl="1">
              <a:buSzPts val="2400"/>
            </a:pPr>
            <a:r>
              <a:rPr lang="en-US" sz="2400" i="0" u="none" strike="noStrike" cap="none" dirty="0">
                <a:solidFill>
                  <a:schemeClr val="dk1"/>
                </a:solidFill>
                <a:sym typeface="Calibri"/>
              </a:rPr>
              <a:t>w </a:t>
            </a:r>
            <a:r>
              <a:rPr lang="en-US" sz="2400" i="0" u="none" strike="noStrike" cap="none" dirty="0" err="1">
                <a:solidFill>
                  <a:schemeClr val="dk1"/>
                </a:solidFill>
                <a:sym typeface="Calibri"/>
              </a:rPr>
              <a:t>czym</a:t>
            </a:r>
            <a:r>
              <a:rPr lang="en-US" sz="2400" i="0" u="none" strike="noStrike" cap="none" dirty="0">
                <a:solidFill>
                  <a:schemeClr val="dk1"/>
                </a:solidFill>
                <a:sym typeface="Calibri"/>
              </a:rPr>
              <a:t> </a:t>
            </a:r>
            <a:r>
              <a:rPr lang="en-US" sz="2400" i="0" u="none" strike="noStrike" cap="none" dirty="0" err="1">
                <a:solidFill>
                  <a:schemeClr val="dk1"/>
                </a:solidFill>
                <a:sym typeface="Calibri"/>
              </a:rPr>
              <a:t>nasz</a:t>
            </a:r>
            <a:r>
              <a:rPr lang="en-US" sz="2400" i="0" u="none" strike="noStrike" cap="none" dirty="0">
                <a:solidFill>
                  <a:schemeClr val="dk1"/>
                </a:solidFill>
                <a:sym typeface="Calibri"/>
              </a:rPr>
              <a:t> </a:t>
            </a:r>
            <a:r>
              <a:rPr lang="en-US" sz="2400" i="0" u="none" strike="noStrike" cap="none" dirty="0" err="1">
                <a:solidFill>
                  <a:schemeClr val="dk1"/>
                </a:solidFill>
                <a:sym typeface="Calibri"/>
              </a:rPr>
              <a:t>produkt</a:t>
            </a:r>
            <a:r>
              <a:rPr lang="en-US" sz="2400" i="0" u="none" strike="noStrike" cap="none" dirty="0">
                <a:solidFill>
                  <a:schemeClr val="dk1"/>
                </a:solidFill>
                <a:sym typeface="Calibri"/>
              </a:rPr>
              <a:t> </a:t>
            </a:r>
            <a:r>
              <a:rPr lang="en-US" sz="2400" i="0" u="none" strike="noStrike" cap="none" dirty="0" err="1">
                <a:solidFill>
                  <a:schemeClr val="dk1"/>
                </a:solidFill>
                <a:sym typeface="Calibri"/>
              </a:rPr>
              <a:t>lub</a:t>
            </a:r>
            <a:r>
              <a:rPr lang="en-US" sz="2400" i="0" u="none" strike="noStrike" cap="none" dirty="0">
                <a:solidFill>
                  <a:schemeClr val="dk1"/>
                </a:solidFill>
                <a:sym typeface="Calibri"/>
              </a:rPr>
              <a:t> </a:t>
            </a:r>
            <a:r>
              <a:rPr lang="en-US" sz="2400" i="0" u="none" strike="noStrike" cap="none" dirty="0" err="1">
                <a:solidFill>
                  <a:schemeClr val="dk1"/>
                </a:solidFill>
                <a:sym typeface="Calibri"/>
              </a:rPr>
              <a:t>usługa</a:t>
            </a:r>
            <a:r>
              <a:rPr lang="en-US" sz="2400" i="0" u="none" strike="noStrike" cap="none" dirty="0">
                <a:solidFill>
                  <a:schemeClr val="dk1"/>
                </a:solidFill>
                <a:sym typeface="Calibri"/>
              </a:rPr>
              <a:t> </a:t>
            </a:r>
            <a:r>
              <a:rPr lang="en-US" sz="2400" i="0" u="none" strike="noStrike" cap="none" dirty="0" err="1">
                <a:solidFill>
                  <a:schemeClr val="dk1"/>
                </a:solidFill>
                <a:sym typeface="Calibri"/>
              </a:rPr>
              <a:t>są</a:t>
            </a:r>
            <a:r>
              <a:rPr lang="en-US" sz="2400" i="0" u="none" strike="noStrike" cap="none" dirty="0">
                <a:solidFill>
                  <a:schemeClr val="dk1"/>
                </a:solidFill>
                <a:sym typeface="Calibri"/>
              </a:rPr>
              <a:t> </a:t>
            </a:r>
            <a:r>
              <a:rPr lang="en-US" sz="2400" i="0" u="none" strike="noStrike" cap="none" dirty="0" err="1">
                <a:solidFill>
                  <a:schemeClr val="dk1"/>
                </a:solidFill>
                <a:sym typeface="Calibri"/>
              </a:rPr>
              <a:t>lepsze</a:t>
            </a:r>
            <a:r>
              <a:rPr lang="en-US" sz="2400" i="0" u="none" strike="noStrike" cap="none" dirty="0">
                <a:solidFill>
                  <a:schemeClr val="dk1"/>
                </a:solidFill>
                <a:sym typeface="Calibri"/>
              </a:rPr>
              <a:t> od </a:t>
            </a:r>
            <a:r>
              <a:rPr lang="en-US" sz="2400" i="0" u="none" strike="noStrike" cap="none" dirty="0" err="1">
                <a:solidFill>
                  <a:schemeClr val="dk1"/>
                </a:solidFill>
                <a:sym typeface="Calibri"/>
              </a:rPr>
              <a:t>konkurencji</a:t>
            </a:r>
            <a:r>
              <a:rPr lang="en-US" sz="2400" i="0" u="none" strike="noStrike" cap="none" dirty="0">
                <a:solidFill>
                  <a:schemeClr val="dk1"/>
                </a:solidFill>
                <a:sym typeface="Calibri"/>
              </a:rPr>
              <a:t>?</a:t>
            </a:r>
            <a:br>
              <a:rPr lang="en-US" sz="2400" i="0" u="none" strike="noStrike" cap="none" dirty="0">
                <a:solidFill>
                  <a:schemeClr val="dk1"/>
                </a:solidFill>
                <a:sym typeface="Calibri"/>
              </a:rPr>
            </a:br>
            <a:endParaRPr dirty="0"/>
          </a:p>
        </p:txBody>
      </p:sp>
      <p:pic>
        <p:nvPicPr>
          <p:cNvPr id="750" name="Google Shape;750;p59"/>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751" name="Google Shape;751;p59"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60"/>
          <p:cNvSpPr txBox="1">
            <a:spLocks noGrp="1"/>
          </p:cNvSpPr>
          <p:nvPr>
            <p:ph type="title"/>
          </p:nvPr>
        </p:nvSpPr>
        <p:spPr>
          <a:xfrm>
            <a:off x="693234" y="142100"/>
            <a:ext cx="10515600" cy="5938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Opis</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przedsięwzięcia</a:t>
            </a:r>
            <a:endParaRPr dirty="0"/>
          </a:p>
        </p:txBody>
      </p:sp>
      <p:sp>
        <p:nvSpPr>
          <p:cNvPr id="757" name="Google Shape;757;p60"/>
          <p:cNvSpPr txBox="1">
            <a:spLocks noGrp="1"/>
          </p:cNvSpPr>
          <p:nvPr>
            <p:ph type="body" idx="1"/>
          </p:nvPr>
        </p:nvSpPr>
        <p:spPr>
          <a:xfrm>
            <a:off x="447908" y="801068"/>
            <a:ext cx="10515600" cy="4351337"/>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2800"/>
              <a:buFont typeface="Arial"/>
              <a:buNone/>
            </a:pPr>
            <a:r>
              <a:rPr lang="en-US" sz="2800" b="0" i="0" u="none" dirty="0" err="1">
                <a:solidFill>
                  <a:schemeClr val="dk1"/>
                </a:solidFill>
                <a:latin typeface="Calibri"/>
                <a:ea typeface="Calibri"/>
                <a:cs typeface="Calibri"/>
                <a:sym typeface="Calibri"/>
              </a:rPr>
              <a:t>Część</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inaczej</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nazywana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streszczeniem</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jak</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zostało</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powiedziane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wcześniej</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stanowi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najważniejszą</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część</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przy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pisaniu</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biznesplanu</a:t>
            </a:r>
            <a:r>
              <a:rPr lang="en-US" sz="2800" b="0" i="0" u="none" dirty="0">
                <a:solidFill>
                  <a:schemeClr val="dk1"/>
                </a:solidFill>
                <a:latin typeface="Calibri"/>
                <a:ea typeface="Calibri"/>
                <a:cs typeface="Calibri"/>
                <a:sym typeface="Calibri"/>
              </a:rPr>
              <a:t>. </a:t>
            </a:r>
            <a:endParaRPr dirty="0"/>
          </a:p>
          <a:p>
            <a:pPr marL="0" marR="0" lvl="0" indent="0" algn="l" rtl="0">
              <a:lnSpc>
                <a:spcPct val="150000"/>
              </a:lnSpc>
              <a:spcBef>
                <a:spcPts val="2400"/>
              </a:spcBef>
              <a:spcAft>
                <a:spcPts val="0"/>
              </a:spcAft>
              <a:buClr>
                <a:schemeClr val="dk1"/>
              </a:buClr>
              <a:buSzPts val="2400"/>
              <a:buFont typeface="Arial"/>
              <a:buNone/>
            </a:pPr>
            <a:r>
              <a:rPr lang="en-US" sz="2400" b="1" i="0" u="none" dirty="0">
                <a:solidFill>
                  <a:schemeClr val="dk1"/>
                </a:solidFill>
                <a:latin typeface="Calibri"/>
                <a:ea typeface="Calibri"/>
                <a:cs typeface="Calibri"/>
                <a:sym typeface="Calibri"/>
              </a:rPr>
              <a:t>Karta </a:t>
            </a:r>
            <a:r>
              <a:rPr lang="en-US" sz="2400" b="1" i="0" u="none" dirty="0" err="1">
                <a:solidFill>
                  <a:schemeClr val="dk1"/>
                </a:solidFill>
                <a:latin typeface="Calibri"/>
                <a:ea typeface="Calibri"/>
                <a:cs typeface="Calibri"/>
                <a:sym typeface="Calibri"/>
              </a:rPr>
              <a:t>pracy</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uczestników</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nr</a:t>
            </a:r>
            <a:r>
              <a:rPr lang="en-US" sz="2400" b="1" i="0" u="none" dirty="0">
                <a:solidFill>
                  <a:schemeClr val="dk1"/>
                </a:solidFill>
                <a:latin typeface="Calibri"/>
                <a:ea typeface="Calibri"/>
                <a:cs typeface="Calibri"/>
                <a:sym typeface="Calibri"/>
              </a:rPr>
              <a:t> 4.2. </a:t>
            </a:r>
            <a:endParaRPr sz="2400" b="0" i="0" u="none" dirty="0">
              <a:solidFill>
                <a:schemeClr val="dk1"/>
              </a:solidFill>
              <a:latin typeface="Calibri"/>
              <a:ea typeface="Calibri"/>
              <a:cs typeface="Calibri"/>
              <a:sym typeface="Calibri"/>
            </a:endParaRPr>
          </a:p>
          <a:p>
            <a:pPr marL="0" marR="0" lvl="0" indent="0" algn="l" rtl="0">
              <a:lnSpc>
                <a:spcPct val="15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758" name="Google Shape;758;p6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759" name="Google Shape;759;p60" descr="Obraz zawierający tekst&#10;&#10;Opis wygenerowany automatycznie"/>
          <p:cNvPicPr preferRelativeResize="0"/>
          <p:nvPr/>
        </p:nvPicPr>
        <p:blipFill rotWithShape="1">
          <a:blip r:embed="rId4">
            <a:alphaModFix/>
          </a:blip>
          <a:srcRect/>
          <a:stretch/>
        </p:blipFill>
        <p:spPr>
          <a:xfrm>
            <a:off x="4722812" y="5911850"/>
            <a:ext cx="2746375" cy="915987"/>
          </a:xfrm>
          <a:prstGeom prst="rect">
            <a:avLst/>
          </a:prstGeom>
          <a:noFill/>
          <a:ln>
            <a:noFill/>
          </a:ln>
        </p:spPr>
      </p:pic>
      <p:pic>
        <p:nvPicPr>
          <p:cNvPr id="2" name="Obraz 1"/>
          <p:cNvPicPr>
            <a:picLocks noChangeAspect="1"/>
          </p:cNvPicPr>
          <p:nvPr/>
        </p:nvPicPr>
        <p:blipFill>
          <a:blip r:embed="rId5"/>
          <a:stretch>
            <a:fillRect/>
          </a:stretch>
        </p:blipFill>
        <p:spPr>
          <a:xfrm>
            <a:off x="4722812" y="1775173"/>
            <a:ext cx="4967598" cy="4361884"/>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61"/>
          <p:cNvSpPr txBox="1">
            <a:spLocks noGrp="1"/>
          </p:cNvSpPr>
          <p:nvPr>
            <p:ph type="title"/>
          </p:nvPr>
        </p:nvSpPr>
        <p:spPr>
          <a:xfrm>
            <a:off x="838200" y="164403"/>
            <a:ext cx="10515600" cy="5938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Opis</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produktu</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lub</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usługi</a:t>
            </a:r>
            <a:endParaRPr dirty="0"/>
          </a:p>
        </p:txBody>
      </p:sp>
      <p:sp>
        <p:nvSpPr>
          <p:cNvPr id="765" name="Google Shape;765;p61"/>
          <p:cNvSpPr txBox="1">
            <a:spLocks noGrp="1"/>
          </p:cNvSpPr>
          <p:nvPr>
            <p:ph type="body" idx="1"/>
          </p:nvPr>
        </p:nvSpPr>
        <p:spPr>
          <a:xfrm>
            <a:off x="358696" y="810671"/>
            <a:ext cx="10515600" cy="435133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50000"/>
              </a:lnSpc>
              <a:spcBef>
                <a:spcPts val="0"/>
              </a:spcBef>
              <a:spcAft>
                <a:spcPts val="0"/>
              </a:spcAft>
              <a:buClr>
                <a:schemeClr val="dk1"/>
              </a:buClr>
              <a:buSzPts val="2800"/>
              <a:buFont typeface="Arial"/>
              <a:buChar char="•"/>
            </a:pPr>
            <a:r>
              <a:rPr lang="pl-PL" sz="2400" dirty="0" err="1"/>
              <a:t>p</a:t>
            </a:r>
            <a:r>
              <a:rPr lang="en-US" sz="2400" b="0" i="0" u="none" dirty="0" err="1" smtClean="0">
                <a:solidFill>
                  <a:schemeClr val="dk1"/>
                </a:solidFill>
                <a:sym typeface="Calibri"/>
              </a:rPr>
              <a:t>rodukty</a:t>
            </a:r>
            <a:r>
              <a:rPr lang="en-US" sz="2400" b="0" i="0" u="none" dirty="0" smtClean="0">
                <a:solidFill>
                  <a:schemeClr val="dk1"/>
                </a:solidFill>
                <a:sym typeface="Calibri"/>
              </a:rPr>
              <a:t> </a:t>
            </a:r>
            <a:r>
              <a:rPr lang="en-US" sz="2400" b="0" i="0" u="none" dirty="0" err="1">
                <a:solidFill>
                  <a:schemeClr val="dk1"/>
                </a:solidFill>
                <a:sym typeface="Calibri"/>
              </a:rPr>
              <a:t>lub</a:t>
            </a:r>
            <a:r>
              <a:rPr lang="en-US" sz="2400" b="0" i="0" u="none" dirty="0">
                <a:solidFill>
                  <a:schemeClr val="dk1"/>
                </a:solidFill>
                <a:sym typeface="Calibri"/>
              </a:rPr>
              <a:t> </a:t>
            </a:r>
            <a:r>
              <a:rPr lang="en-US" sz="2400" b="0" i="0" u="none" dirty="0" err="1">
                <a:solidFill>
                  <a:schemeClr val="dk1"/>
                </a:solidFill>
                <a:sym typeface="Calibri"/>
              </a:rPr>
              <a:t>usługi</a:t>
            </a:r>
            <a:r>
              <a:rPr lang="en-US" sz="2400" b="0" i="0" u="none" dirty="0">
                <a:solidFill>
                  <a:schemeClr val="dk1"/>
                </a:solidFill>
                <a:sym typeface="Calibri"/>
              </a:rPr>
              <a:t> </a:t>
            </a:r>
            <a:r>
              <a:rPr lang="en-US" sz="2400" b="0" i="0" u="none" dirty="0" err="1">
                <a:solidFill>
                  <a:schemeClr val="dk1"/>
                </a:solidFill>
                <a:sym typeface="Calibri"/>
              </a:rPr>
              <a:t>będące</a:t>
            </a:r>
            <a:r>
              <a:rPr lang="en-US" sz="2400" b="0" i="0" u="none" dirty="0">
                <a:solidFill>
                  <a:schemeClr val="dk1"/>
                </a:solidFill>
                <a:sym typeface="Calibri"/>
              </a:rPr>
              <a:t> </a:t>
            </a:r>
            <a:r>
              <a:rPr lang="en-US" sz="2400" b="0" i="0" u="none" dirty="0" err="1">
                <a:solidFill>
                  <a:schemeClr val="dk1"/>
                </a:solidFill>
                <a:sym typeface="Calibri"/>
              </a:rPr>
              <a:t>przedmiotem</a:t>
            </a:r>
            <a:r>
              <a:rPr lang="en-US" sz="2400" b="0" i="0" u="none" dirty="0">
                <a:solidFill>
                  <a:schemeClr val="dk1"/>
                </a:solidFill>
                <a:sym typeface="Calibri"/>
              </a:rPr>
              <a:t> </a:t>
            </a:r>
            <a:r>
              <a:rPr lang="en-US" sz="2400" b="0" i="0" u="none" dirty="0" err="1" smtClean="0">
                <a:solidFill>
                  <a:schemeClr val="dk1"/>
                </a:solidFill>
                <a:sym typeface="Calibri"/>
              </a:rPr>
              <a:t>działalności</a:t>
            </a:r>
            <a:r>
              <a:rPr lang="pl-PL" sz="2400" dirty="0"/>
              <a:t>,</a:t>
            </a:r>
            <a:endParaRPr sz="2400" dirty="0"/>
          </a:p>
          <a:p>
            <a:pPr marL="228600" marR="0" lvl="0" indent="-228600" algn="l" rtl="0">
              <a:lnSpc>
                <a:spcPct val="150000"/>
              </a:lnSpc>
              <a:spcBef>
                <a:spcPts val="1000"/>
              </a:spcBef>
              <a:spcAft>
                <a:spcPts val="0"/>
              </a:spcAft>
              <a:buClr>
                <a:schemeClr val="dk1"/>
              </a:buClr>
              <a:buSzPts val="2800"/>
              <a:buFont typeface="Arial"/>
              <a:buChar char="•"/>
            </a:pPr>
            <a:r>
              <a:rPr lang="pl-PL" sz="2400" dirty="0" err="1"/>
              <a:t>o</a:t>
            </a:r>
            <a:r>
              <a:rPr lang="en-US" sz="2400" b="0" i="0" u="none" dirty="0" err="1" smtClean="0">
                <a:solidFill>
                  <a:schemeClr val="dk1"/>
                </a:solidFill>
                <a:sym typeface="Calibri"/>
              </a:rPr>
              <a:t>pis</a:t>
            </a:r>
            <a:r>
              <a:rPr lang="en-US" sz="2400" b="0" i="0" u="none" dirty="0" smtClean="0">
                <a:solidFill>
                  <a:schemeClr val="dk1"/>
                </a:solidFill>
                <a:sym typeface="Calibri"/>
              </a:rPr>
              <a:t> </a:t>
            </a:r>
            <a:r>
              <a:rPr lang="en-US" sz="2400" b="0" i="0" u="none" dirty="0" err="1">
                <a:solidFill>
                  <a:schemeClr val="dk1"/>
                </a:solidFill>
                <a:sym typeface="Calibri"/>
              </a:rPr>
              <a:t>oferowanego</a:t>
            </a:r>
            <a:r>
              <a:rPr lang="en-US" sz="2400" b="0" i="0" u="none" dirty="0">
                <a:solidFill>
                  <a:schemeClr val="dk1"/>
                </a:solidFill>
                <a:sym typeface="Calibri"/>
              </a:rPr>
              <a:t> </a:t>
            </a:r>
            <a:r>
              <a:rPr lang="en-US" sz="2400" b="0" i="0" u="none" dirty="0" err="1">
                <a:solidFill>
                  <a:schemeClr val="dk1"/>
                </a:solidFill>
                <a:sym typeface="Calibri"/>
              </a:rPr>
              <a:t>produktu</a:t>
            </a:r>
            <a:r>
              <a:rPr lang="en-US" sz="2400" b="0" i="0" u="none" dirty="0">
                <a:solidFill>
                  <a:schemeClr val="dk1"/>
                </a:solidFill>
                <a:sym typeface="Calibri"/>
              </a:rPr>
              <a:t> </a:t>
            </a:r>
            <a:r>
              <a:rPr lang="en-US" sz="2400" b="0" i="0" u="none" dirty="0" err="1">
                <a:solidFill>
                  <a:schemeClr val="dk1"/>
                </a:solidFill>
                <a:sym typeface="Calibri"/>
              </a:rPr>
              <a:t>lub</a:t>
            </a:r>
            <a:r>
              <a:rPr lang="en-US" sz="2400" b="0" i="0" u="none" dirty="0">
                <a:solidFill>
                  <a:schemeClr val="dk1"/>
                </a:solidFill>
                <a:sym typeface="Calibri"/>
              </a:rPr>
              <a:t> </a:t>
            </a:r>
            <a:r>
              <a:rPr lang="en-US" sz="2400" b="0" i="0" u="none" dirty="0" err="1" smtClean="0">
                <a:solidFill>
                  <a:schemeClr val="dk1"/>
                </a:solidFill>
                <a:sym typeface="Calibri"/>
              </a:rPr>
              <a:t>usługi</a:t>
            </a:r>
            <a:r>
              <a:rPr lang="pl-PL" sz="2400" b="0" i="0" u="none" dirty="0" smtClean="0">
                <a:solidFill>
                  <a:schemeClr val="dk1"/>
                </a:solidFill>
                <a:sym typeface="Calibri"/>
              </a:rPr>
              <a:t>.</a:t>
            </a:r>
            <a:endParaRPr sz="2400" dirty="0"/>
          </a:p>
          <a:p>
            <a:pPr marL="228600" marR="0" lvl="0" indent="-228600" algn="l" rtl="0">
              <a:lnSpc>
                <a:spcPct val="150000"/>
              </a:lnSpc>
              <a:spcBef>
                <a:spcPts val="1000"/>
              </a:spcBef>
              <a:spcAft>
                <a:spcPts val="0"/>
              </a:spcAft>
              <a:buClr>
                <a:schemeClr val="dk1"/>
              </a:buClr>
              <a:buSzPts val="2800"/>
              <a:buFont typeface="Arial"/>
              <a:buNone/>
            </a:pPr>
            <a:r>
              <a:rPr lang="en-US" sz="2400" b="1" i="0" u="none" dirty="0">
                <a:solidFill>
                  <a:schemeClr val="dk1"/>
                </a:solidFill>
                <a:latin typeface="Calibri"/>
                <a:ea typeface="Calibri"/>
                <a:cs typeface="Calibri"/>
                <a:sym typeface="Calibri"/>
              </a:rPr>
              <a:t>Karta </a:t>
            </a:r>
            <a:r>
              <a:rPr lang="en-US" sz="2400" b="1" i="0" u="none" dirty="0" err="1">
                <a:solidFill>
                  <a:schemeClr val="dk1"/>
                </a:solidFill>
                <a:latin typeface="Calibri"/>
                <a:ea typeface="Calibri"/>
                <a:cs typeface="Calibri"/>
                <a:sym typeface="Calibri"/>
              </a:rPr>
              <a:t>pracy</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uczestników</a:t>
            </a:r>
            <a:r>
              <a:rPr lang="en-US" sz="2400" b="1" i="0" u="none" dirty="0">
                <a:solidFill>
                  <a:schemeClr val="dk1"/>
                </a:solidFill>
                <a:latin typeface="Calibri"/>
                <a:ea typeface="Calibri"/>
                <a:cs typeface="Calibri"/>
                <a:sym typeface="Calibri"/>
              </a:rPr>
              <a:t> </a:t>
            </a:r>
            <a:r>
              <a:rPr lang="en-US" sz="2400" b="1" i="0" u="none" dirty="0" err="1">
                <a:solidFill>
                  <a:schemeClr val="dk1"/>
                </a:solidFill>
                <a:latin typeface="Calibri"/>
                <a:ea typeface="Calibri"/>
                <a:cs typeface="Calibri"/>
                <a:sym typeface="Calibri"/>
              </a:rPr>
              <a:t>nr</a:t>
            </a:r>
            <a:r>
              <a:rPr lang="en-US" sz="2400" b="1" i="0" u="none" dirty="0">
                <a:solidFill>
                  <a:schemeClr val="dk1"/>
                </a:solidFill>
                <a:latin typeface="Calibri"/>
                <a:ea typeface="Calibri"/>
                <a:cs typeface="Calibri"/>
                <a:sym typeface="Calibri"/>
              </a:rPr>
              <a:t> 4.3. </a:t>
            </a:r>
            <a:endParaRPr sz="2400" b="0" i="0" u="none" dirty="0">
              <a:solidFill>
                <a:schemeClr val="dk1"/>
              </a:solidFill>
              <a:latin typeface="Calibri"/>
              <a:ea typeface="Calibri"/>
              <a:cs typeface="Calibri"/>
              <a:sym typeface="Calibri"/>
            </a:endParaRPr>
          </a:p>
          <a:p>
            <a:pPr marL="228600" marR="0" lvl="0" indent="-228600" algn="l" rtl="0">
              <a:lnSpc>
                <a:spcPct val="15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766" name="Google Shape;766;p6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767" name="Google Shape;767;p61"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pic>
        <p:nvPicPr>
          <p:cNvPr id="2" name="Obraz 1"/>
          <p:cNvPicPr>
            <a:picLocks noChangeAspect="1"/>
          </p:cNvPicPr>
          <p:nvPr/>
        </p:nvPicPr>
        <p:blipFill>
          <a:blip r:embed="rId5"/>
          <a:stretch>
            <a:fillRect/>
          </a:stretch>
        </p:blipFill>
        <p:spPr>
          <a:xfrm>
            <a:off x="5616496" y="1360450"/>
            <a:ext cx="4999465" cy="45387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1"/>
        <p:cNvGrpSpPr/>
        <p:nvPr/>
      </p:nvGrpSpPr>
      <p:grpSpPr>
        <a:xfrm>
          <a:off x="0" y="0"/>
          <a:ext cx="0" cy="0"/>
          <a:chOff x="0" y="0"/>
          <a:chExt cx="0" cy="0"/>
        </a:xfrm>
      </p:grpSpPr>
      <p:sp>
        <p:nvSpPr>
          <p:cNvPr id="772" name="Google Shape;772;p6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Sezonowość</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produktu</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lub</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usługi</a:t>
            </a:r>
            <a:endParaRPr dirty="0"/>
          </a:p>
        </p:txBody>
      </p:sp>
      <p:graphicFrame>
        <p:nvGraphicFramePr>
          <p:cNvPr id="773" name="Google Shape;773;p62"/>
          <p:cNvGraphicFramePr/>
          <p:nvPr/>
        </p:nvGraphicFramePr>
        <p:xfrm>
          <a:off x="838200" y="2117725"/>
          <a:ext cx="10515525" cy="3576625"/>
        </p:xfrm>
        <a:graphic>
          <a:graphicData uri="http://schemas.openxmlformats.org/drawingml/2006/table">
            <a:tbl>
              <a:tblPr>
                <a:noFill/>
                <a:tableStyleId>{0EC2C2F5-9490-42FB-9657-07BF1647C574}</a:tableStyleId>
              </a:tblPr>
              <a:tblGrid>
                <a:gridCol w="1546225">
                  <a:extLst>
                    <a:ext uri="{9D8B030D-6E8A-4147-A177-3AD203B41FA5}">
                      <a16:colId xmlns:a16="http://schemas.microsoft.com/office/drawing/2014/main" val="20000"/>
                    </a:ext>
                  </a:extLst>
                </a:gridCol>
                <a:gridCol w="592125">
                  <a:extLst>
                    <a:ext uri="{9D8B030D-6E8A-4147-A177-3AD203B41FA5}">
                      <a16:colId xmlns:a16="http://schemas.microsoft.com/office/drawing/2014/main" val="20001"/>
                    </a:ext>
                  </a:extLst>
                </a:gridCol>
                <a:gridCol w="677850">
                  <a:extLst>
                    <a:ext uri="{9D8B030D-6E8A-4147-A177-3AD203B41FA5}">
                      <a16:colId xmlns:a16="http://schemas.microsoft.com/office/drawing/2014/main" val="20002"/>
                    </a:ext>
                  </a:extLst>
                </a:gridCol>
                <a:gridCol w="760400">
                  <a:extLst>
                    <a:ext uri="{9D8B030D-6E8A-4147-A177-3AD203B41FA5}">
                      <a16:colId xmlns:a16="http://schemas.microsoft.com/office/drawing/2014/main" val="20003"/>
                    </a:ext>
                  </a:extLst>
                </a:gridCol>
                <a:gridCol w="777875">
                  <a:extLst>
                    <a:ext uri="{9D8B030D-6E8A-4147-A177-3AD203B41FA5}">
                      <a16:colId xmlns:a16="http://schemas.microsoft.com/office/drawing/2014/main" val="20004"/>
                    </a:ext>
                  </a:extLst>
                </a:gridCol>
                <a:gridCol w="693725">
                  <a:extLst>
                    <a:ext uri="{9D8B030D-6E8A-4147-A177-3AD203B41FA5}">
                      <a16:colId xmlns:a16="http://schemas.microsoft.com/office/drawing/2014/main" val="20005"/>
                    </a:ext>
                  </a:extLst>
                </a:gridCol>
                <a:gridCol w="777875">
                  <a:extLst>
                    <a:ext uri="{9D8B030D-6E8A-4147-A177-3AD203B41FA5}">
                      <a16:colId xmlns:a16="http://schemas.microsoft.com/office/drawing/2014/main" val="20006"/>
                    </a:ext>
                  </a:extLst>
                </a:gridCol>
                <a:gridCol w="823900">
                  <a:extLst>
                    <a:ext uri="{9D8B030D-6E8A-4147-A177-3AD203B41FA5}">
                      <a16:colId xmlns:a16="http://schemas.microsoft.com/office/drawing/2014/main" val="20007"/>
                    </a:ext>
                  </a:extLst>
                </a:gridCol>
                <a:gridCol w="833425">
                  <a:extLst>
                    <a:ext uri="{9D8B030D-6E8A-4147-A177-3AD203B41FA5}">
                      <a16:colId xmlns:a16="http://schemas.microsoft.com/office/drawing/2014/main" val="20008"/>
                    </a:ext>
                  </a:extLst>
                </a:gridCol>
                <a:gridCol w="765175">
                  <a:extLst>
                    <a:ext uri="{9D8B030D-6E8A-4147-A177-3AD203B41FA5}">
                      <a16:colId xmlns:a16="http://schemas.microsoft.com/office/drawing/2014/main" val="20009"/>
                    </a:ext>
                  </a:extLst>
                </a:gridCol>
                <a:gridCol w="679450">
                  <a:extLst>
                    <a:ext uri="{9D8B030D-6E8A-4147-A177-3AD203B41FA5}">
                      <a16:colId xmlns:a16="http://schemas.microsoft.com/office/drawing/2014/main" val="20010"/>
                    </a:ext>
                  </a:extLst>
                </a:gridCol>
                <a:gridCol w="765175">
                  <a:extLst>
                    <a:ext uri="{9D8B030D-6E8A-4147-A177-3AD203B41FA5}">
                      <a16:colId xmlns:a16="http://schemas.microsoft.com/office/drawing/2014/main" val="20011"/>
                    </a:ext>
                  </a:extLst>
                </a:gridCol>
                <a:gridCol w="822325">
                  <a:extLst>
                    <a:ext uri="{9D8B030D-6E8A-4147-A177-3AD203B41FA5}">
                      <a16:colId xmlns:a16="http://schemas.microsoft.com/office/drawing/2014/main" val="20012"/>
                    </a:ext>
                  </a:extLst>
                </a:gridCol>
              </a:tblGrid>
              <a:tr h="1546225">
                <a:tc>
                  <a:txBody>
                    <a:bodyPr/>
                    <a:lstStyle/>
                    <a:p>
                      <a:pPr marL="0" marR="0" lvl="0" indent="0" algn="l" rtl="0">
                        <a:lnSpc>
                          <a:spcPct val="14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Zapotrzebowanie w danych miesiącach roku</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a:t>
                      </a:r>
                      <a:endParaRPr/>
                    </a:p>
                  </a:txBody>
                  <a:tcPr marL="68550" marR="68550"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II</a:t>
                      </a:r>
                      <a:endParaRPr/>
                    </a:p>
                  </a:txBody>
                  <a:tcPr marL="68550" marR="68550"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III</a:t>
                      </a:r>
                      <a:endParaRPr/>
                    </a:p>
                  </a:txBody>
                  <a:tcPr marL="68550" marR="68550"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IV</a:t>
                      </a:r>
                      <a:endParaRPr/>
                    </a:p>
                  </a:txBody>
                  <a:tcPr marL="68550" marR="68550"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V</a:t>
                      </a:r>
                      <a:endParaRPr/>
                    </a:p>
                  </a:txBody>
                  <a:tcPr marL="68550" marR="68550"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VI</a:t>
                      </a:r>
                      <a:endParaRPr/>
                    </a:p>
                  </a:txBody>
                  <a:tcPr marL="68550" marR="68550"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VII</a:t>
                      </a:r>
                      <a:endParaRPr/>
                    </a:p>
                  </a:txBody>
                  <a:tcPr marL="68550" marR="68550"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VIII</a:t>
                      </a:r>
                      <a:endParaRPr/>
                    </a:p>
                  </a:txBody>
                  <a:tcPr marL="68550" marR="68550"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IX</a:t>
                      </a:r>
                      <a:endParaRPr/>
                    </a:p>
                  </a:txBody>
                  <a:tcPr marL="68550" marR="68550"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X</a:t>
                      </a:r>
                      <a:endParaRPr/>
                    </a:p>
                  </a:txBody>
                  <a:tcPr marL="68550" marR="68550"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XI</a:t>
                      </a:r>
                      <a:endParaRPr/>
                    </a:p>
                  </a:txBody>
                  <a:tcPr marL="68550" marR="68550"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XII</a:t>
                      </a:r>
                      <a:endParaRPr/>
                    </a:p>
                  </a:txBody>
                  <a:tcPr marL="68550" marR="68550" marT="95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06400">
                <a:tc>
                  <a:txBody>
                    <a:bodyPr/>
                    <a:lstStyle/>
                    <a:p>
                      <a:pPr marL="0" marR="0" lvl="0" indent="0" algn="just" rtl="0">
                        <a:lnSpc>
                          <a:spcPct val="14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największe</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6400">
                <a:tc>
                  <a:txBody>
                    <a:bodyPr/>
                    <a:lstStyle/>
                    <a:p>
                      <a:pPr marL="0" marR="0" lvl="0" indent="0" algn="just" rtl="0">
                        <a:lnSpc>
                          <a:spcPct val="14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duże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4800">
                <a:tc>
                  <a:txBody>
                    <a:bodyPr/>
                    <a:lstStyle/>
                    <a:p>
                      <a:pPr marL="0" marR="0" lvl="0" indent="0" algn="just" rtl="0">
                        <a:lnSpc>
                          <a:spcPct val="14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średnie</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06400">
                <a:tc>
                  <a:txBody>
                    <a:bodyPr/>
                    <a:lstStyle/>
                    <a:p>
                      <a:pPr marL="0" marR="0" lvl="0" indent="0" algn="just" rtl="0">
                        <a:lnSpc>
                          <a:spcPct val="14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małe</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6400">
                <a:tc>
                  <a:txBody>
                    <a:bodyPr/>
                    <a:lstStyle/>
                    <a:p>
                      <a:pPr marL="0" marR="0" lvl="0" indent="0" algn="just" rtl="0">
                        <a:lnSpc>
                          <a:spcPct val="14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bardzo małe</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4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a:t>
                      </a:r>
                      <a:endParaRPr/>
                    </a:p>
                  </a:txBody>
                  <a:tcPr marL="68550" marR="68550"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774" name="Google Shape;774;p6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775" name="Google Shape;775;p62"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
        <p:nvSpPr>
          <p:cNvPr id="776" name="Google Shape;776;p62"/>
          <p:cNvSpPr txBox="1"/>
          <p:nvPr/>
        </p:nvSpPr>
        <p:spPr>
          <a:xfrm>
            <a:off x="752475" y="1503362"/>
            <a:ext cx="6097587" cy="5905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Karta pracy uczestników nr 4.4. </a:t>
            </a:r>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1"/>
        <p:cNvGrpSpPr/>
        <p:nvPr/>
      </p:nvGrpSpPr>
      <p:grpSpPr>
        <a:xfrm>
          <a:off x="0" y="0"/>
          <a:ext cx="0" cy="0"/>
          <a:chOff x="0" y="0"/>
          <a:chExt cx="0" cy="0"/>
        </a:xfrm>
      </p:grpSpPr>
      <p:sp>
        <p:nvSpPr>
          <p:cNvPr id="772" name="Google Shape;772;p6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Sezonowość</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produktu</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lub</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usługi</a:t>
            </a:r>
            <a:endParaRPr dirty="0"/>
          </a:p>
        </p:txBody>
      </p:sp>
      <p:pic>
        <p:nvPicPr>
          <p:cNvPr id="774" name="Google Shape;774;p6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775" name="Google Shape;775;p62"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
        <p:nvSpPr>
          <p:cNvPr id="776" name="Google Shape;776;p62"/>
          <p:cNvSpPr txBox="1"/>
          <p:nvPr/>
        </p:nvSpPr>
        <p:spPr>
          <a:xfrm>
            <a:off x="752475" y="1503362"/>
            <a:ext cx="6097587" cy="5905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Karta pracy uczestników nr 4.4. </a:t>
            </a:r>
            <a:endParaRPr/>
          </a:p>
        </p:txBody>
      </p:sp>
      <p:pic>
        <p:nvPicPr>
          <p:cNvPr id="2" name="Obraz 1"/>
          <p:cNvPicPr>
            <a:picLocks noChangeAspect="1"/>
          </p:cNvPicPr>
          <p:nvPr/>
        </p:nvPicPr>
        <p:blipFill>
          <a:blip r:embed="rId5"/>
          <a:stretch>
            <a:fillRect/>
          </a:stretch>
        </p:blipFill>
        <p:spPr>
          <a:xfrm>
            <a:off x="5008415" y="1343229"/>
            <a:ext cx="4849263" cy="4681052"/>
          </a:xfrm>
          <a:prstGeom prst="rect">
            <a:avLst/>
          </a:prstGeom>
        </p:spPr>
      </p:pic>
    </p:spTree>
    <p:extLst>
      <p:ext uri="{BB962C8B-B14F-4D97-AF65-F5344CB8AC3E}">
        <p14:creationId xmlns:p14="http://schemas.microsoft.com/office/powerpoint/2010/main" val="8588762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6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0" i="0" u="none" dirty="0">
                <a:solidFill>
                  <a:schemeClr val="dk1"/>
                </a:solidFill>
                <a:latin typeface="Calibri"/>
                <a:ea typeface="Calibri"/>
                <a:cs typeface="Calibri"/>
                <a:sym typeface="Calibri"/>
              </a:rPr>
              <a:t>Analiza </a:t>
            </a:r>
            <a:r>
              <a:rPr lang="en-US" sz="4000" b="0" i="0" u="none" dirty="0" err="1">
                <a:solidFill>
                  <a:schemeClr val="dk1"/>
                </a:solidFill>
                <a:latin typeface="Calibri"/>
                <a:ea typeface="Calibri"/>
                <a:cs typeface="Calibri"/>
                <a:sym typeface="Calibri"/>
              </a:rPr>
              <a:t>konkurencji</a:t>
            </a:r>
            <a:endParaRPr dirty="0"/>
          </a:p>
        </p:txBody>
      </p:sp>
      <p:sp>
        <p:nvSpPr>
          <p:cNvPr id="782" name="Google Shape;782;p63"/>
          <p:cNvSpPr txBox="1">
            <a:spLocks noGrp="1"/>
          </p:cNvSpPr>
          <p:nvPr>
            <p:ph type="body" idx="1"/>
          </p:nvPr>
        </p:nvSpPr>
        <p:spPr>
          <a:xfrm>
            <a:off x="838200" y="1616075"/>
            <a:ext cx="9915525" cy="4257675"/>
          </a:xfrm>
          <a:prstGeom prst="rect">
            <a:avLst/>
          </a:prstGeom>
          <a:noFill/>
          <a:ln>
            <a:noFill/>
          </a:ln>
        </p:spPr>
        <p:txBody>
          <a:bodyPr spcFirstLastPara="1" wrap="square" lIns="91425" tIns="45700" rIns="91425" bIns="45700" anchor="t" anchorCtr="0">
            <a:normAutofit/>
          </a:bodyPr>
          <a:lstStyle/>
          <a:p>
            <a:pPr marL="0" indent="0">
              <a:lnSpc>
                <a:spcPct val="150000"/>
              </a:lnSpc>
              <a:buNone/>
            </a:pPr>
            <a:r>
              <a:rPr lang="pl-PL" sz="2400" b="1" dirty="0"/>
              <a:t>1.Identyfikacja konkurencji:</a:t>
            </a:r>
          </a:p>
          <a:p>
            <a:pPr lvl="0">
              <a:lnSpc>
                <a:spcPct val="150000"/>
              </a:lnSpc>
            </a:pPr>
            <a:r>
              <a:rPr lang="pl-PL" sz="2400" dirty="0"/>
              <a:t>c</a:t>
            </a:r>
            <a:r>
              <a:rPr lang="pl-PL" sz="2400" dirty="0" smtClean="0"/>
              <a:t>zy </a:t>
            </a:r>
            <a:r>
              <a:rPr lang="pl-PL" sz="2400" dirty="0"/>
              <a:t>istnieją inne, konkurencyjne zakłady</a:t>
            </a:r>
            <a:r>
              <a:rPr lang="pl-PL" sz="2400" dirty="0" smtClean="0"/>
              <a:t>?</a:t>
            </a:r>
            <a:endParaRPr lang="pl-PL" sz="2400" dirty="0"/>
          </a:p>
          <a:p>
            <a:pPr lvl="0">
              <a:lnSpc>
                <a:spcPct val="150000"/>
              </a:lnSpc>
            </a:pPr>
            <a:r>
              <a:rPr lang="pl-PL" sz="2400" dirty="0"/>
              <a:t>g</a:t>
            </a:r>
            <a:r>
              <a:rPr lang="pl-PL" sz="2400" dirty="0" smtClean="0"/>
              <a:t>dzie </a:t>
            </a:r>
            <a:r>
              <a:rPr lang="pl-PL" sz="2400" dirty="0"/>
              <a:t>są zlokalizowane</a:t>
            </a:r>
            <a:r>
              <a:rPr lang="pl-PL" sz="2400" dirty="0" smtClean="0"/>
              <a:t>?</a:t>
            </a:r>
            <a:endParaRPr lang="pl-PL" sz="2400" dirty="0"/>
          </a:p>
          <a:p>
            <a:pPr lvl="0">
              <a:lnSpc>
                <a:spcPct val="150000"/>
              </a:lnSpc>
            </a:pPr>
            <a:r>
              <a:rPr lang="pl-PL" sz="2400" dirty="0"/>
              <a:t>j</a:t>
            </a:r>
            <a:r>
              <a:rPr lang="pl-PL" sz="2400" dirty="0" smtClean="0"/>
              <a:t>est </a:t>
            </a:r>
            <a:r>
              <a:rPr lang="pl-PL" sz="2400" dirty="0"/>
              <a:t>to sieć zakładów czy pojedyncza </a:t>
            </a:r>
            <a:r>
              <a:rPr lang="pl-PL" sz="2400" dirty="0" smtClean="0"/>
              <a:t>firma?</a:t>
            </a:r>
            <a:endParaRPr lang="pl-PL" sz="2400" dirty="0"/>
          </a:p>
        </p:txBody>
      </p:sp>
      <p:sp>
        <p:nvSpPr>
          <p:cNvPr id="783" name="Google Shape;783;p63"/>
          <p:cNvSpPr txBox="1"/>
          <p:nvPr/>
        </p:nvSpPr>
        <p:spPr>
          <a:xfrm>
            <a:off x="0" y="583247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784" name="Google Shape;784;p6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785" name="Google Shape;785;p63"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6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0" i="0" u="none" dirty="0" err="1">
                <a:solidFill>
                  <a:schemeClr val="dk1"/>
                </a:solidFill>
                <a:latin typeface="Calibri"/>
                <a:ea typeface="Calibri"/>
                <a:cs typeface="Calibri"/>
                <a:sym typeface="Calibri"/>
              </a:rPr>
              <a:t>Analiza</a:t>
            </a:r>
            <a:r>
              <a:rPr lang="en-US" sz="4000" b="0" i="0" u="none" dirty="0">
                <a:solidFill>
                  <a:schemeClr val="dk1"/>
                </a:solidFill>
                <a:latin typeface="Calibri"/>
                <a:ea typeface="Calibri"/>
                <a:cs typeface="Calibri"/>
                <a:sym typeface="Calibri"/>
              </a:rPr>
              <a:t> </a:t>
            </a:r>
            <a:r>
              <a:rPr lang="en-US" sz="4000" b="0" i="0" u="none" dirty="0" err="1">
                <a:solidFill>
                  <a:schemeClr val="dk1"/>
                </a:solidFill>
                <a:latin typeface="Calibri"/>
                <a:ea typeface="Calibri"/>
                <a:cs typeface="Calibri"/>
                <a:sym typeface="Calibri"/>
              </a:rPr>
              <a:t>konkurencji</a:t>
            </a:r>
            <a:endParaRPr dirty="0"/>
          </a:p>
        </p:txBody>
      </p:sp>
      <p:sp>
        <p:nvSpPr>
          <p:cNvPr id="791" name="Google Shape;791;p64"/>
          <p:cNvSpPr txBox="1">
            <a:spLocks noGrp="1"/>
          </p:cNvSpPr>
          <p:nvPr>
            <p:ph type="body" idx="1"/>
          </p:nvPr>
        </p:nvSpPr>
        <p:spPr>
          <a:xfrm>
            <a:off x="838200" y="1595437"/>
            <a:ext cx="9915525" cy="4257675"/>
          </a:xfrm>
          <a:prstGeom prst="rect">
            <a:avLst/>
          </a:prstGeom>
          <a:noFill/>
          <a:ln>
            <a:noFill/>
          </a:ln>
        </p:spPr>
        <p:txBody>
          <a:bodyPr spcFirstLastPara="1" wrap="square" lIns="91425" tIns="45700" rIns="91425" bIns="45700" anchor="t" anchorCtr="0">
            <a:normAutofit/>
          </a:bodyPr>
          <a:lstStyle/>
          <a:p>
            <a:pPr marL="0" indent="0">
              <a:lnSpc>
                <a:spcPct val="150000"/>
              </a:lnSpc>
              <a:buNone/>
            </a:pPr>
            <a:r>
              <a:rPr lang="pl-PL" sz="2400" b="1" dirty="0"/>
              <a:t>2. Produkt lub usługa:</a:t>
            </a:r>
            <a:endParaRPr lang="pl-PL" sz="2400" dirty="0"/>
          </a:p>
          <a:p>
            <a:pPr lvl="0">
              <a:lnSpc>
                <a:spcPct val="150000"/>
              </a:lnSpc>
            </a:pPr>
            <a:r>
              <a:rPr lang="pl-PL" sz="2400" dirty="0"/>
              <a:t>j</a:t>
            </a:r>
            <a:r>
              <a:rPr lang="pl-PL" sz="2400" dirty="0" smtClean="0"/>
              <a:t>aki </a:t>
            </a:r>
            <a:r>
              <a:rPr lang="pl-PL" sz="2400" dirty="0"/>
              <a:t>jest zakres usług, które oferuje </a:t>
            </a:r>
            <a:r>
              <a:rPr lang="pl-PL" sz="2400" dirty="0" smtClean="0"/>
              <a:t>konkurencja?</a:t>
            </a:r>
            <a:endParaRPr lang="pl-PL" sz="2400" dirty="0"/>
          </a:p>
          <a:p>
            <a:pPr lvl="0">
              <a:lnSpc>
                <a:spcPct val="150000"/>
              </a:lnSpc>
            </a:pPr>
            <a:r>
              <a:rPr lang="pl-PL" sz="2400" dirty="0"/>
              <a:t>j</a:t>
            </a:r>
            <a:r>
              <a:rPr lang="pl-PL" sz="2400" dirty="0" smtClean="0"/>
              <a:t>ak </a:t>
            </a:r>
            <a:r>
              <a:rPr lang="pl-PL" sz="2400" dirty="0"/>
              <a:t>kształtują się ceny w konkurencyjnych </a:t>
            </a:r>
            <a:r>
              <a:rPr lang="pl-PL" sz="2400" dirty="0" smtClean="0"/>
              <a:t>zakładach?</a:t>
            </a:r>
            <a:endParaRPr lang="pl-PL" sz="2400" dirty="0"/>
          </a:p>
          <a:p>
            <a:pPr lvl="0">
              <a:lnSpc>
                <a:spcPct val="150000"/>
              </a:lnSpc>
            </a:pPr>
            <a:r>
              <a:rPr lang="pl-PL" sz="2400" dirty="0"/>
              <a:t>j</a:t>
            </a:r>
            <a:r>
              <a:rPr lang="pl-PL" sz="2400" dirty="0" smtClean="0"/>
              <a:t>aki </a:t>
            </a:r>
            <a:r>
              <a:rPr lang="pl-PL" sz="2400" dirty="0"/>
              <a:t>jest czas wykonywania </a:t>
            </a:r>
            <a:r>
              <a:rPr lang="pl-PL" sz="2400" dirty="0" smtClean="0"/>
              <a:t>usługi?</a:t>
            </a:r>
            <a:endParaRPr lang="pl-PL" sz="2400" dirty="0"/>
          </a:p>
          <a:p>
            <a:pPr>
              <a:lnSpc>
                <a:spcPct val="150000"/>
              </a:lnSpc>
            </a:pPr>
            <a:r>
              <a:rPr lang="pl-PL" sz="2400" dirty="0"/>
              <a:t>j</a:t>
            </a:r>
            <a:r>
              <a:rPr lang="pl-PL" sz="2400" dirty="0" smtClean="0"/>
              <a:t>akie </a:t>
            </a:r>
            <a:r>
              <a:rPr lang="pl-PL" sz="2400" dirty="0"/>
              <a:t>komentarze na temat jakości można spotkać np. w </a:t>
            </a:r>
            <a:r>
              <a:rPr lang="pl-PL" sz="2400" dirty="0" smtClean="0"/>
              <a:t>Internecie?</a:t>
            </a:r>
            <a:endParaRPr lang="pl-PL" sz="2400" dirty="0"/>
          </a:p>
        </p:txBody>
      </p:sp>
      <p:sp>
        <p:nvSpPr>
          <p:cNvPr id="792" name="Google Shape;792;p64"/>
          <p:cNvSpPr txBox="1"/>
          <p:nvPr/>
        </p:nvSpPr>
        <p:spPr>
          <a:xfrm>
            <a:off x="0" y="583247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793" name="Google Shape;793;p6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794" name="Google Shape;794;p64"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6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Analiza</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konkurencji</a:t>
            </a:r>
            <a:endParaRPr dirty="0"/>
          </a:p>
        </p:txBody>
      </p:sp>
      <p:sp>
        <p:nvSpPr>
          <p:cNvPr id="800" name="Google Shape;800;p65"/>
          <p:cNvSpPr txBox="1">
            <a:spLocks noGrp="1"/>
          </p:cNvSpPr>
          <p:nvPr>
            <p:ph type="body" idx="1"/>
          </p:nvPr>
        </p:nvSpPr>
        <p:spPr>
          <a:xfrm>
            <a:off x="838200" y="1546225"/>
            <a:ext cx="10515600" cy="4351337"/>
          </a:xfrm>
          <a:prstGeom prst="rect">
            <a:avLst/>
          </a:prstGeom>
          <a:noFill/>
          <a:ln>
            <a:noFill/>
          </a:ln>
        </p:spPr>
        <p:txBody>
          <a:bodyPr spcFirstLastPara="1" wrap="square" lIns="91425" tIns="45700" rIns="91425" bIns="45700" anchor="t" anchorCtr="0">
            <a:normAutofit fontScale="92500" lnSpcReduction="10000"/>
          </a:bodyPr>
          <a:lstStyle/>
          <a:p>
            <a:pPr marL="0" indent="0">
              <a:lnSpc>
                <a:spcPct val="150000"/>
              </a:lnSpc>
              <a:buNone/>
            </a:pPr>
            <a:r>
              <a:rPr lang="pl-PL" sz="2400" b="1" dirty="0"/>
              <a:t>3. Miejsce świadczenia usług:</a:t>
            </a:r>
          </a:p>
          <a:p>
            <a:pPr lvl="0">
              <a:lnSpc>
                <a:spcPct val="150000"/>
              </a:lnSpc>
            </a:pPr>
            <a:r>
              <a:rPr lang="pl-PL" sz="2400" dirty="0"/>
              <a:t>i</a:t>
            </a:r>
            <a:r>
              <a:rPr lang="pl-PL" sz="2400" dirty="0" smtClean="0"/>
              <a:t>lość </a:t>
            </a:r>
            <a:r>
              <a:rPr lang="pl-PL" sz="2400" dirty="0"/>
              <a:t>podobnych zakładów,</a:t>
            </a:r>
          </a:p>
          <a:p>
            <a:pPr lvl="0">
              <a:lnSpc>
                <a:spcPct val="150000"/>
              </a:lnSpc>
            </a:pPr>
            <a:r>
              <a:rPr lang="pl-PL" sz="2400" dirty="0"/>
              <a:t>c</a:t>
            </a:r>
            <a:r>
              <a:rPr lang="pl-PL" sz="2400" dirty="0" smtClean="0"/>
              <a:t>zy </a:t>
            </a:r>
            <a:r>
              <a:rPr lang="pl-PL" sz="2400" dirty="0"/>
              <a:t>wykonują usługi stacjonarnie czy może z dojazdem do </a:t>
            </a:r>
            <a:r>
              <a:rPr lang="pl-PL" sz="2400" dirty="0" smtClean="0"/>
              <a:t>domu</a:t>
            </a:r>
            <a:r>
              <a:rPr lang="pl-PL" sz="2400" dirty="0"/>
              <a:t>?</a:t>
            </a:r>
          </a:p>
          <a:p>
            <a:pPr lvl="0">
              <a:lnSpc>
                <a:spcPct val="150000"/>
              </a:lnSpc>
            </a:pPr>
            <a:r>
              <a:rPr lang="pl-PL" sz="2400" dirty="0"/>
              <a:t>j</a:t>
            </a:r>
            <a:r>
              <a:rPr lang="pl-PL" sz="2400" dirty="0" smtClean="0"/>
              <a:t>akie </a:t>
            </a:r>
            <a:r>
              <a:rPr lang="pl-PL" sz="2400" dirty="0"/>
              <a:t>posiadają udogodnienia (szatnia, miejsce parkingowe itp</a:t>
            </a:r>
            <a:r>
              <a:rPr lang="pl-PL" sz="2400" dirty="0" smtClean="0"/>
              <a:t>.)?</a:t>
            </a:r>
            <a:endParaRPr lang="pl-PL" sz="2400" dirty="0"/>
          </a:p>
          <a:p>
            <a:pPr lvl="0">
              <a:lnSpc>
                <a:spcPct val="150000"/>
              </a:lnSpc>
            </a:pPr>
            <a:r>
              <a:rPr lang="pl-PL" sz="2400" dirty="0"/>
              <a:t>j</a:t>
            </a:r>
            <a:r>
              <a:rPr lang="pl-PL" sz="2400" dirty="0" smtClean="0"/>
              <a:t>ak </a:t>
            </a:r>
            <a:r>
              <a:rPr lang="pl-PL" sz="2400" dirty="0"/>
              <a:t>wyposażony jest </a:t>
            </a:r>
            <a:r>
              <a:rPr lang="pl-PL" sz="2400" dirty="0" smtClean="0"/>
              <a:t>zakład?</a:t>
            </a:r>
            <a:endParaRPr lang="pl-PL" sz="2400" dirty="0"/>
          </a:p>
          <a:p>
            <a:pPr lvl="0">
              <a:lnSpc>
                <a:spcPct val="150000"/>
              </a:lnSpc>
            </a:pPr>
            <a:r>
              <a:rPr lang="pl-PL" sz="2400" dirty="0"/>
              <a:t>g</a:t>
            </a:r>
            <a:r>
              <a:rPr lang="pl-PL" sz="2400" dirty="0" smtClean="0"/>
              <a:t>odziny </a:t>
            </a:r>
            <a:r>
              <a:rPr lang="pl-PL" sz="2400" dirty="0"/>
              <a:t>pracy,</a:t>
            </a:r>
          </a:p>
          <a:p>
            <a:pPr lvl="0">
              <a:lnSpc>
                <a:spcPct val="150000"/>
              </a:lnSpc>
            </a:pPr>
            <a:r>
              <a:rPr lang="pl-PL" sz="2400" dirty="0"/>
              <a:t>j</a:t>
            </a:r>
            <a:r>
              <a:rPr lang="pl-PL" sz="2400" dirty="0" smtClean="0"/>
              <a:t>akie </a:t>
            </a:r>
            <a:r>
              <a:rPr lang="pl-PL" sz="2400" dirty="0"/>
              <a:t>są możliwości dojazdu do </a:t>
            </a:r>
            <a:r>
              <a:rPr lang="pl-PL" sz="2400" dirty="0" smtClean="0"/>
              <a:t>zakładu?</a:t>
            </a:r>
            <a:endParaRPr lang="pl-PL" sz="2400" dirty="0"/>
          </a:p>
        </p:txBody>
      </p:sp>
      <p:sp>
        <p:nvSpPr>
          <p:cNvPr id="801" name="Google Shape;801;p65"/>
          <p:cNvSpPr txBox="1"/>
          <p:nvPr/>
        </p:nvSpPr>
        <p:spPr>
          <a:xfrm>
            <a:off x="0" y="583247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802" name="Google Shape;802;p6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803" name="Google Shape;803;p65"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7"/>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i="0" u="none" dirty="0" err="1">
                <a:solidFill>
                  <a:schemeClr val="dk1"/>
                </a:solidFill>
                <a:sym typeface="Calibri"/>
              </a:rPr>
              <a:t>Porażka</a:t>
            </a:r>
            <a:endParaRPr dirty="0"/>
          </a:p>
        </p:txBody>
      </p:sp>
      <p:sp>
        <p:nvSpPr>
          <p:cNvPr id="253" name="Google Shape;253;p7"/>
          <p:cNvSpPr txBox="1">
            <a:spLocks noGrp="1"/>
          </p:cNvSpPr>
          <p:nvPr>
            <p:ph type="body" idx="1"/>
          </p:nvPr>
        </p:nvSpPr>
        <p:spPr>
          <a:xfrm>
            <a:off x="700086" y="1516062"/>
            <a:ext cx="5157787" cy="823912"/>
          </a:xfrm>
          <a:prstGeom prst="rect">
            <a:avLst/>
          </a:prstGeom>
          <a:noFill/>
          <a:ln>
            <a:noFill/>
          </a:ln>
        </p:spPr>
        <p:txBody>
          <a:bodyPr spcFirstLastPara="1" wrap="square" lIns="91425" tIns="45700" rIns="91425" bIns="45700" anchor="b" anchorCtr="0">
            <a:noAutofit/>
          </a:bodyPr>
          <a:lstStyle/>
          <a:p>
            <a:pPr algn="ctr"/>
            <a:r>
              <a:rPr lang="pl-PL" sz="2800" dirty="0"/>
              <a:t>Powszechne spojrzenie </a:t>
            </a:r>
            <a:r>
              <a:rPr lang="pl-PL" sz="2800" dirty="0" smtClean="0"/>
              <a:t>na porażkę</a:t>
            </a:r>
            <a:r>
              <a:rPr lang="pl-PL" sz="2800" dirty="0"/>
              <a:t>:</a:t>
            </a:r>
          </a:p>
        </p:txBody>
      </p:sp>
      <p:sp>
        <p:nvSpPr>
          <p:cNvPr id="254" name="Google Shape;254;p7"/>
          <p:cNvSpPr txBox="1">
            <a:spLocks noGrp="1"/>
          </p:cNvSpPr>
          <p:nvPr>
            <p:ph type="body" idx="1"/>
          </p:nvPr>
        </p:nvSpPr>
        <p:spPr>
          <a:xfrm>
            <a:off x="839787" y="2505075"/>
            <a:ext cx="4878387" cy="3063875"/>
          </a:xfrm>
          <a:prstGeom prst="rect">
            <a:avLst/>
          </a:prstGeom>
          <a:noFill/>
          <a:ln>
            <a:noFill/>
          </a:ln>
        </p:spPr>
        <p:txBody>
          <a:bodyPr spcFirstLastPara="1" wrap="square" lIns="91425" tIns="45700" rIns="91425" bIns="45700" anchor="t" anchorCtr="0">
            <a:noAutofit/>
          </a:bodyPr>
          <a:lstStyle/>
          <a:p>
            <a:pPr marL="685800" indent="-457200">
              <a:lnSpc>
                <a:spcPct val="100000"/>
              </a:lnSpc>
              <a:buFont typeface="Arial" panose="020B0604020202020204" pitchFamily="34" charset="0"/>
              <a:buChar char="•"/>
            </a:pPr>
            <a:r>
              <a:rPr lang="pl-PL" sz="2600" b="0" dirty="0"/>
              <a:t>m</a:t>
            </a:r>
            <a:r>
              <a:rPr lang="pl-PL" sz="2600" b="0" dirty="0" smtClean="0"/>
              <a:t>a </a:t>
            </a:r>
            <a:r>
              <a:rPr lang="pl-PL" sz="2600" b="0" dirty="0"/>
              <a:t>negatywny </a:t>
            </a:r>
            <a:r>
              <a:rPr lang="pl-PL" sz="2600" b="0" dirty="0" smtClean="0"/>
              <a:t>wydźwięk,</a:t>
            </a:r>
            <a:endParaRPr lang="en-US" sz="2600" b="0" dirty="0"/>
          </a:p>
          <a:p>
            <a:pPr marL="685800" indent="-457200">
              <a:lnSpc>
                <a:spcPct val="100000"/>
              </a:lnSpc>
              <a:buFont typeface="Arial" panose="020B0604020202020204" pitchFamily="34" charset="0"/>
              <a:buChar char="•"/>
            </a:pPr>
            <a:r>
              <a:rPr lang="pl-PL" sz="2600" b="0" dirty="0"/>
              <a:t>j</a:t>
            </a:r>
            <a:r>
              <a:rPr lang="pl-PL" sz="2600" b="0" dirty="0" smtClean="0"/>
              <a:t>est </a:t>
            </a:r>
            <a:r>
              <a:rPr lang="pl-PL" sz="2600" b="0" dirty="0"/>
              <a:t>„przeciwieństwem” </a:t>
            </a:r>
            <a:r>
              <a:rPr lang="pl-PL" sz="2600" b="0" dirty="0" smtClean="0"/>
              <a:t>sukcesu,</a:t>
            </a:r>
            <a:endParaRPr lang="en-US" sz="2600" b="0" dirty="0"/>
          </a:p>
          <a:p>
            <a:pPr marL="685800" indent="-457200">
              <a:lnSpc>
                <a:spcPct val="100000"/>
              </a:lnSpc>
              <a:buFont typeface="Arial" panose="020B0604020202020204" pitchFamily="34" charset="0"/>
              <a:buChar char="•"/>
            </a:pPr>
            <a:r>
              <a:rPr lang="pl-PL" sz="2600" b="0" dirty="0"/>
              <a:t>p</a:t>
            </a:r>
            <a:r>
              <a:rPr lang="pl-PL" sz="2600" b="0" dirty="0" smtClean="0"/>
              <a:t>owoduje </a:t>
            </a:r>
            <a:r>
              <a:rPr lang="pl-PL" sz="2600" b="0" dirty="0"/>
              <a:t>wstyd, ograniczenie działania, </a:t>
            </a:r>
            <a:r>
              <a:rPr lang="pl-PL" sz="2600" b="0" dirty="0" smtClean="0"/>
              <a:t>wycofanie.</a:t>
            </a:r>
            <a:endParaRPr lang="en-US" sz="2600" b="0" dirty="0"/>
          </a:p>
          <a:p>
            <a:pPr marL="228600" marR="0" lvl="0" indent="-63500" algn="l" rtl="0">
              <a:lnSpc>
                <a:spcPct val="100000"/>
              </a:lnSpc>
              <a:spcBef>
                <a:spcPts val="1000"/>
              </a:spcBef>
              <a:spcAft>
                <a:spcPts val="0"/>
              </a:spcAft>
              <a:buClr>
                <a:schemeClr val="dk1"/>
              </a:buClr>
              <a:buSzPts val="2600"/>
              <a:buFont typeface="Arial"/>
              <a:buNone/>
            </a:pPr>
            <a:endParaRPr sz="2600" b="0" i="0" u="none" strike="noStrike" cap="none" dirty="0">
              <a:solidFill>
                <a:schemeClr val="dk1"/>
              </a:solidFill>
              <a:sym typeface="Calibri"/>
            </a:endParaRPr>
          </a:p>
          <a:p>
            <a:pPr marL="228600" marR="0" lvl="0" indent="-63500" algn="l" rtl="0">
              <a:lnSpc>
                <a:spcPct val="100000"/>
              </a:lnSpc>
              <a:spcBef>
                <a:spcPts val="1000"/>
              </a:spcBef>
              <a:spcAft>
                <a:spcPts val="0"/>
              </a:spcAft>
              <a:buClr>
                <a:schemeClr val="dk1"/>
              </a:buClr>
              <a:buSzPts val="2600"/>
              <a:buFont typeface="Arial"/>
              <a:buNone/>
            </a:pPr>
            <a:endParaRPr sz="2600" b="0" i="0" u="none" dirty="0">
              <a:solidFill>
                <a:schemeClr val="dk1"/>
              </a:solidFill>
              <a:sym typeface="Calibri"/>
            </a:endParaRPr>
          </a:p>
        </p:txBody>
      </p:sp>
      <p:sp>
        <p:nvSpPr>
          <p:cNvPr id="255" name="Google Shape;255;p7"/>
          <p:cNvSpPr txBox="1">
            <a:spLocks noGrp="1"/>
          </p:cNvSpPr>
          <p:nvPr>
            <p:ph type="body" idx="1"/>
          </p:nvPr>
        </p:nvSpPr>
        <p:spPr>
          <a:xfrm>
            <a:off x="6311901" y="1516062"/>
            <a:ext cx="5183187" cy="823912"/>
          </a:xfrm>
          <a:prstGeom prst="rect">
            <a:avLst/>
          </a:prstGeom>
          <a:noFill/>
          <a:ln>
            <a:noFill/>
          </a:ln>
        </p:spPr>
        <p:txBody>
          <a:bodyPr spcFirstLastPara="1" wrap="square" lIns="91425" tIns="45700" rIns="91425" bIns="45700" anchor="b" anchorCtr="0">
            <a:noAutofit/>
          </a:bodyPr>
          <a:lstStyle/>
          <a:p>
            <a:pPr algn="ctr"/>
            <a:r>
              <a:rPr lang="pl-PL" sz="2800" dirty="0"/>
              <a:t>Konstruktywne spojrzenie na porażkę:</a:t>
            </a:r>
          </a:p>
        </p:txBody>
      </p:sp>
      <p:sp>
        <p:nvSpPr>
          <p:cNvPr id="256" name="Google Shape;256;p7"/>
          <p:cNvSpPr txBox="1">
            <a:spLocks noGrp="1"/>
          </p:cNvSpPr>
          <p:nvPr>
            <p:ph type="body" idx="2"/>
          </p:nvPr>
        </p:nvSpPr>
        <p:spPr>
          <a:xfrm>
            <a:off x="6172200" y="2505075"/>
            <a:ext cx="5183187" cy="3684587"/>
          </a:xfrm>
          <a:prstGeom prst="rect">
            <a:avLst/>
          </a:prstGeom>
          <a:noFill/>
          <a:ln>
            <a:noFill/>
          </a:ln>
        </p:spPr>
        <p:txBody>
          <a:bodyPr spcFirstLastPara="1" wrap="square" lIns="91425" tIns="45700" rIns="91425" bIns="45700" anchor="t" anchorCtr="0">
            <a:normAutofit fontScale="77500" lnSpcReduction="20000"/>
          </a:bodyPr>
          <a:lstStyle/>
          <a:p>
            <a:pPr indent="-457200">
              <a:lnSpc>
                <a:spcPct val="120000"/>
              </a:lnSpc>
              <a:buFont typeface="Arial" panose="020B0604020202020204" pitchFamily="34" charset="0"/>
              <a:buChar char="•"/>
            </a:pPr>
            <a:r>
              <a:rPr lang="pl-PL" dirty="0" smtClean="0"/>
              <a:t>jest </a:t>
            </a:r>
            <a:r>
              <a:rPr lang="pl-PL" dirty="0"/>
              <a:t>wpisana w ludzkie życie, jako jedna z jego </a:t>
            </a:r>
            <a:r>
              <a:rPr lang="pl-PL" dirty="0" smtClean="0"/>
              <a:t>składowych,</a:t>
            </a:r>
            <a:endParaRPr lang="pl-PL" dirty="0"/>
          </a:p>
          <a:p>
            <a:pPr indent="-457200">
              <a:lnSpc>
                <a:spcPct val="120000"/>
              </a:lnSpc>
              <a:buFont typeface="Arial" panose="020B0604020202020204" pitchFamily="34" charset="0"/>
              <a:buChar char="•"/>
            </a:pPr>
            <a:r>
              <a:rPr lang="pl-PL" dirty="0" smtClean="0"/>
              <a:t>jest </a:t>
            </a:r>
            <a:r>
              <a:rPr lang="pl-PL" dirty="0"/>
              <a:t>potrzebna do rozwoju oraz nabywania doświadczenia </a:t>
            </a:r>
            <a:r>
              <a:rPr lang="pl-PL" dirty="0" smtClean="0"/>
              <a:t>życiowego,</a:t>
            </a:r>
            <a:endParaRPr lang="pl-PL" dirty="0"/>
          </a:p>
          <a:p>
            <a:pPr indent="-457200">
              <a:lnSpc>
                <a:spcPct val="120000"/>
              </a:lnSpc>
              <a:buFont typeface="Arial" panose="020B0604020202020204" pitchFamily="34" charset="0"/>
              <a:buChar char="•"/>
            </a:pPr>
            <a:r>
              <a:rPr lang="pl-PL" dirty="0" smtClean="0"/>
              <a:t>jest </a:t>
            </a:r>
            <a:r>
              <a:rPr lang="pl-PL" dirty="0"/>
              <a:t>częścią procesu uczenia się – to ona daje nam informacje o tym, co wymaga np. </a:t>
            </a:r>
            <a:r>
              <a:rPr lang="pl-PL" dirty="0" smtClean="0"/>
              <a:t>zmiany,</a:t>
            </a:r>
            <a:endParaRPr lang="pl-PL" dirty="0"/>
          </a:p>
          <a:p>
            <a:pPr indent="-457200">
              <a:lnSpc>
                <a:spcPct val="120000"/>
              </a:lnSpc>
              <a:buFont typeface="Arial" panose="020B0604020202020204" pitchFamily="34" charset="0"/>
              <a:buChar char="•"/>
            </a:pPr>
            <a:r>
              <a:rPr lang="pl-PL" dirty="0" smtClean="0"/>
              <a:t>jest </a:t>
            </a:r>
            <a:r>
              <a:rPr lang="pl-PL" dirty="0"/>
              <a:t>elementem w drodze do </a:t>
            </a:r>
            <a:r>
              <a:rPr lang="pl-PL" dirty="0" smtClean="0"/>
              <a:t>sukcesu.</a:t>
            </a:r>
            <a:endParaRPr lang="pl-PL" dirty="0"/>
          </a:p>
          <a:p>
            <a:pPr marL="228600" marR="0" lvl="0" indent="-50800" algn="l" rtl="0">
              <a:lnSpc>
                <a:spcPct val="120000"/>
              </a:lnSpc>
              <a:spcBef>
                <a:spcPts val="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pic>
        <p:nvPicPr>
          <p:cNvPr id="258" name="Google Shape;258;p7"/>
          <p:cNvPicPr preferRelativeResize="0"/>
          <p:nvPr/>
        </p:nvPicPr>
        <p:blipFill rotWithShape="1">
          <a:blip r:embed="rId3">
            <a:alphaModFix/>
          </a:blip>
          <a:srcRect/>
          <a:stretch/>
        </p:blipFill>
        <p:spPr>
          <a:xfrm>
            <a:off x="9342437" y="5954712"/>
            <a:ext cx="2746375" cy="809625"/>
          </a:xfrm>
          <a:prstGeom prst="rect">
            <a:avLst/>
          </a:prstGeom>
          <a:noFill/>
          <a:ln>
            <a:noFill/>
          </a:ln>
        </p:spPr>
      </p:pic>
      <p:pic>
        <p:nvPicPr>
          <p:cNvPr id="259" name="Google Shape;259;p7"/>
          <p:cNvPicPr preferRelativeResize="0"/>
          <p:nvPr/>
        </p:nvPicPr>
        <p:blipFill rotWithShape="1">
          <a:blip r:embed="rId4">
            <a:alphaModFix/>
          </a:blip>
          <a:srcRect/>
          <a:stretch/>
        </p:blipFill>
        <p:spPr>
          <a:xfrm>
            <a:off x="103187" y="5770562"/>
            <a:ext cx="2103437" cy="993775"/>
          </a:xfrm>
          <a:prstGeom prst="rect">
            <a:avLst/>
          </a:prstGeom>
          <a:noFill/>
          <a:ln>
            <a:noFill/>
          </a:ln>
        </p:spPr>
      </p:pic>
      <p:grpSp>
        <p:nvGrpSpPr>
          <p:cNvPr id="260" name="Google Shape;260;p7"/>
          <p:cNvGrpSpPr/>
          <p:nvPr/>
        </p:nvGrpSpPr>
        <p:grpSpPr>
          <a:xfrm>
            <a:off x="103187" y="5816600"/>
            <a:ext cx="11985625" cy="993775"/>
            <a:chOff x="373980" y="594332"/>
            <a:chExt cx="15168222" cy="1257483"/>
          </a:xfrm>
        </p:grpSpPr>
        <p:pic>
          <p:nvPicPr>
            <p:cNvPr id="261" name="Google Shape;261;p7"/>
            <p:cNvPicPr preferRelativeResize="0"/>
            <p:nvPr/>
          </p:nvPicPr>
          <p:blipFill rotWithShape="1">
            <a:blip r:embed="rId3">
              <a:alphaModFix/>
            </a:blip>
            <a:srcRect/>
            <a:stretch/>
          </p:blipFill>
          <p:spPr>
            <a:xfrm>
              <a:off x="12066303" y="826288"/>
              <a:ext cx="3475899" cy="1025527"/>
            </a:xfrm>
            <a:prstGeom prst="rect">
              <a:avLst/>
            </a:prstGeom>
            <a:noFill/>
            <a:ln>
              <a:noFill/>
            </a:ln>
          </p:spPr>
        </p:pic>
        <p:pic>
          <p:nvPicPr>
            <p:cNvPr id="262" name="Google Shape;262;p7"/>
            <p:cNvPicPr preferRelativeResize="0"/>
            <p:nvPr/>
          </p:nvPicPr>
          <p:blipFill rotWithShape="1">
            <a:blip r:embed="rId4">
              <a:alphaModFix/>
            </a:blip>
            <a:srcRect/>
            <a:stretch/>
          </p:blipFill>
          <p:spPr>
            <a:xfrm>
              <a:off x="373980" y="594332"/>
              <a:ext cx="2662915" cy="1257482"/>
            </a:xfrm>
            <a:prstGeom prst="rect">
              <a:avLst/>
            </a:prstGeom>
            <a:noFill/>
            <a:ln>
              <a:noFill/>
            </a:ln>
          </p:spPr>
        </p:pic>
      </p:grpSp>
      <p:pic>
        <p:nvPicPr>
          <p:cNvPr id="263" name="Google Shape;263;p7"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6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0" i="0" u="none" dirty="0">
                <a:solidFill>
                  <a:schemeClr val="dk1"/>
                </a:solidFill>
                <a:latin typeface="Calibri"/>
                <a:ea typeface="Calibri"/>
                <a:cs typeface="Calibri"/>
                <a:sym typeface="Calibri"/>
              </a:rPr>
              <a:t>Analiza </a:t>
            </a:r>
            <a:r>
              <a:rPr lang="en-US" sz="4000" b="0" i="0" u="none" dirty="0" err="1">
                <a:solidFill>
                  <a:schemeClr val="dk1"/>
                </a:solidFill>
                <a:latin typeface="Calibri"/>
                <a:ea typeface="Calibri"/>
                <a:cs typeface="Calibri"/>
                <a:sym typeface="Calibri"/>
              </a:rPr>
              <a:t>konkurencji</a:t>
            </a:r>
            <a:endParaRPr dirty="0"/>
          </a:p>
        </p:txBody>
      </p:sp>
      <p:sp>
        <p:nvSpPr>
          <p:cNvPr id="809" name="Google Shape;809;p66"/>
          <p:cNvSpPr txBox="1">
            <a:spLocks noGrp="1"/>
          </p:cNvSpPr>
          <p:nvPr>
            <p:ph type="body" idx="1"/>
          </p:nvPr>
        </p:nvSpPr>
        <p:spPr>
          <a:xfrm>
            <a:off x="838200" y="1825625"/>
            <a:ext cx="5181600" cy="4351337"/>
          </a:xfrm>
          <a:prstGeom prst="rect">
            <a:avLst/>
          </a:prstGeom>
          <a:noFill/>
          <a:ln>
            <a:noFill/>
          </a:ln>
        </p:spPr>
        <p:txBody>
          <a:bodyPr spcFirstLastPara="1" wrap="square" lIns="91425" tIns="45700" rIns="91425" bIns="45700" anchor="t" anchorCtr="0">
            <a:noAutofit/>
          </a:bodyPr>
          <a:lstStyle/>
          <a:p>
            <a:pPr marL="0" indent="0">
              <a:lnSpc>
                <a:spcPct val="150000"/>
              </a:lnSpc>
              <a:buNone/>
            </a:pPr>
            <a:r>
              <a:rPr lang="pl-PL" sz="2400" b="1" dirty="0"/>
              <a:t>4. Relacje z klientami:</a:t>
            </a:r>
          </a:p>
          <a:p>
            <a:pPr lvl="0">
              <a:lnSpc>
                <a:spcPct val="150000"/>
              </a:lnSpc>
            </a:pPr>
            <a:r>
              <a:rPr lang="pl-PL" sz="2400" dirty="0"/>
              <a:t>c</a:t>
            </a:r>
            <a:r>
              <a:rPr lang="pl-PL" sz="2400" dirty="0" smtClean="0"/>
              <a:t>zy </a:t>
            </a:r>
            <a:r>
              <a:rPr lang="pl-PL" sz="2400" dirty="0"/>
              <a:t>konkurencja oferuje zniżki za np. punkty?</a:t>
            </a:r>
          </a:p>
          <a:p>
            <a:pPr lvl="0">
              <a:lnSpc>
                <a:spcPct val="150000"/>
              </a:lnSpc>
            </a:pPr>
            <a:r>
              <a:rPr lang="pl-PL" sz="2400" dirty="0"/>
              <a:t>c</a:t>
            </a:r>
            <a:r>
              <a:rPr lang="pl-PL" sz="2400" dirty="0" smtClean="0"/>
              <a:t>zy </a:t>
            </a:r>
            <a:r>
              <a:rPr lang="pl-PL" sz="2400" dirty="0"/>
              <a:t>konkurencja oferuje klientom inne udogodnienia? (np. kawa)</a:t>
            </a:r>
          </a:p>
        </p:txBody>
      </p:sp>
      <p:sp>
        <p:nvSpPr>
          <p:cNvPr id="810" name="Google Shape;810;p66"/>
          <p:cNvSpPr txBox="1">
            <a:spLocks noGrp="1"/>
          </p:cNvSpPr>
          <p:nvPr>
            <p:ph type="body" idx="2"/>
          </p:nvPr>
        </p:nvSpPr>
        <p:spPr>
          <a:xfrm>
            <a:off x="6172200" y="1825625"/>
            <a:ext cx="5181600" cy="4351337"/>
          </a:xfrm>
          <a:prstGeom prst="rect">
            <a:avLst/>
          </a:prstGeom>
          <a:noFill/>
          <a:ln>
            <a:noFill/>
          </a:ln>
        </p:spPr>
        <p:txBody>
          <a:bodyPr spcFirstLastPara="1" wrap="square" lIns="91425" tIns="45700" rIns="91425" bIns="45700" anchor="t" anchorCtr="0">
            <a:normAutofit/>
          </a:bodyPr>
          <a:lstStyle/>
          <a:p>
            <a:pPr marL="0" indent="0">
              <a:lnSpc>
                <a:spcPct val="150000"/>
              </a:lnSpc>
              <a:buNone/>
            </a:pPr>
            <a:r>
              <a:rPr lang="pl-PL" sz="2400" b="1" dirty="0"/>
              <a:t>5. Marketing:</a:t>
            </a:r>
          </a:p>
          <a:p>
            <a:pPr lvl="0">
              <a:lnSpc>
                <a:spcPct val="150000"/>
              </a:lnSpc>
            </a:pPr>
            <a:r>
              <a:rPr lang="pl-PL" sz="2400" dirty="0"/>
              <a:t>j</a:t>
            </a:r>
            <a:r>
              <a:rPr lang="pl-PL" sz="2400" dirty="0" smtClean="0"/>
              <a:t>ak </a:t>
            </a:r>
            <a:r>
              <a:rPr lang="pl-PL" sz="2400" dirty="0"/>
              <a:t>konkurencja pozyskuje klientów,</a:t>
            </a:r>
          </a:p>
          <a:p>
            <a:pPr lvl="0">
              <a:lnSpc>
                <a:spcPct val="150000"/>
              </a:lnSpc>
            </a:pPr>
            <a:r>
              <a:rPr lang="pl-PL" sz="2400" dirty="0"/>
              <a:t>czy konkurencja prowadzi kampanie reklamowe?</a:t>
            </a:r>
          </a:p>
        </p:txBody>
      </p:sp>
      <p:sp>
        <p:nvSpPr>
          <p:cNvPr id="811" name="Google Shape;811;p66"/>
          <p:cNvSpPr txBox="1"/>
          <p:nvPr/>
        </p:nvSpPr>
        <p:spPr>
          <a:xfrm>
            <a:off x="0" y="583247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812" name="Google Shape;812;p6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813" name="Google Shape;813;p66"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dirty="0" err="1"/>
              <a:t>Analiza</a:t>
            </a:r>
            <a:r>
              <a:rPr lang="en-US" dirty="0"/>
              <a:t> </a:t>
            </a:r>
            <a:r>
              <a:rPr lang="en-US" dirty="0" err="1"/>
              <a:t>konkurencji</a:t>
            </a:r>
            <a:endParaRPr lang="pl-PL" dirty="0"/>
          </a:p>
        </p:txBody>
      </p:sp>
      <p:sp>
        <p:nvSpPr>
          <p:cNvPr id="3" name="Symbol zastępczy tekstu 2"/>
          <p:cNvSpPr>
            <a:spLocks noGrp="1"/>
          </p:cNvSpPr>
          <p:nvPr>
            <p:ph type="body" idx="1"/>
          </p:nvPr>
        </p:nvSpPr>
        <p:spPr>
          <a:xfrm>
            <a:off x="838200" y="1825625"/>
            <a:ext cx="10515600" cy="4351338"/>
          </a:xfrm>
        </p:spPr>
        <p:txBody>
          <a:bodyPr/>
          <a:lstStyle/>
          <a:p>
            <a:pPr marL="0" indent="0">
              <a:lnSpc>
                <a:spcPct val="150000"/>
              </a:lnSpc>
              <a:buNone/>
            </a:pPr>
            <a:r>
              <a:rPr lang="pl-PL" b="1" dirty="0"/>
              <a:t>6. Marka:</a:t>
            </a:r>
          </a:p>
          <a:p>
            <a:pPr lvl="0">
              <a:lnSpc>
                <a:spcPct val="150000"/>
              </a:lnSpc>
            </a:pPr>
            <a:r>
              <a:rPr lang="pl-PL" dirty="0"/>
              <a:t>Czy omawiane firmy maja wypracowaną markę</a:t>
            </a:r>
            <a:r>
              <a:rPr lang="pl-PL" dirty="0" smtClean="0"/>
              <a:t>?</a:t>
            </a:r>
            <a:endParaRPr lang="pl-PL" dirty="0"/>
          </a:p>
          <a:p>
            <a:pPr lvl="0">
              <a:lnSpc>
                <a:spcPct val="150000"/>
              </a:lnSpc>
            </a:pPr>
            <a:r>
              <a:rPr lang="pl-PL" dirty="0"/>
              <a:t>Jak ją budują?</a:t>
            </a:r>
          </a:p>
          <a:p>
            <a:endParaRPr lang="pl-PL" dirty="0"/>
          </a:p>
        </p:txBody>
      </p:sp>
    </p:spTree>
    <p:extLst>
      <p:ext uri="{BB962C8B-B14F-4D97-AF65-F5344CB8AC3E}">
        <p14:creationId xmlns:p14="http://schemas.microsoft.com/office/powerpoint/2010/main" val="5919094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67"/>
          <p:cNvSpPr txBox="1">
            <a:spLocks noGrp="1"/>
          </p:cNvSpPr>
          <p:nvPr>
            <p:ph type="title"/>
          </p:nvPr>
        </p:nvSpPr>
        <p:spPr>
          <a:xfrm>
            <a:off x="838200" y="164403"/>
            <a:ext cx="10515600" cy="5492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000"/>
              <a:buFont typeface="Calibri"/>
              <a:buNone/>
            </a:pPr>
            <a:r>
              <a:rPr lang="en-US" sz="4000" b="0" i="0" u="none" dirty="0" err="1">
                <a:solidFill>
                  <a:schemeClr val="dk1"/>
                </a:solidFill>
                <a:latin typeface="Calibri"/>
                <a:ea typeface="Calibri"/>
                <a:cs typeface="Calibri"/>
                <a:sym typeface="Calibri"/>
              </a:rPr>
              <a:t>Analiza</a:t>
            </a:r>
            <a:r>
              <a:rPr lang="en-US" sz="4000" b="0" i="0" u="none" dirty="0">
                <a:solidFill>
                  <a:schemeClr val="dk1"/>
                </a:solidFill>
                <a:latin typeface="Calibri"/>
                <a:ea typeface="Calibri"/>
                <a:cs typeface="Calibri"/>
                <a:sym typeface="Calibri"/>
              </a:rPr>
              <a:t> </a:t>
            </a:r>
            <a:r>
              <a:rPr lang="en-US" sz="4000" b="0" i="0" u="none" dirty="0" err="1">
                <a:solidFill>
                  <a:schemeClr val="dk1"/>
                </a:solidFill>
                <a:latin typeface="Calibri"/>
                <a:ea typeface="Calibri"/>
                <a:cs typeface="Calibri"/>
                <a:sym typeface="Calibri"/>
              </a:rPr>
              <a:t>konkurencji</a:t>
            </a:r>
            <a:endParaRPr dirty="0"/>
          </a:p>
        </p:txBody>
      </p:sp>
      <p:sp>
        <p:nvSpPr>
          <p:cNvPr id="819" name="Google Shape;819;p67"/>
          <p:cNvSpPr txBox="1">
            <a:spLocks noGrp="1"/>
          </p:cNvSpPr>
          <p:nvPr>
            <p:ph type="body" idx="1"/>
          </p:nvPr>
        </p:nvSpPr>
        <p:spPr>
          <a:xfrm>
            <a:off x="392152" y="766066"/>
            <a:ext cx="10515600" cy="4351337"/>
          </a:xfrm>
          <a:prstGeom prst="rect">
            <a:avLst/>
          </a:prstGeom>
          <a:noFill/>
          <a:ln>
            <a:noFill/>
          </a:ln>
        </p:spPr>
        <p:txBody>
          <a:bodyPr spcFirstLastPara="1" wrap="square" lIns="91425" tIns="45700" rIns="91425" bIns="45700" numCol="1" anchor="t" anchorCtr="0">
            <a:normAutofit/>
          </a:bodyPr>
          <a:lstStyle/>
          <a:p>
            <a:pPr marL="0" indent="0">
              <a:lnSpc>
                <a:spcPct val="150000"/>
              </a:lnSpc>
              <a:spcBef>
                <a:spcPts val="0"/>
              </a:spcBef>
              <a:buSzPts val="2400"/>
              <a:buNone/>
            </a:pPr>
            <a:r>
              <a:rPr lang="en-US" sz="2400" b="1" i="0" u="none" dirty="0" smtClean="0">
                <a:solidFill>
                  <a:schemeClr val="dk1"/>
                </a:solidFill>
                <a:latin typeface="Calibri"/>
                <a:ea typeface="Calibri"/>
                <a:cs typeface="Calibri"/>
                <a:sym typeface="Calibri"/>
              </a:rPr>
              <a:t>Karta </a:t>
            </a:r>
            <a:r>
              <a:rPr lang="en-US" sz="2400" b="1" i="0" u="none" dirty="0" err="1" smtClean="0">
                <a:solidFill>
                  <a:schemeClr val="dk1"/>
                </a:solidFill>
                <a:latin typeface="Calibri"/>
                <a:ea typeface="Calibri"/>
                <a:cs typeface="Calibri"/>
                <a:sym typeface="Calibri"/>
              </a:rPr>
              <a:t>pracy</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uczestników</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nr</a:t>
            </a:r>
            <a:r>
              <a:rPr lang="en-US" sz="2400" b="1" i="0" u="none" dirty="0" smtClean="0">
                <a:solidFill>
                  <a:schemeClr val="dk1"/>
                </a:solidFill>
                <a:latin typeface="Calibri"/>
                <a:ea typeface="Calibri"/>
                <a:cs typeface="Calibri"/>
                <a:sym typeface="Calibri"/>
              </a:rPr>
              <a:t> 4.5</a:t>
            </a:r>
            <a:r>
              <a:rPr lang="pl-PL" sz="2400" b="1" i="0" u="none" dirty="0" smtClean="0">
                <a:solidFill>
                  <a:schemeClr val="dk1"/>
                </a:solidFill>
                <a:latin typeface="Calibri"/>
                <a:ea typeface="Calibri"/>
                <a:cs typeface="Calibri"/>
                <a:sym typeface="Calibri"/>
              </a:rPr>
              <a:t>		</a:t>
            </a:r>
            <a:r>
              <a:rPr lang="pl-PL" sz="2400" b="1" dirty="0" smtClean="0"/>
              <a:t>Karta </a:t>
            </a:r>
            <a:r>
              <a:rPr lang="pl-PL" sz="2400" b="1" dirty="0"/>
              <a:t>pracy uczestników nr </a:t>
            </a:r>
            <a:r>
              <a:rPr lang="pl-PL" sz="2400" b="1" dirty="0" smtClean="0"/>
              <a:t>4.6</a:t>
            </a:r>
            <a:r>
              <a:rPr lang="pl-PL" sz="2400" dirty="0" smtClean="0"/>
              <a:t> </a:t>
            </a:r>
            <a:endParaRPr lang="pl-PL" sz="2400" dirty="0"/>
          </a:p>
          <a:p>
            <a:pPr marL="0" marR="0" lvl="0" indent="0" algn="l" rtl="0">
              <a:lnSpc>
                <a:spcPct val="150000"/>
              </a:lnSpc>
              <a:spcBef>
                <a:spcPts val="0"/>
              </a:spcBef>
              <a:spcAft>
                <a:spcPts val="0"/>
              </a:spcAft>
              <a:buClr>
                <a:schemeClr val="dk1"/>
              </a:buClr>
              <a:buSzPts val="2400"/>
              <a:buFont typeface="Arial"/>
              <a:buNone/>
            </a:pPr>
            <a:endParaRPr sz="2800" b="0" i="0" u="none" dirty="0" smtClean="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820" name="Google Shape;820;p6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821" name="Google Shape;821;p67"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pic>
        <p:nvPicPr>
          <p:cNvPr id="2" name="Obraz 1"/>
          <p:cNvPicPr>
            <a:picLocks noChangeAspect="1"/>
          </p:cNvPicPr>
          <p:nvPr/>
        </p:nvPicPr>
        <p:blipFill>
          <a:blip r:embed="rId5"/>
          <a:stretch>
            <a:fillRect/>
          </a:stretch>
        </p:blipFill>
        <p:spPr>
          <a:xfrm>
            <a:off x="525121" y="1443037"/>
            <a:ext cx="4537533" cy="4410907"/>
          </a:xfrm>
          <a:prstGeom prst="rect">
            <a:avLst/>
          </a:prstGeom>
        </p:spPr>
      </p:pic>
      <p:pic>
        <p:nvPicPr>
          <p:cNvPr id="3" name="Obraz 2"/>
          <p:cNvPicPr>
            <a:picLocks noChangeAspect="1"/>
          </p:cNvPicPr>
          <p:nvPr/>
        </p:nvPicPr>
        <p:blipFill>
          <a:blip r:embed="rId6"/>
          <a:stretch>
            <a:fillRect/>
          </a:stretch>
        </p:blipFill>
        <p:spPr>
          <a:xfrm>
            <a:off x="5908257" y="1443037"/>
            <a:ext cx="4506982" cy="4461413"/>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68"/>
          <p:cNvSpPr txBox="1">
            <a:spLocks noGrp="1"/>
          </p:cNvSpPr>
          <p:nvPr>
            <p:ph type="title"/>
          </p:nvPr>
        </p:nvSpPr>
        <p:spPr>
          <a:xfrm>
            <a:off x="838200" y="97496"/>
            <a:ext cx="10515600" cy="5492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000"/>
              <a:buFont typeface="Calibri"/>
              <a:buNone/>
            </a:pPr>
            <a:r>
              <a:rPr lang="en-US" sz="4000" b="0" i="0" u="none" dirty="0" err="1">
                <a:solidFill>
                  <a:schemeClr val="dk1"/>
                </a:solidFill>
                <a:latin typeface="Calibri"/>
                <a:ea typeface="Calibri"/>
                <a:cs typeface="Calibri"/>
                <a:sym typeface="Calibri"/>
              </a:rPr>
              <a:t>Organizacja</a:t>
            </a:r>
            <a:r>
              <a:rPr lang="en-US" sz="4000" b="0" i="0" u="none" dirty="0">
                <a:solidFill>
                  <a:schemeClr val="dk1"/>
                </a:solidFill>
                <a:latin typeface="Calibri"/>
                <a:ea typeface="Calibri"/>
                <a:cs typeface="Calibri"/>
                <a:sym typeface="Calibri"/>
              </a:rPr>
              <a:t> </a:t>
            </a:r>
            <a:r>
              <a:rPr lang="en-US" sz="4000" b="0" i="0" u="none" dirty="0" err="1">
                <a:solidFill>
                  <a:schemeClr val="dk1"/>
                </a:solidFill>
                <a:latin typeface="Calibri"/>
                <a:ea typeface="Calibri"/>
                <a:cs typeface="Calibri"/>
                <a:sym typeface="Calibri"/>
              </a:rPr>
              <a:t>przedsięwzięcia</a:t>
            </a:r>
            <a:endParaRPr dirty="0"/>
          </a:p>
        </p:txBody>
      </p:sp>
      <p:sp>
        <p:nvSpPr>
          <p:cNvPr id="827" name="Google Shape;827;p68"/>
          <p:cNvSpPr txBox="1">
            <a:spLocks noGrp="1"/>
          </p:cNvSpPr>
          <p:nvPr>
            <p:ph type="body" idx="1"/>
          </p:nvPr>
        </p:nvSpPr>
        <p:spPr>
          <a:xfrm>
            <a:off x="103187" y="699159"/>
            <a:ext cx="10515600" cy="4351337"/>
          </a:xfrm>
          <a:prstGeom prst="rect">
            <a:avLst/>
          </a:prstGeom>
          <a:noFill/>
          <a:ln>
            <a:noFill/>
          </a:ln>
        </p:spPr>
        <p:txBody>
          <a:bodyPr spcFirstLastPara="1" wrap="square" lIns="91425" tIns="45700" rIns="91425" bIns="45700" anchor="t" anchorCtr="0">
            <a:normAutofit/>
          </a:bodyPr>
          <a:lstStyle/>
          <a:p>
            <a:pPr marL="514350" marR="0" lvl="0" indent="-514350" algn="l" rtl="0">
              <a:lnSpc>
                <a:spcPct val="150000"/>
              </a:lnSpc>
              <a:spcBef>
                <a:spcPts val="0"/>
              </a:spcBef>
              <a:spcAft>
                <a:spcPts val="0"/>
              </a:spcAft>
              <a:buClr>
                <a:schemeClr val="dk1"/>
              </a:buClr>
              <a:buSzPts val="2800"/>
              <a:buFont typeface="Arial"/>
              <a:buAutoNum type="arabicPeriod"/>
            </a:pPr>
            <a:r>
              <a:rPr lang="en-US" sz="2400" b="0" i="0" u="none" dirty="0">
                <a:solidFill>
                  <a:schemeClr val="dk1"/>
                </a:solidFill>
                <a:sym typeface="Calibri"/>
              </a:rPr>
              <a:t>Plan </a:t>
            </a:r>
            <a:r>
              <a:rPr lang="en-US" sz="2400" b="0" i="0" u="none" dirty="0" err="1">
                <a:solidFill>
                  <a:schemeClr val="dk1"/>
                </a:solidFill>
                <a:sym typeface="Calibri"/>
              </a:rPr>
              <a:t>realizacji</a:t>
            </a:r>
            <a:r>
              <a:rPr lang="en-US" sz="2400" b="0" i="0" u="none" dirty="0">
                <a:solidFill>
                  <a:schemeClr val="dk1"/>
                </a:solidFill>
                <a:sym typeface="Calibri"/>
              </a:rPr>
              <a:t> (</a:t>
            </a:r>
            <a:r>
              <a:rPr lang="en-US" sz="2400" b="0" i="0" u="none" dirty="0" err="1">
                <a:solidFill>
                  <a:schemeClr val="dk1"/>
                </a:solidFill>
                <a:sym typeface="Calibri"/>
              </a:rPr>
              <a:t>harmonogram</a:t>
            </a:r>
            <a:r>
              <a:rPr lang="en-US" sz="2400" b="0" i="0" u="none" dirty="0">
                <a:solidFill>
                  <a:schemeClr val="dk1"/>
                </a:solidFill>
                <a:sym typeface="Calibri"/>
              </a:rPr>
              <a:t>) </a:t>
            </a:r>
            <a:r>
              <a:rPr lang="en-US" sz="2400" b="0" i="0" u="none" dirty="0" err="1">
                <a:solidFill>
                  <a:schemeClr val="dk1"/>
                </a:solidFill>
                <a:sym typeface="Calibri"/>
              </a:rPr>
              <a:t>działania</a:t>
            </a:r>
            <a:r>
              <a:rPr lang="en-US" sz="2400" b="0" i="0" u="none" dirty="0">
                <a:solidFill>
                  <a:schemeClr val="dk1"/>
                </a:solidFill>
                <a:sym typeface="Calibri"/>
              </a:rPr>
              <a:t> </a:t>
            </a:r>
            <a:r>
              <a:rPr lang="en-US" sz="2400" b="0" i="0" u="none" dirty="0" err="1">
                <a:solidFill>
                  <a:schemeClr val="dk1"/>
                </a:solidFill>
                <a:sym typeface="Calibri"/>
              </a:rPr>
              <a:t>firmy</a:t>
            </a:r>
            <a:r>
              <a:rPr lang="en-US" sz="2400" b="0" i="0" u="none" dirty="0">
                <a:solidFill>
                  <a:schemeClr val="dk1"/>
                </a:solidFill>
                <a:sym typeface="Calibri"/>
              </a:rPr>
              <a:t> przez </a:t>
            </a:r>
            <a:r>
              <a:rPr lang="en-US" sz="2400" b="0" i="0" u="none" dirty="0" err="1">
                <a:solidFill>
                  <a:schemeClr val="dk1"/>
                </a:solidFill>
                <a:sym typeface="Calibri"/>
              </a:rPr>
              <a:t>pierwsze</a:t>
            </a:r>
            <a:r>
              <a:rPr lang="en-US" sz="2400" b="0" i="0" u="none" dirty="0">
                <a:solidFill>
                  <a:schemeClr val="dk1"/>
                </a:solidFill>
                <a:sym typeface="Calibri"/>
              </a:rPr>
              <a:t> 3 </a:t>
            </a:r>
            <a:r>
              <a:rPr lang="en-US" sz="2400" b="0" i="0" u="none" dirty="0" err="1">
                <a:solidFill>
                  <a:schemeClr val="dk1"/>
                </a:solidFill>
                <a:sym typeface="Calibri"/>
              </a:rPr>
              <a:t>miesiące</a:t>
            </a:r>
            <a:r>
              <a:rPr lang="en-US" sz="2400" b="0" i="0" u="none" dirty="0">
                <a:solidFill>
                  <a:schemeClr val="dk1"/>
                </a:solidFill>
                <a:sym typeface="Calibri"/>
              </a:rPr>
              <a:t> </a:t>
            </a:r>
            <a:r>
              <a:rPr lang="en-US" sz="2400" b="0" i="0" u="none" dirty="0" err="1">
                <a:solidFill>
                  <a:schemeClr val="dk1"/>
                </a:solidFill>
                <a:sym typeface="Calibri"/>
              </a:rPr>
              <a:t>prowadzenia</a:t>
            </a:r>
            <a:r>
              <a:rPr lang="en-US" sz="2400" b="0" i="0" u="none" dirty="0">
                <a:solidFill>
                  <a:schemeClr val="dk1"/>
                </a:solidFill>
                <a:sym typeface="Calibri"/>
              </a:rPr>
              <a:t> </a:t>
            </a:r>
            <a:r>
              <a:rPr lang="en-US" sz="2400" b="0" i="0" u="none" dirty="0" err="1">
                <a:solidFill>
                  <a:schemeClr val="dk1"/>
                </a:solidFill>
                <a:sym typeface="Calibri"/>
              </a:rPr>
              <a:t>firmy</a:t>
            </a:r>
            <a:r>
              <a:rPr lang="en-US" sz="2400" b="0" i="0" u="none" dirty="0">
                <a:solidFill>
                  <a:schemeClr val="dk1"/>
                </a:solidFill>
                <a:sym typeface="Calibri"/>
              </a:rPr>
              <a:t>. </a:t>
            </a:r>
            <a:endParaRPr sz="2400" dirty="0"/>
          </a:p>
          <a:p>
            <a:pPr marL="514350" marR="0" lvl="0" indent="-514350" algn="l" rtl="0">
              <a:lnSpc>
                <a:spcPct val="150000"/>
              </a:lnSpc>
              <a:spcBef>
                <a:spcPts val="1000"/>
              </a:spcBef>
              <a:spcAft>
                <a:spcPts val="0"/>
              </a:spcAft>
              <a:buClr>
                <a:schemeClr val="dk1"/>
              </a:buClr>
              <a:buSzPts val="2800"/>
              <a:buFont typeface="Arial"/>
              <a:buAutoNum type="arabicPeriod"/>
            </a:pPr>
            <a:r>
              <a:rPr lang="en-US" sz="2400" b="0" i="0" u="none" dirty="0" err="1">
                <a:solidFill>
                  <a:schemeClr val="dk1"/>
                </a:solidFill>
                <a:sym typeface="Calibri"/>
              </a:rPr>
              <a:t>Zasoby</a:t>
            </a:r>
            <a:r>
              <a:rPr lang="en-US" sz="2400" b="0" i="0" u="none" dirty="0">
                <a:solidFill>
                  <a:schemeClr val="dk1"/>
                </a:solidFill>
                <a:sym typeface="Calibri"/>
              </a:rPr>
              <a:t> </a:t>
            </a:r>
            <a:r>
              <a:rPr lang="en-US" sz="2400" b="0" i="0" u="none" dirty="0" err="1">
                <a:solidFill>
                  <a:schemeClr val="dk1"/>
                </a:solidFill>
                <a:sym typeface="Calibri"/>
              </a:rPr>
              <a:t>ludzkie</a:t>
            </a:r>
            <a:r>
              <a:rPr lang="en-US" sz="2400" b="0" i="0" u="none" dirty="0">
                <a:solidFill>
                  <a:schemeClr val="dk1"/>
                </a:solidFill>
                <a:sym typeface="Calibri"/>
              </a:rPr>
              <a:t>. </a:t>
            </a:r>
            <a:endParaRPr sz="2400" dirty="0"/>
          </a:p>
          <a:p>
            <a:pPr marL="514350" marR="0" lvl="0" indent="-514350" algn="l" rtl="0">
              <a:lnSpc>
                <a:spcPct val="150000"/>
              </a:lnSpc>
              <a:spcBef>
                <a:spcPts val="1000"/>
              </a:spcBef>
              <a:spcAft>
                <a:spcPts val="0"/>
              </a:spcAft>
              <a:buClr>
                <a:schemeClr val="dk1"/>
              </a:buClr>
              <a:buSzPts val="2800"/>
              <a:buFont typeface="Arial"/>
              <a:buNone/>
            </a:pPr>
            <a:r>
              <a:rPr lang="en-US" sz="2400" b="1" i="0" u="none" dirty="0">
                <a:solidFill>
                  <a:schemeClr val="dk1"/>
                </a:solidFill>
                <a:sym typeface="Calibri"/>
              </a:rPr>
              <a:t>Karta </a:t>
            </a:r>
            <a:r>
              <a:rPr lang="en-US" sz="2400" b="1" i="0" u="none" dirty="0" err="1">
                <a:solidFill>
                  <a:schemeClr val="dk1"/>
                </a:solidFill>
                <a:sym typeface="Calibri"/>
              </a:rPr>
              <a:t>pracy</a:t>
            </a:r>
            <a:r>
              <a:rPr lang="en-US" sz="2400" b="1" i="0" u="none" dirty="0">
                <a:solidFill>
                  <a:schemeClr val="dk1"/>
                </a:solidFill>
                <a:sym typeface="Calibri"/>
              </a:rPr>
              <a:t> </a:t>
            </a:r>
            <a:r>
              <a:rPr lang="en-US" sz="2400" b="1" i="0" u="none" dirty="0" err="1">
                <a:solidFill>
                  <a:schemeClr val="dk1"/>
                </a:solidFill>
                <a:sym typeface="Calibri"/>
              </a:rPr>
              <a:t>uczestników</a:t>
            </a:r>
            <a:r>
              <a:rPr lang="en-US" sz="2400" b="1" i="0" u="none" dirty="0">
                <a:solidFill>
                  <a:schemeClr val="dk1"/>
                </a:solidFill>
                <a:sym typeface="Calibri"/>
              </a:rPr>
              <a:t> </a:t>
            </a:r>
            <a:r>
              <a:rPr lang="en-US" sz="2400" b="1" i="0" u="none" dirty="0" err="1">
                <a:solidFill>
                  <a:schemeClr val="dk1"/>
                </a:solidFill>
                <a:sym typeface="Calibri"/>
              </a:rPr>
              <a:t>nr</a:t>
            </a:r>
            <a:r>
              <a:rPr lang="en-US" sz="2400" b="1" i="0" u="none" dirty="0">
                <a:solidFill>
                  <a:schemeClr val="dk1"/>
                </a:solidFill>
                <a:sym typeface="Calibri"/>
              </a:rPr>
              <a:t> 4.7. </a:t>
            </a:r>
            <a:endParaRPr sz="2400" b="0" i="0" u="none" dirty="0">
              <a:solidFill>
                <a:schemeClr val="dk1"/>
              </a:solidFill>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828" name="Google Shape;828;p6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829" name="Google Shape;829;p68"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pic>
        <p:nvPicPr>
          <p:cNvPr id="3" name="Obraz 2"/>
          <p:cNvPicPr>
            <a:picLocks noChangeAspect="1"/>
          </p:cNvPicPr>
          <p:nvPr/>
        </p:nvPicPr>
        <p:blipFill>
          <a:blip r:embed="rId5"/>
          <a:stretch>
            <a:fillRect/>
          </a:stretch>
        </p:blipFill>
        <p:spPr>
          <a:xfrm>
            <a:off x="4722811" y="1443037"/>
            <a:ext cx="4889539" cy="4514365"/>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69"/>
          <p:cNvSpPr txBox="1">
            <a:spLocks noGrp="1"/>
          </p:cNvSpPr>
          <p:nvPr>
            <p:ph type="ctrTitle" idx="4294967295"/>
          </p:nvPr>
        </p:nvSpPr>
        <p:spPr>
          <a:xfrm>
            <a:off x="965200" y="1007133"/>
            <a:ext cx="10261600" cy="356486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6000"/>
              <a:buFont typeface="Calibri"/>
              <a:buNone/>
            </a:pPr>
            <a:r>
              <a:rPr lang="en-US" sz="6000" b="0" i="0" u="none" strike="noStrike" cap="none" dirty="0" err="1">
                <a:solidFill>
                  <a:schemeClr val="dk1"/>
                </a:solidFill>
                <a:latin typeface="Calibri"/>
                <a:ea typeface="Calibri"/>
                <a:cs typeface="Calibri"/>
                <a:sym typeface="Calibri"/>
              </a:rPr>
              <a:t>Moduł</a:t>
            </a:r>
            <a:r>
              <a:rPr lang="en-US" sz="6000" b="0" i="0" u="none" strike="noStrike" cap="none" dirty="0">
                <a:solidFill>
                  <a:schemeClr val="dk1"/>
                </a:solidFill>
                <a:latin typeface="Calibri"/>
                <a:ea typeface="Calibri"/>
                <a:cs typeface="Calibri"/>
                <a:sym typeface="Calibri"/>
              </a:rPr>
              <a:t> 5. </a:t>
            </a:r>
            <a:r>
              <a:rPr lang="en-US" sz="6000" b="0" i="0" u="none" strike="noStrike" cap="none" dirty="0" err="1">
                <a:solidFill>
                  <a:schemeClr val="dk1"/>
                </a:solidFill>
                <a:latin typeface="Calibri"/>
                <a:ea typeface="Calibri"/>
                <a:cs typeface="Calibri"/>
                <a:sym typeface="Calibri"/>
              </a:rPr>
              <a:t>Komunikacja</a:t>
            </a:r>
            <a:r>
              <a:rPr lang="en-US" sz="6000" b="0" i="0" u="none" strike="noStrike" cap="none" dirty="0">
                <a:solidFill>
                  <a:schemeClr val="dk1"/>
                </a:solidFill>
                <a:latin typeface="Calibri"/>
                <a:ea typeface="Calibri"/>
                <a:cs typeface="Calibri"/>
                <a:sym typeface="Calibri"/>
              </a:rPr>
              <a:t> z </a:t>
            </a:r>
            <a:r>
              <a:rPr lang="en-US" sz="6000" b="0" i="0" u="none" strike="noStrike" cap="none" dirty="0" err="1">
                <a:solidFill>
                  <a:schemeClr val="dk1"/>
                </a:solidFill>
                <a:latin typeface="Calibri"/>
                <a:ea typeface="Calibri"/>
                <a:cs typeface="Calibri"/>
                <a:sym typeface="Calibri"/>
              </a:rPr>
              <a:t>klientami</a:t>
            </a:r>
            <a:r>
              <a:rPr lang="en-US" sz="6000" b="0" i="0" u="none" strike="noStrike" cap="none" dirty="0">
                <a:solidFill>
                  <a:schemeClr val="dk1"/>
                </a:solidFill>
                <a:latin typeface="Calibri"/>
                <a:ea typeface="Calibri"/>
                <a:cs typeface="Calibri"/>
                <a:sym typeface="Calibri"/>
              </a:rPr>
              <a:t> </a:t>
            </a:r>
            <a:r>
              <a:rPr lang="en-US" sz="6000" b="0" i="0" u="none" strike="noStrike" cap="none" dirty="0" err="1" smtClean="0">
                <a:solidFill>
                  <a:schemeClr val="dk1"/>
                </a:solidFill>
                <a:latin typeface="Calibri"/>
                <a:ea typeface="Calibri"/>
                <a:cs typeface="Calibri"/>
                <a:sym typeface="Calibri"/>
              </a:rPr>
              <a:t>firmy</a:t>
            </a:r>
            <a:endParaRPr sz="28700" b="0" i="0" u="none" strike="noStrike" cap="none" dirty="0">
              <a:latin typeface="Calibri"/>
              <a:ea typeface="Calibri"/>
              <a:cs typeface="Calibri"/>
              <a:sym typeface="Calibri"/>
            </a:endParaRPr>
          </a:p>
        </p:txBody>
      </p:sp>
      <p:sp>
        <p:nvSpPr>
          <p:cNvPr id="835" name="Google Shape;835;p69"/>
          <p:cNvSpPr txBox="1">
            <a:spLocks noGrp="1"/>
          </p:cNvSpPr>
          <p:nvPr>
            <p:ph type="subTitle" idx="1"/>
          </p:nvPr>
        </p:nvSpPr>
        <p:spPr>
          <a:xfrm>
            <a:off x="965200" y="4572000"/>
            <a:ext cx="10261600" cy="12033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a:p>
        </p:txBody>
      </p:sp>
      <p:pic>
        <p:nvPicPr>
          <p:cNvPr id="836" name="Google Shape;836;p6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837" name="Google Shape;837;p69"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70"/>
          <p:cNvSpPr txBox="1">
            <a:spLocks noGrp="1"/>
          </p:cNvSpPr>
          <p:nvPr>
            <p:ph type="title"/>
          </p:nvPr>
        </p:nvSpPr>
        <p:spPr>
          <a:xfrm>
            <a:off x="841374" y="549275"/>
            <a:ext cx="3881437" cy="54308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alibri"/>
              <a:buNone/>
            </a:pPr>
            <a:r>
              <a:rPr lang="en-US" sz="5400" b="1" i="0" u="none" dirty="0" err="1">
                <a:solidFill>
                  <a:schemeClr val="dk1"/>
                </a:solidFill>
                <a:latin typeface="Calibri"/>
                <a:ea typeface="Calibri"/>
                <a:cs typeface="Calibri"/>
                <a:sym typeface="Calibri"/>
              </a:rPr>
              <a:t>Poziomy</a:t>
            </a:r>
            <a:r>
              <a:rPr lang="en-US" sz="5400" b="1" i="0" u="none" dirty="0">
                <a:solidFill>
                  <a:schemeClr val="dk1"/>
                </a:solidFill>
                <a:latin typeface="Calibri"/>
                <a:ea typeface="Calibri"/>
                <a:cs typeface="Calibri"/>
                <a:sym typeface="Calibri"/>
              </a:rPr>
              <a:t> </a:t>
            </a:r>
            <a:r>
              <a:rPr lang="en-US" sz="5400" b="1" i="0" u="none" dirty="0" err="1">
                <a:solidFill>
                  <a:schemeClr val="dk1"/>
                </a:solidFill>
                <a:latin typeface="Calibri"/>
                <a:ea typeface="Calibri"/>
                <a:cs typeface="Calibri"/>
                <a:sym typeface="Calibri"/>
              </a:rPr>
              <a:t>komunikacji</a:t>
            </a:r>
            <a:endParaRPr dirty="0"/>
          </a:p>
        </p:txBody>
      </p:sp>
      <p:sp>
        <p:nvSpPr>
          <p:cNvPr id="843" name="Google Shape;843;p70"/>
          <p:cNvSpPr txBox="1">
            <a:spLocks noGrp="1"/>
          </p:cNvSpPr>
          <p:nvPr>
            <p:ph type="body" idx="1"/>
          </p:nvPr>
        </p:nvSpPr>
        <p:spPr>
          <a:xfrm>
            <a:off x="5126037" y="750887"/>
            <a:ext cx="6224587" cy="4483100"/>
          </a:xfrm>
          <a:prstGeom prst="rect">
            <a:avLst/>
          </a:prstGeom>
          <a:noFill/>
          <a:ln>
            <a:noFill/>
          </a:ln>
        </p:spPr>
        <p:txBody>
          <a:bodyPr spcFirstLastPara="1" wrap="square" lIns="91425" tIns="45700" rIns="91425" bIns="45700" anchor="ctr" anchorCtr="0">
            <a:noAutofit/>
          </a:bodyPr>
          <a:lstStyle/>
          <a:p>
            <a:pPr>
              <a:lnSpc>
                <a:spcPct val="150000"/>
              </a:lnSpc>
            </a:pPr>
            <a:r>
              <a:rPr lang="pl-PL" sz="2200" b="1" dirty="0" err="1"/>
              <a:t>intrapersonalny</a:t>
            </a:r>
            <a:r>
              <a:rPr lang="pl-PL" sz="2200" b="1" dirty="0"/>
              <a:t> </a:t>
            </a:r>
            <a:r>
              <a:rPr lang="pl-PL" sz="2200" dirty="0" smtClean="0"/>
              <a:t>(</a:t>
            </a:r>
            <a:r>
              <a:rPr lang="pl-PL" sz="2200" dirty="0"/>
              <a:t>k</a:t>
            </a:r>
            <a:r>
              <a:rPr lang="pl-PL" sz="2200" dirty="0" smtClean="0"/>
              <a:t>omunikacja </a:t>
            </a:r>
            <a:r>
              <a:rPr lang="pl-PL" sz="2200" dirty="0"/>
              <a:t>z sobą samym</a:t>
            </a:r>
            <a:r>
              <a:rPr lang="pl-PL" sz="2200" dirty="0" smtClean="0"/>
              <a:t>),</a:t>
            </a:r>
            <a:endParaRPr lang="pl-PL" sz="2200" dirty="0"/>
          </a:p>
          <a:p>
            <a:pPr>
              <a:lnSpc>
                <a:spcPct val="150000"/>
              </a:lnSpc>
            </a:pPr>
            <a:r>
              <a:rPr lang="pl-PL" sz="2200" b="1" dirty="0"/>
              <a:t>interpersonalny </a:t>
            </a:r>
            <a:r>
              <a:rPr lang="pl-PL" sz="2200" dirty="0"/>
              <a:t>to wymiana komunikatów (werbalnych i niewerbalnych) zachodząca między co najmniej dwiema osobami w celu wzajemnego przekazania komunikatu.</a:t>
            </a:r>
          </a:p>
          <a:p>
            <a:pPr marL="228600" marR="0" lvl="0" indent="-88900" algn="l" rtl="0">
              <a:lnSpc>
                <a:spcPct val="90000"/>
              </a:lnSpc>
              <a:spcBef>
                <a:spcPts val="1000"/>
              </a:spcBef>
              <a:spcAft>
                <a:spcPts val="0"/>
              </a:spcAft>
              <a:buClr>
                <a:schemeClr val="dk1"/>
              </a:buClr>
              <a:buSzPts val="2200"/>
              <a:buFont typeface="Arial"/>
              <a:buNone/>
            </a:pPr>
            <a:endParaRPr sz="2200" b="0" i="0" u="none" dirty="0">
              <a:solidFill>
                <a:schemeClr val="dk1"/>
              </a:solidFill>
              <a:latin typeface="Calibri"/>
              <a:ea typeface="Calibri"/>
              <a:cs typeface="Calibri"/>
              <a:sym typeface="Calibri"/>
            </a:endParaRPr>
          </a:p>
        </p:txBody>
      </p:sp>
      <p:pic>
        <p:nvPicPr>
          <p:cNvPr id="844" name="Google Shape;844;p7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845" name="Google Shape;845;p70"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71"/>
          <p:cNvSpPr txBox="1">
            <a:spLocks noGrp="1"/>
          </p:cNvSpPr>
          <p:nvPr>
            <p:ph type="title"/>
          </p:nvPr>
        </p:nvSpPr>
        <p:spPr>
          <a:xfrm>
            <a:off x="2888166" y="628650"/>
            <a:ext cx="8664071" cy="128746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Arial"/>
              <a:buNone/>
            </a:pPr>
            <a:r>
              <a:rPr lang="en-US" sz="4400" b="0" i="0" u="none" dirty="0" err="1">
                <a:solidFill>
                  <a:schemeClr val="dk1"/>
                </a:solidFill>
                <a:latin typeface="Arial"/>
                <a:ea typeface="Arial"/>
                <a:cs typeface="Arial"/>
                <a:sym typeface="Arial"/>
              </a:rPr>
              <a:t>Skuteczna</a:t>
            </a:r>
            <a:r>
              <a:rPr lang="en-US" sz="4400" b="0" i="0" u="none" dirty="0">
                <a:solidFill>
                  <a:schemeClr val="dk1"/>
                </a:solidFill>
                <a:latin typeface="Arial"/>
                <a:ea typeface="Arial"/>
                <a:cs typeface="Arial"/>
                <a:sym typeface="Arial"/>
              </a:rPr>
              <a:t> </a:t>
            </a:r>
            <a:r>
              <a:rPr lang="en-US" sz="4400" b="0" i="0" u="none" dirty="0" err="1">
                <a:solidFill>
                  <a:schemeClr val="dk1"/>
                </a:solidFill>
                <a:latin typeface="Arial"/>
                <a:ea typeface="Arial"/>
                <a:cs typeface="Arial"/>
                <a:sym typeface="Arial"/>
              </a:rPr>
              <a:t>komunikacja</a:t>
            </a:r>
            <a:endParaRPr dirty="0"/>
          </a:p>
        </p:txBody>
      </p:sp>
      <p:sp>
        <p:nvSpPr>
          <p:cNvPr id="851" name="Google Shape;851;p71"/>
          <p:cNvSpPr txBox="1">
            <a:spLocks noGrp="1"/>
          </p:cNvSpPr>
          <p:nvPr>
            <p:ph type="body" idx="1"/>
          </p:nvPr>
        </p:nvSpPr>
        <p:spPr>
          <a:xfrm>
            <a:off x="624468" y="2438400"/>
            <a:ext cx="10927769" cy="3786187"/>
          </a:xfrm>
          <a:prstGeom prst="rect">
            <a:avLst/>
          </a:prstGeom>
          <a:noFill/>
          <a:ln>
            <a:noFill/>
          </a:ln>
        </p:spPr>
        <p:txBody>
          <a:bodyPr spcFirstLastPara="1" wrap="square" lIns="91425" tIns="45700" rIns="91425" bIns="45700" anchor="t" anchorCtr="0">
            <a:noAutofit/>
          </a:bodyPr>
          <a:lstStyle/>
          <a:p>
            <a:pPr marL="0" indent="0" algn="just">
              <a:buNone/>
            </a:pPr>
            <a:r>
              <a:rPr lang="pl-PL" sz="2000" dirty="0"/>
              <a:t>Umiejętność skutecznego komunikowania się jest niezbędna do dobrego porozumiewania się. </a:t>
            </a:r>
          </a:p>
          <a:p>
            <a:pPr marL="0" indent="0" algn="just">
              <a:buNone/>
            </a:pPr>
            <a:r>
              <a:rPr lang="pl-PL" sz="2000" dirty="0"/>
              <a:t/>
            </a:r>
            <a:br>
              <a:rPr lang="pl-PL" sz="2000" dirty="0"/>
            </a:br>
            <a:r>
              <a:rPr lang="pl-PL" sz="2000" dirty="0"/>
              <a:t>Skuteczna komunikacja zachodzi wtedy, kiedy odbiorca rozumie sytuację zgodnie z zamierzeniami nadawcy. Umiejętność skutecznego komunikowania się jest niezbędna do dobrego porozumiewania się. Skuteczna komunikacja wymaga także rozumienia innych, a więc umiejętności aktywnego słuchania – nie tylko słyszenia tego co mówi nasz rozmówca</a:t>
            </a:r>
          </a:p>
        </p:txBody>
      </p:sp>
      <p:pic>
        <p:nvPicPr>
          <p:cNvPr id="852" name="Google Shape;852;p71"/>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853" name="Google Shape;853;p71"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7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Proces</a:t>
            </a:r>
            <a:r>
              <a:rPr lang="en-US" sz="4400" b="0" i="0" u="none" dirty="0">
                <a:solidFill>
                  <a:schemeClr val="dk1"/>
                </a:solidFill>
                <a:latin typeface="Calibri"/>
                <a:ea typeface="Calibri"/>
                <a:cs typeface="Calibri"/>
                <a:sym typeface="Calibri"/>
              </a:rPr>
              <a:t> </a:t>
            </a:r>
            <a:r>
              <a:rPr lang="en-US" sz="4400" b="0" i="0" u="none" dirty="0" err="1">
                <a:solidFill>
                  <a:schemeClr val="dk1"/>
                </a:solidFill>
                <a:latin typeface="Calibri"/>
                <a:ea typeface="Calibri"/>
                <a:cs typeface="Calibri"/>
                <a:sym typeface="Calibri"/>
              </a:rPr>
              <a:t>komunikacji</a:t>
            </a:r>
            <a:r>
              <a:rPr lang="en-US" sz="4400" b="0" i="0" u="none" dirty="0">
                <a:solidFill>
                  <a:schemeClr val="dk1"/>
                </a:solidFill>
                <a:latin typeface="Calibri"/>
                <a:ea typeface="Calibri"/>
                <a:cs typeface="Calibri"/>
                <a:sym typeface="Calibri"/>
              </a:rPr>
              <a:t> </a:t>
            </a:r>
            <a:endParaRPr dirty="0"/>
          </a:p>
        </p:txBody>
      </p:sp>
      <p:sp>
        <p:nvSpPr>
          <p:cNvPr id="859" name="Google Shape;859;p7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0" u="none" dirty="0" err="1">
                <a:solidFill>
                  <a:schemeClr val="dk1"/>
                </a:solidFill>
                <a:latin typeface="Calibri"/>
                <a:ea typeface="Calibri"/>
                <a:cs typeface="Calibri"/>
                <a:sym typeface="Calibri"/>
              </a:rPr>
              <a:t>Proces</a:t>
            </a:r>
            <a:r>
              <a:rPr lang="en-US" sz="1800" b="1" i="0" u="none" dirty="0">
                <a:solidFill>
                  <a:schemeClr val="dk1"/>
                </a:solidFill>
                <a:latin typeface="Calibri"/>
                <a:ea typeface="Calibri"/>
                <a:cs typeface="Calibri"/>
                <a:sym typeface="Calibri"/>
              </a:rPr>
              <a:t> </a:t>
            </a:r>
            <a:r>
              <a:rPr lang="en-US" sz="1800" b="1" i="0" u="none" dirty="0" err="1">
                <a:solidFill>
                  <a:schemeClr val="dk1"/>
                </a:solidFill>
                <a:latin typeface="Calibri"/>
                <a:ea typeface="Calibri"/>
                <a:cs typeface="Calibri"/>
                <a:sym typeface="Calibri"/>
              </a:rPr>
              <a:t>komunikacji</a:t>
            </a:r>
            <a:r>
              <a:rPr lang="en-US" sz="1800" b="1" i="0" u="none" dirty="0">
                <a:solidFill>
                  <a:schemeClr val="dk1"/>
                </a:solidFill>
                <a:latin typeface="Calibri"/>
                <a:ea typeface="Calibri"/>
                <a:cs typeface="Calibri"/>
                <a:sym typeface="Calibri"/>
              </a:rPr>
              <a:t> </a:t>
            </a:r>
            <a:r>
              <a:rPr lang="en-US" sz="1800" b="1" i="0" u="none" dirty="0" err="1">
                <a:solidFill>
                  <a:schemeClr val="dk1"/>
                </a:solidFill>
                <a:latin typeface="Calibri"/>
                <a:ea typeface="Calibri"/>
                <a:cs typeface="Calibri"/>
                <a:sym typeface="Calibri"/>
              </a:rPr>
              <a:t>składa</a:t>
            </a:r>
            <a:r>
              <a:rPr lang="en-US" sz="1800" b="1" i="0" u="none" dirty="0">
                <a:solidFill>
                  <a:schemeClr val="dk1"/>
                </a:solidFill>
                <a:latin typeface="Calibri"/>
                <a:ea typeface="Calibri"/>
                <a:cs typeface="Calibri"/>
                <a:sym typeface="Calibri"/>
              </a:rPr>
              <a:t> się  7 </a:t>
            </a:r>
            <a:r>
              <a:rPr lang="en-US" sz="1800" b="1" i="0" u="none" dirty="0" err="1">
                <a:solidFill>
                  <a:schemeClr val="dk1"/>
                </a:solidFill>
                <a:latin typeface="Calibri"/>
                <a:ea typeface="Calibri"/>
                <a:cs typeface="Calibri"/>
                <a:sym typeface="Calibri"/>
              </a:rPr>
              <a:t>zasadniczych</a:t>
            </a:r>
            <a:r>
              <a:rPr lang="en-US" sz="1800" b="1" i="0" u="none" dirty="0">
                <a:solidFill>
                  <a:schemeClr val="dk1"/>
                </a:solidFill>
                <a:latin typeface="Calibri"/>
                <a:ea typeface="Calibri"/>
                <a:cs typeface="Calibri"/>
                <a:sym typeface="Calibri"/>
              </a:rPr>
              <a:t> </a:t>
            </a:r>
            <a:r>
              <a:rPr lang="en-US" sz="1800" b="1" i="0" u="none" dirty="0" err="1">
                <a:solidFill>
                  <a:schemeClr val="dk1"/>
                </a:solidFill>
                <a:latin typeface="Calibri"/>
                <a:ea typeface="Calibri"/>
                <a:cs typeface="Calibri"/>
                <a:sym typeface="Calibri"/>
              </a:rPr>
              <a:t>elementów</a:t>
            </a:r>
            <a:r>
              <a:rPr lang="en-US" sz="1800" b="1" i="0" u="none" dirty="0">
                <a:solidFill>
                  <a:schemeClr val="dk1"/>
                </a:solidFill>
                <a:latin typeface="Calibri"/>
                <a:ea typeface="Calibri"/>
                <a:cs typeface="Calibri"/>
                <a:sym typeface="Calibri"/>
              </a:rPr>
              <a:t>:</a:t>
            </a:r>
            <a:endParaRPr sz="1800" b="0" i="0" u="none" dirty="0">
              <a:solidFill>
                <a:schemeClr val="dk1"/>
              </a:solidFill>
              <a:latin typeface="Calibri"/>
              <a:ea typeface="Calibri"/>
              <a:cs typeface="Calibri"/>
              <a:sym typeface="Calibri"/>
            </a:endParaRPr>
          </a:p>
          <a:p>
            <a:pPr marL="0" marR="0" lvl="0" indent="-101600" algn="just" rtl="0">
              <a:lnSpc>
                <a:spcPct val="150000"/>
              </a:lnSpc>
              <a:spcBef>
                <a:spcPts val="600"/>
              </a:spcBef>
              <a:spcAft>
                <a:spcPts val="0"/>
              </a:spcAft>
              <a:buClr>
                <a:schemeClr val="dk1"/>
              </a:buClr>
              <a:buSzPts val="1600"/>
              <a:buFont typeface="Noto Sans Symbols"/>
              <a:buChar char="∙"/>
            </a:pPr>
            <a:r>
              <a:rPr lang="en-US" sz="1600" b="0" i="0" u="none" dirty="0">
                <a:solidFill>
                  <a:schemeClr val="dk1"/>
                </a:solidFill>
                <a:latin typeface="Calibri"/>
                <a:ea typeface="Calibri"/>
                <a:cs typeface="Calibri"/>
                <a:sym typeface="Calibri"/>
              </a:rPr>
              <a:t>źródła – </a:t>
            </a:r>
            <a:r>
              <a:rPr lang="en-US" sz="1600" b="0" i="0" u="none" dirty="0" err="1">
                <a:solidFill>
                  <a:schemeClr val="dk1"/>
                </a:solidFill>
                <a:latin typeface="Calibri"/>
                <a:ea typeface="Calibri"/>
                <a:cs typeface="Calibri"/>
                <a:sym typeface="Calibri"/>
              </a:rPr>
              <a:t>nadawcy</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komunikatu</a:t>
            </a:r>
            <a:r>
              <a:rPr lang="en-US" sz="1600" b="0" i="0" u="none" dirty="0">
                <a:solidFill>
                  <a:schemeClr val="dk1"/>
                </a:solidFill>
                <a:latin typeface="Calibri"/>
                <a:ea typeface="Calibri"/>
                <a:cs typeface="Calibri"/>
                <a:sym typeface="Calibri"/>
              </a:rPr>
              <a:t>,</a:t>
            </a:r>
            <a:endParaRPr sz="1600" b="0" i="0" u="none" dirty="0">
              <a:solidFill>
                <a:schemeClr val="dk1"/>
              </a:solidFill>
              <a:latin typeface="Calibri"/>
              <a:ea typeface="Calibri"/>
              <a:cs typeface="Calibri"/>
              <a:sym typeface="Calibri"/>
            </a:endParaRPr>
          </a:p>
          <a:p>
            <a:pPr marL="0" marR="0" lvl="0" indent="-101600" algn="just" rtl="0">
              <a:lnSpc>
                <a:spcPct val="150000"/>
              </a:lnSpc>
              <a:spcBef>
                <a:spcPts val="1000"/>
              </a:spcBef>
              <a:spcAft>
                <a:spcPts val="0"/>
              </a:spcAft>
              <a:buClr>
                <a:schemeClr val="dk1"/>
              </a:buClr>
              <a:buSzPts val="1600"/>
              <a:buFont typeface="Noto Sans Symbols"/>
              <a:buChar char="∙"/>
            </a:pPr>
            <a:r>
              <a:rPr lang="en-US" sz="1600" b="0" i="0" u="none" dirty="0" err="1">
                <a:solidFill>
                  <a:schemeClr val="dk1"/>
                </a:solidFill>
                <a:latin typeface="Calibri"/>
                <a:ea typeface="Calibri"/>
                <a:cs typeface="Calibri"/>
                <a:sym typeface="Calibri"/>
              </a:rPr>
              <a:t>kodowania</a:t>
            </a:r>
            <a:r>
              <a:rPr lang="en-US" sz="1600" b="0" i="0" u="none" dirty="0">
                <a:solidFill>
                  <a:schemeClr val="dk1"/>
                </a:solidFill>
                <a:latin typeface="Calibri"/>
                <a:ea typeface="Calibri"/>
                <a:cs typeface="Calibri"/>
                <a:sym typeface="Calibri"/>
              </a:rPr>
              <a:t> – </a:t>
            </a:r>
            <a:r>
              <a:rPr lang="en-US" sz="1600" b="0" i="0" u="none" dirty="0" err="1">
                <a:solidFill>
                  <a:schemeClr val="dk1"/>
                </a:solidFill>
                <a:latin typeface="Calibri"/>
                <a:ea typeface="Calibri"/>
                <a:cs typeface="Calibri"/>
                <a:sym typeface="Calibri"/>
              </a:rPr>
              <a:t>przekształcenia</a:t>
            </a:r>
            <a:r>
              <a:rPr lang="en-US" sz="1600" b="0" i="0" u="none" dirty="0">
                <a:solidFill>
                  <a:schemeClr val="dk1"/>
                </a:solidFill>
                <a:latin typeface="Calibri"/>
                <a:ea typeface="Calibri"/>
                <a:cs typeface="Calibri"/>
                <a:sym typeface="Calibri"/>
              </a:rPr>
              <a:t> w </a:t>
            </a:r>
            <a:r>
              <a:rPr lang="en-US" sz="1600" b="0" i="0" u="none" dirty="0" err="1">
                <a:solidFill>
                  <a:schemeClr val="dk1"/>
                </a:solidFill>
                <a:latin typeface="Calibri"/>
                <a:ea typeface="Calibri"/>
                <a:cs typeface="Calibri"/>
                <a:sym typeface="Calibri"/>
              </a:rPr>
              <a:t>symboliczną</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postać</a:t>
            </a:r>
            <a:r>
              <a:rPr lang="en-US" sz="1600" b="0" i="0" u="none" dirty="0">
                <a:solidFill>
                  <a:schemeClr val="dk1"/>
                </a:solidFill>
                <a:latin typeface="Calibri"/>
                <a:ea typeface="Calibri"/>
                <a:cs typeface="Calibri"/>
                <a:sym typeface="Calibri"/>
              </a:rPr>
              <a:t>,</a:t>
            </a:r>
            <a:endParaRPr sz="1600" b="0" i="0" u="none" dirty="0">
              <a:solidFill>
                <a:schemeClr val="dk1"/>
              </a:solidFill>
              <a:latin typeface="Calibri"/>
              <a:ea typeface="Calibri"/>
              <a:cs typeface="Calibri"/>
              <a:sym typeface="Calibri"/>
            </a:endParaRPr>
          </a:p>
          <a:p>
            <a:pPr marL="0" marR="0" lvl="0" indent="-101600" algn="just" rtl="0">
              <a:lnSpc>
                <a:spcPct val="150000"/>
              </a:lnSpc>
              <a:spcBef>
                <a:spcPts val="1000"/>
              </a:spcBef>
              <a:spcAft>
                <a:spcPts val="0"/>
              </a:spcAft>
              <a:buClr>
                <a:schemeClr val="dk1"/>
              </a:buClr>
              <a:buSzPts val="1600"/>
              <a:buFont typeface="Noto Sans Symbols"/>
              <a:buChar char="∙"/>
            </a:pPr>
            <a:r>
              <a:rPr lang="en-US" sz="1600" b="0" i="0" u="none" dirty="0" err="1">
                <a:solidFill>
                  <a:schemeClr val="dk1"/>
                </a:solidFill>
                <a:latin typeface="Calibri"/>
                <a:ea typeface="Calibri"/>
                <a:cs typeface="Calibri"/>
                <a:sym typeface="Calibri"/>
              </a:rPr>
              <a:t>komunikatu</a:t>
            </a:r>
            <a:r>
              <a:rPr lang="en-US" sz="1600" b="0" i="0" u="none" dirty="0">
                <a:solidFill>
                  <a:schemeClr val="dk1"/>
                </a:solidFill>
                <a:latin typeface="Calibri"/>
                <a:ea typeface="Calibri"/>
                <a:cs typeface="Calibri"/>
                <a:sym typeface="Calibri"/>
              </a:rPr>
              <a:t> – </a:t>
            </a:r>
            <a:r>
              <a:rPr lang="en-US" sz="1600" b="0" i="0" u="none" dirty="0" err="1">
                <a:solidFill>
                  <a:schemeClr val="dk1"/>
                </a:solidFill>
                <a:latin typeface="Calibri"/>
                <a:ea typeface="Calibri"/>
                <a:cs typeface="Calibri"/>
                <a:sym typeface="Calibri"/>
              </a:rPr>
              <a:t>zakodowana</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wiadomość</a:t>
            </a:r>
            <a:r>
              <a:rPr lang="en-US" sz="1600" b="0" i="0" u="none" dirty="0">
                <a:solidFill>
                  <a:schemeClr val="dk1"/>
                </a:solidFill>
                <a:latin typeface="Calibri"/>
                <a:ea typeface="Calibri"/>
                <a:cs typeface="Calibri"/>
                <a:sym typeface="Calibri"/>
              </a:rPr>
              <a:t>,</a:t>
            </a:r>
            <a:endParaRPr sz="1600" b="0" i="0" u="none" dirty="0">
              <a:solidFill>
                <a:schemeClr val="dk1"/>
              </a:solidFill>
              <a:latin typeface="Calibri"/>
              <a:ea typeface="Calibri"/>
              <a:cs typeface="Calibri"/>
              <a:sym typeface="Calibri"/>
            </a:endParaRPr>
          </a:p>
          <a:p>
            <a:pPr marL="0" marR="0" lvl="0" indent="-101600" algn="just" rtl="0">
              <a:lnSpc>
                <a:spcPct val="150000"/>
              </a:lnSpc>
              <a:spcBef>
                <a:spcPts val="1000"/>
              </a:spcBef>
              <a:spcAft>
                <a:spcPts val="0"/>
              </a:spcAft>
              <a:buClr>
                <a:schemeClr val="dk1"/>
              </a:buClr>
              <a:buSzPts val="1600"/>
              <a:buFont typeface="Noto Sans Symbols"/>
              <a:buChar char="∙"/>
            </a:pPr>
            <a:r>
              <a:rPr lang="en-US" sz="1600" b="0" i="0" u="none" dirty="0" err="1">
                <a:solidFill>
                  <a:schemeClr val="dk1"/>
                </a:solidFill>
                <a:latin typeface="Calibri"/>
                <a:ea typeface="Calibri"/>
                <a:cs typeface="Calibri"/>
                <a:sym typeface="Calibri"/>
              </a:rPr>
              <a:t>kanał</a:t>
            </a:r>
            <a:r>
              <a:rPr lang="en-US" sz="1600" b="0" i="0" u="none" dirty="0">
                <a:solidFill>
                  <a:schemeClr val="dk1"/>
                </a:solidFill>
                <a:latin typeface="Calibri"/>
                <a:ea typeface="Calibri"/>
                <a:cs typeface="Calibri"/>
                <a:sym typeface="Calibri"/>
              </a:rPr>
              <a:t> – </a:t>
            </a:r>
            <a:r>
              <a:rPr lang="en-US" sz="1600" b="0" i="0" u="none" dirty="0" err="1">
                <a:solidFill>
                  <a:schemeClr val="dk1"/>
                </a:solidFill>
                <a:latin typeface="Calibri"/>
                <a:ea typeface="Calibri"/>
                <a:cs typeface="Calibri"/>
                <a:sym typeface="Calibri"/>
              </a:rPr>
              <a:t>środek</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przekazu</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komunikacja</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ustna</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pisemna</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wizualna</a:t>
            </a:r>
            <a:r>
              <a:rPr lang="en-US" sz="1600" b="0" i="0" u="none" dirty="0">
                <a:solidFill>
                  <a:schemeClr val="dk1"/>
                </a:solidFill>
                <a:latin typeface="Calibri"/>
                <a:ea typeface="Calibri"/>
                <a:cs typeface="Calibri"/>
                <a:sym typeface="Calibri"/>
              </a:rPr>
              <a:t>),</a:t>
            </a:r>
            <a:endParaRPr sz="1600" b="0" i="0" u="none" dirty="0">
              <a:solidFill>
                <a:schemeClr val="dk1"/>
              </a:solidFill>
              <a:latin typeface="Calibri"/>
              <a:ea typeface="Calibri"/>
              <a:cs typeface="Calibri"/>
              <a:sym typeface="Calibri"/>
            </a:endParaRPr>
          </a:p>
          <a:p>
            <a:pPr marL="0" marR="0" lvl="0" indent="-101600" algn="just" rtl="0">
              <a:lnSpc>
                <a:spcPct val="150000"/>
              </a:lnSpc>
              <a:spcBef>
                <a:spcPts val="1000"/>
              </a:spcBef>
              <a:spcAft>
                <a:spcPts val="0"/>
              </a:spcAft>
              <a:buClr>
                <a:schemeClr val="dk1"/>
              </a:buClr>
              <a:buSzPts val="1600"/>
              <a:buFont typeface="Noto Sans Symbols"/>
              <a:buChar char="∙"/>
            </a:pPr>
            <a:r>
              <a:rPr lang="en-US" sz="1600" b="0" i="0" u="none" dirty="0" err="1">
                <a:solidFill>
                  <a:schemeClr val="dk1"/>
                </a:solidFill>
                <a:latin typeface="Calibri"/>
                <a:ea typeface="Calibri"/>
                <a:cs typeface="Calibri"/>
                <a:sym typeface="Calibri"/>
              </a:rPr>
              <a:t>dekodowanie</a:t>
            </a:r>
            <a:r>
              <a:rPr lang="en-US" sz="1600" b="0" i="0" u="none" dirty="0">
                <a:solidFill>
                  <a:schemeClr val="dk1"/>
                </a:solidFill>
                <a:latin typeface="Calibri"/>
                <a:ea typeface="Calibri"/>
                <a:cs typeface="Calibri"/>
                <a:sym typeface="Calibri"/>
              </a:rPr>
              <a:t> – </a:t>
            </a:r>
            <a:r>
              <a:rPr lang="en-US" sz="1600" b="0" i="0" u="none" dirty="0" err="1">
                <a:solidFill>
                  <a:schemeClr val="dk1"/>
                </a:solidFill>
                <a:latin typeface="Calibri"/>
                <a:ea typeface="Calibri"/>
                <a:cs typeface="Calibri"/>
                <a:sym typeface="Calibri"/>
              </a:rPr>
              <a:t>przełożenie</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komunikatu</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na</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zrozumiałą</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formę</a:t>
            </a:r>
            <a:r>
              <a:rPr lang="en-US" sz="1600" b="0" i="0" u="none" dirty="0">
                <a:solidFill>
                  <a:schemeClr val="dk1"/>
                </a:solidFill>
                <a:latin typeface="Calibri"/>
                <a:ea typeface="Calibri"/>
                <a:cs typeface="Calibri"/>
                <a:sym typeface="Calibri"/>
              </a:rPr>
              <a:t>,</a:t>
            </a:r>
            <a:endParaRPr sz="1600" b="0" i="0" u="none" dirty="0">
              <a:solidFill>
                <a:schemeClr val="dk1"/>
              </a:solidFill>
              <a:latin typeface="Calibri"/>
              <a:ea typeface="Calibri"/>
              <a:cs typeface="Calibri"/>
              <a:sym typeface="Calibri"/>
            </a:endParaRPr>
          </a:p>
          <a:p>
            <a:pPr marL="0" marR="0" lvl="0" indent="-101600" algn="just" rtl="0">
              <a:lnSpc>
                <a:spcPct val="150000"/>
              </a:lnSpc>
              <a:spcBef>
                <a:spcPts val="1000"/>
              </a:spcBef>
              <a:spcAft>
                <a:spcPts val="0"/>
              </a:spcAft>
              <a:buClr>
                <a:schemeClr val="dk1"/>
              </a:buClr>
              <a:buSzPts val="1600"/>
              <a:buFont typeface="Noto Sans Symbols"/>
              <a:buChar char="∙"/>
            </a:pPr>
            <a:r>
              <a:rPr lang="en-US" sz="1600" b="0" i="0" u="none" dirty="0" err="1">
                <a:solidFill>
                  <a:schemeClr val="dk1"/>
                </a:solidFill>
                <a:latin typeface="Calibri"/>
                <a:ea typeface="Calibri"/>
                <a:cs typeface="Calibri"/>
                <a:sym typeface="Calibri"/>
              </a:rPr>
              <a:t>odbiorca</a:t>
            </a:r>
            <a:r>
              <a:rPr lang="en-US" sz="1600" b="0" i="0" u="none" dirty="0">
                <a:solidFill>
                  <a:schemeClr val="dk1"/>
                </a:solidFill>
                <a:latin typeface="Calibri"/>
                <a:ea typeface="Calibri"/>
                <a:cs typeface="Calibri"/>
                <a:sym typeface="Calibri"/>
              </a:rPr>
              <a:t> – </a:t>
            </a:r>
            <a:r>
              <a:rPr lang="en-US" sz="1600" b="0" i="0" u="none" dirty="0" err="1">
                <a:solidFill>
                  <a:schemeClr val="dk1"/>
                </a:solidFill>
                <a:latin typeface="Calibri"/>
                <a:ea typeface="Calibri"/>
                <a:cs typeface="Calibri"/>
                <a:sym typeface="Calibri"/>
              </a:rPr>
              <a:t>adresat</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komunikatu</a:t>
            </a:r>
            <a:endParaRPr sz="1600" b="0" i="0" u="none" dirty="0">
              <a:solidFill>
                <a:schemeClr val="dk1"/>
              </a:solidFill>
              <a:latin typeface="Calibri"/>
              <a:ea typeface="Calibri"/>
              <a:cs typeface="Calibri"/>
              <a:sym typeface="Calibri"/>
            </a:endParaRPr>
          </a:p>
          <a:p>
            <a:pPr marL="0" marR="0" lvl="0" indent="-101600" algn="just" rtl="0">
              <a:lnSpc>
                <a:spcPct val="150000"/>
              </a:lnSpc>
              <a:spcBef>
                <a:spcPts val="1000"/>
              </a:spcBef>
              <a:spcAft>
                <a:spcPts val="0"/>
              </a:spcAft>
              <a:buClr>
                <a:schemeClr val="dk1"/>
              </a:buClr>
              <a:buSzPts val="1600"/>
              <a:buFont typeface="Noto Sans Symbols"/>
              <a:buChar char="∙"/>
            </a:pPr>
            <a:r>
              <a:rPr lang="en-US" sz="1600" b="0" i="0" u="none" dirty="0" err="1">
                <a:solidFill>
                  <a:schemeClr val="dk1"/>
                </a:solidFill>
                <a:latin typeface="Calibri"/>
                <a:ea typeface="Calibri"/>
                <a:cs typeface="Calibri"/>
                <a:sym typeface="Calibri"/>
              </a:rPr>
              <a:t>sprzężenie</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zwrotne</a:t>
            </a:r>
            <a:r>
              <a:rPr lang="en-US" sz="1600" b="0" i="0" u="none" dirty="0">
                <a:solidFill>
                  <a:schemeClr val="dk1"/>
                </a:solidFill>
                <a:latin typeface="Calibri"/>
                <a:ea typeface="Calibri"/>
                <a:cs typeface="Calibri"/>
                <a:sym typeface="Calibri"/>
              </a:rPr>
              <a:t> – </a:t>
            </a:r>
            <a:r>
              <a:rPr lang="en-US" sz="1600" b="0" i="0" u="none" dirty="0" err="1">
                <a:solidFill>
                  <a:schemeClr val="dk1"/>
                </a:solidFill>
                <a:latin typeface="Calibri"/>
                <a:ea typeface="Calibri"/>
                <a:cs typeface="Calibri"/>
                <a:sym typeface="Calibri"/>
              </a:rPr>
              <a:t>informacja</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zwrotna</a:t>
            </a:r>
            <a:r>
              <a:rPr lang="en-US" sz="1600" b="0" i="0" u="none" dirty="0">
                <a:solidFill>
                  <a:schemeClr val="dk1"/>
                </a:solidFill>
                <a:latin typeface="Calibri"/>
                <a:ea typeface="Calibri"/>
                <a:cs typeface="Calibri"/>
                <a:sym typeface="Calibri"/>
              </a:rPr>
              <a:t> o </a:t>
            </a:r>
            <a:r>
              <a:rPr lang="en-US" sz="1600" b="0" i="0" u="none" dirty="0" err="1">
                <a:solidFill>
                  <a:schemeClr val="dk1"/>
                </a:solidFill>
                <a:latin typeface="Calibri"/>
                <a:ea typeface="Calibri"/>
                <a:cs typeface="Calibri"/>
                <a:sym typeface="Calibri"/>
              </a:rPr>
              <a:t>zrozumieniu</a:t>
            </a:r>
            <a:r>
              <a:rPr lang="en-US" sz="1600" b="0" i="0" u="none" dirty="0">
                <a:solidFill>
                  <a:schemeClr val="dk1"/>
                </a:solidFill>
                <a:latin typeface="Calibri"/>
                <a:ea typeface="Calibri"/>
                <a:cs typeface="Calibri"/>
                <a:sym typeface="Calibri"/>
              </a:rPr>
              <a:t> </a:t>
            </a:r>
            <a:r>
              <a:rPr lang="en-US" sz="1600" b="0" i="0" u="none" dirty="0" err="1">
                <a:solidFill>
                  <a:schemeClr val="dk1"/>
                </a:solidFill>
                <a:latin typeface="Calibri"/>
                <a:ea typeface="Calibri"/>
                <a:cs typeface="Calibri"/>
                <a:sym typeface="Calibri"/>
              </a:rPr>
              <a:t>przekazu</a:t>
            </a:r>
            <a:r>
              <a:rPr lang="en-US" sz="1600" b="0" i="0" u="none" dirty="0">
                <a:solidFill>
                  <a:schemeClr val="dk1"/>
                </a:solidFill>
                <a:latin typeface="Calibri"/>
                <a:ea typeface="Calibri"/>
                <a:cs typeface="Calibri"/>
                <a:sym typeface="Calibri"/>
              </a:rPr>
              <a:t>.</a:t>
            </a:r>
            <a:endParaRPr sz="1600" b="0" i="0" u="none" dirty="0">
              <a:solidFill>
                <a:schemeClr val="dk1"/>
              </a:solidFill>
              <a:latin typeface="Calibri"/>
              <a:ea typeface="Calibri"/>
              <a:cs typeface="Calibri"/>
              <a:sym typeface="Calibri"/>
            </a:endParaRPr>
          </a:p>
          <a:p>
            <a:pPr marL="228600" marR="0" lvl="0" indent="-127000" algn="l" rtl="0">
              <a:lnSpc>
                <a:spcPct val="90000"/>
              </a:lnSpc>
              <a:spcBef>
                <a:spcPts val="2400"/>
              </a:spcBef>
              <a:spcAft>
                <a:spcPts val="0"/>
              </a:spcAft>
              <a:buClr>
                <a:schemeClr val="dk1"/>
              </a:buClr>
              <a:buSzPts val="1600"/>
              <a:buFont typeface="Arial"/>
              <a:buNone/>
            </a:pPr>
            <a:endParaRPr sz="1600" b="0" i="0" u="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pic>
        <p:nvPicPr>
          <p:cNvPr id="864" name="Google Shape;864;p73" descr="kominukacja.jpg"/>
          <p:cNvPicPr preferRelativeResize="0"/>
          <p:nvPr/>
        </p:nvPicPr>
        <p:blipFill rotWithShape="1">
          <a:blip r:embed="rId3">
            <a:alphaModFix/>
          </a:blip>
          <a:srcRect/>
          <a:stretch/>
        </p:blipFill>
        <p:spPr>
          <a:xfrm>
            <a:off x="838200" y="2740025"/>
            <a:ext cx="10515600" cy="3571875"/>
          </a:xfrm>
          <a:prstGeom prst="rect">
            <a:avLst/>
          </a:prstGeom>
          <a:noFill/>
          <a:ln>
            <a:noFill/>
          </a:ln>
        </p:spPr>
      </p:pic>
      <p:pic>
        <p:nvPicPr>
          <p:cNvPr id="865" name="Google Shape;865;p73"/>
          <p:cNvPicPr preferRelativeResize="0"/>
          <p:nvPr/>
        </p:nvPicPr>
        <p:blipFill rotWithShape="1">
          <a:blip r:embed="rId4">
            <a:alphaModFix/>
          </a:blip>
          <a:srcRect/>
          <a:stretch/>
        </p:blipFill>
        <p:spPr>
          <a:xfrm>
            <a:off x="1085850" y="530225"/>
            <a:ext cx="10556875" cy="3365500"/>
          </a:xfrm>
          <a:prstGeom prst="rect">
            <a:avLst/>
          </a:prstGeom>
          <a:noFill/>
          <a:ln>
            <a:noFill/>
          </a:ln>
        </p:spPr>
      </p:pic>
      <p:pic>
        <p:nvPicPr>
          <p:cNvPr id="866" name="Google Shape;866;p73"/>
          <p:cNvPicPr preferRelativeResize="0"/>
          <p:nvPr/>
        </p:nvPicPr>
        <p:blipFill rotWithShape="1">
          <a:blip r:embed="rId5">
            <a:alphaModFix/>
          </a:blip>
          <a:srcRect/>
          <a:stretch/>
        </p:blipFill>
        <p:spPr>
          <a:xfrm>
            <a:off x="103187" y="5846762"/>
            <a:ext cx="11985625" cy="992187"/>
          </a:xfrm>
          <a:prstGeom prst="rect">
            <a:avLst/>
          </a:prstGeom>
          <a:noFill/>
          <a:ln>
            <a:noFill/>
          </a:ln>
        </p:spPr>
      </p:pic>
      <p:pic>
        <p:nvPicPr>
          <p:cNvPr id="867" name="Google Shape;867;p73" descr="Obraz zawierający tekst&#10;&#10;Opis wygenerowany automatycznie"/>
          <p:cNvPicPr preferRelativeResize="0"/>
          <p:nvPr/>
        </p:nvPicPr>
        <p:blipFill rotWithShape="1">
          <a:blip r:embed="rId6">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74"/>
          <p:cNvSpPr txBox="1">
            <a:spLocks noGrp="1"/>
          </p:cNvSpPr>
          <p:nvPr>
            <p:ph type="ctrTitle"/>
          </p:nvPr>
        </p:nvSpPr>
        <p:spPr>
          <a:xfrm>
            <a:off x="1160578" y="609406"/>
            <a:ext cx="9540875" cy="3635375"/>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dk1"/>
              </a:buClr>
              <a:buSzPts val="4100"/>
              <a:buFont typeface="Calibri"/>
              <a:buNone/>
            </a:pPr>
            <a:r>
              <a:rPr lang="en-US" sz="4100" b="1" i="0" u="none" dirty="0" err="1">
                <a:solidFill>
                  <a:schemeClr val="dk1"/>
                </a:solidFill>
                <a:latin typeface="Calibri"/>
                <a:ea typeface="Calibri"/>
                <a:cs typeface="Calibri"/>
                <a:sym typeface="Calibri"/>
              </a:rPr>
              <a:t>Komunikacja</a:t>
            </a:r>
            <a:r>
              <a:rPr lang="en-US" sz="4100" b="1" i="0" u="none" dirty="0">
                <a:solidFill>
                  <a:schemeClr val="dk1"/>
                </a:solidFill>
                <a:latin typeface="Calibri"/>
                <a:ea typeface="Calibri"/>
                <a:cs typeface="Calibri"/>
                <a:sym typeface="Calibri"/>
              </a:rPr>
              <a:t> </a:t>
            </a:r>
            <a:r>
              <a:rPr lang="en-US" sz="4100" b="1" i="0" u="none" dirty="0" err="1">
                <a:solidFill>
                  <a:schemeClr val="dk1"/>
                </a:solidFill>
                <a:latin typeface="Calibri"/>
                <a:ea typeface="Calibri"/>
                <a:cs typeface="Calibri"/>
                <a:sym typeface="Calibri"/>
              </a:rPr>
              <a:t>werbalna</a:t>
            </a:r>
            <a:r>
              <a:rPr lang="en-US" sz="4100" b="1" i="0" u="none" dirty="0">
                <a:solidFill>
                  <a:schemeClr val="dk1"/>
                </a:solidFill>
                <a:latin typeface="Calibri"/>
                <a:ea typeface="Calibri"/>
                <a:cs typeface="Calibri"/>
                <a:sym typeface="Calibri"/>
              </a:rPr>
              <a:t> </a:t>
            </a:r>
            <a:r>
              <a:rPr lang="en-US" sz="4100" b="0" i="0" u="none" dirty="0">
                <a:solidFill>
                  <a:schemeClr val="dk1"/>
                </a:solidFill>
                <a:latin typeface="Calibri"/>
                <a:ea typeface="Calibri"/>
                <a:cs typeface="Calibri"/>
                <a:sym typeface="Calibri"/>
              </a:rPr>
              <a:t>to </a:t>
            </a:r>
            <a:r>
              <a:rPr lang="en-US" sz="4100" b="0" i="0" u="none" dirty="0" err="1">
                <a:solidFill>
                  <a:schemeClr val="dk1"/>
                </a:solidFill>
                <a:latin typeface="Calibri"/>
                <a:ea typeface="Calibri"/>
                <a:cs typeface="Calibri"/>
                <a:sym typeface="Calibri"/>
              </a:rPr>
              <a:t>wszystkie</a:t>
            </a:r>
            <a:r>
              <a:rPr lang="en-US" sz="4100" b="0" i="0" u="none" dirty="0">
                <a:solidFill>
                  <a:schemeClr val="dk1"/>
                </a:solidFill>
                <a:latin typeface="Calibri"/>
                <a:ea typeface="Calibri"/>
                <a:cs typeface="Calibri"/>
                <a:sym typeface="Calibri"/>
              </a:rPr>
              <a:t> </a:t>
            </a:r>
            <a:r>
              <a:rPr lang="en-US" sz="4100" b="0" i="0" u="none" dirty="0" err="1">
                <a:solidFill>
                  <a:schemeClr val="dk1"/>
                </a:solidFill>
                <a:latin typeface="Calibri"/>
                <a:ea typeface="Calibri"/>
                <a:cs typeface="Calibri"/>
                <a:sym typeface="Calibri"/>
              </a:rPr>
              <a:t>sygnały</a:t>
            </a:r>
            <a:r>
              <a:rPr lang="en-US" sz="4100" b="0" i="0" u="none" dirty="0">
                <a:solidFill>
                  <a:schemeClr val="dk1"/>
                </a:solidFill>
                <a:latin typeface="Calibri"/>
                <a:ea typeface="Calibri"/>
                <a:cs typeface="Calibri"/>
                <a:sym typeface="Calibri"/>
              </a:rPr>
              <a:t>, </a:t>
            </a:r>
            <a:r>
              <a:rPr lang="en-US" sz="4100" b="0" i="0" u="none" dirty="0" err="1">
                <a:solidFill>
                  <a:schemeClr val="dk1"/>
                </a:solidFill>
                <a:latin typeface="Calibri"/>
                <a:ea typeface="Calibri"/>
                <a:cs typeface="Calibri"/>
                <a:sym typeface="Calibri"/>
              </a:rPr>
              <a:t>jakie</a:t>
            </a:r>
            <a:r>
              <a:rPr lang="en-US" sz="4100" b="0" i="0" u="none" dirty="0">
                <a:solidFill>
                  <a:schemeClr val="dk1"/>
                </a:solidFill>
                <a:latin typeface="Calibri"/>
                <a:ea typeface="Calibri"/>
                <a:cs typeface="Calibri"/>
                <a:sym typeface="Calibri"/>
              </a:rPr>
              <a:t> </a:t>
            </a:r>
            <a:r>
              <a:rPr lang="en-US" sz="4100" b="0" i="0" u="none" dirty="0" err="1">
                <a:solidFill>
                  <a:schemeClr val="dk1"/>
                </a:solidFill>
                <a:latin typeface="Calibri"/>
                <a:ea typeface="Calibri"/>
                <a:cs typeface="Calibri"/>
                <a:sym typeface="Calibri"/>
              </a:rPr>
              <a:t>wysyłamy</a:t>
            </a:r>
            <a:r>
              <a:rPr lang="en-US" sz="4100" b="0" i="0" u="none" dirty="0">
                <a:solidFill>
                  <a:schemeClr val="dk1"/>
                </a:solidFill>
                <a:latin typeface="Calibri"/>
                <a:ea typeface="Calibri"/>
                <a:cs typeface="Calibri"/>
                <a:sym typeface="Calibri"/>
              </a:rPr>
              <a:t> </a:t>
            </a:r>
            <a:r>
              <a:rPr lang="en-US" sz="4100" b="0" i="0" u="none" dirty="0" err="1">
                <a:solidFill>
                  <a:schemeClr val="dk1"/>
                </a:solidFill>
                <a:latin typeface="Calibri"/>
                <a:ea typeface="Calibri"/>
                <a:cs typeface="Calibri"/>
                <a:sym typeface="Calibri"/>
              </a:rPr>
              <a:t>otoczeniu</a:t>
            </a:r>
            <a:r>
              <a:rPr lang="en-US" sz="4100" b="0" i="0" u="none" dirty="0">
                <a:solidFill>
                  <a:schemeClr val="dk1"/>
                </a:solidFill>
                <a:latin typeface="Calibri"/>
                <a:ea typeface="Calibri"/>
                <a:cs typeface="Calibri"/>
                <a:sym typeface="Calibri"/>
              </a:rPr>
              <a:t> </a:t>
            </a:r>
            <a:r>
              <a:rPr lang="en-US" sz="4100" b="0" i="0" u="none" dirty="0" err="1">
                <a:solidFill>
                  <a:schemeClr val="dk1"/>
                </a:solidFill>
                <a:latin typeface="Calibri"/>
                <a:ea typeface="Calibri"/>
                <a:cs typeface="Calibri"/>
                <a:sym typeface="Calibri"/>
              </a:rPr>
              <a:t>za</a:t>
            </a:r>
            <a:r>
              <a:rPr lang="en-US" sz="4100" b="0" i="0" u="none" dirty="0">
                <a:solidFill>
                  <a:schemeClr val="dk1"/>
                </a:solidFill>
                <a:latin typeface="Calibri"/>
                <a:ea typeface="Calibri"/>
                <a:cs typeface="Calibri"/>
                <a:sym typeface="Calibri"/>
              </a:rPr>
              <a:t> </a:t>
            </a:r>
            <a:r>
              <a:rPr lang="en-US" sz="4100" b="0" i="0" u="none" dirty="0" err="1">
                <a:solidFill>
                  <a:schemeClr val="dk1"/>
                </a:solidFill>
                <a:latin typeface="Calibri"/>
                <a:ea typeface="Calibri"/>
                <a:cs typeface="Calibri"/>
                <a:sym typeface="Calibri"/>
              </a:rPr>
              <a:t>pomocą</a:t>
            </a:r>
            <a:r>
              <a:rPr lang="en-US" sz="4100" b="0" i="0" u="none" dirty="0">
                <a:solidFill>
                  <a:schemeClr val="dk1"/>
                </a:solidFill>
                <a:latin typeface="Calibri"/>
                <a:ea typeface="Calibri"/>
                <a:cs typeface="Calibri"/>
                <a:sym typeface="Calibri"/>
              </a:rPr>
              <a:t> </a:t>
            </a:r>
            <a:r>
              <a:rPr lang="en-US" sz="4100" b="1" i="0" u="none" dirty="0" err="1">
                <a:solidFill>
                  <a:schemeClr val="dk1"/>
                </a:solidFill>
                <a:latin typeface="Calibri"/>
                <a:ea typeface="Calibri"/>
                <a:cs typeface="Calibri"/>
                <a:sym typeface="Calibri"/>
              </a:rPr>
              <a:t>słów</a:t>
            </a:r>
            <a:r>
              <a:rPr lang="en-US" sz="4100" b="0" i="0" u="none" dirty="0">
                <a:solidFill>
                  <a:schemeClr val="dk1"/>
                </a:solidFill>
                <a:latin typeface="Calibri"/>
                <a:ea typeface="Calibri"/>
                <a:cs typeface="Calibri"/>
                <a:sym typeface="Calibri"/>
              </a:rPr>
              <a:t>.</a:t>
            </a:r>
            <a:endParaRPr dirty="0"/>
          </a:p>
        </p:txBody>
      </p:sp>
      <p:pic>
        <p:nvPicPr>
          <p:cNvPr id="873" name="Google Shape;873;p74"/>
          <p:cNvPicPr preferRelativeResize="0"/>
          <p:nvPr/>
        </p:nvPicPr>
        <p:blipFill rotWithShape="1">
          <a:blip r:embed="rId3">
            <a:alphaModFix/>
          </a:blip>
          <a:srcRect/>
          <a:stretch/>
        </p:blipFill>
        <p:spPr>
          <a:xfrm>
            <a:off x="103187" y="5846762"/>
            <a:ext cx="11985625" cy="99218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8"/>
          <p:cNvSpPr txBox="1">
            <a:spLocks noGrp="1"/>
          </p:cNvSpPr>
          <p:nvPr>
            <p:ph type="title"/>
          </p:nvPr>
        </p:nvSpPr>
        <p:spPr>
          <a:xfrm>
            <a:off x="612775" y="576262"/>
            <a:ext cx="11140610" cy="1127125"/>
          </a:xfrm>
          <a:prstGeom prst="rect">
            <a:avLst/>
          </a:prstGeom>
          <a:noFill/>
          <a:ln>
            <a:noFill/>
          </a:ln>
        </p:spPr>
        <p:txBody>
          <a:bodyPr spcFirstLastPara="1" wrap="square" lIns="91425" tIns="45700" rIns="91425" bIns="45700" anchor="ctr" anchorCtr="0">
            <a:noAutofit/>
          </a:bodyPr>
          <a:lstStyle/>
          <a:p>
            <a:pPr lvl="0" algn="ctr">
              <a:buSzPts val="4400"/>
            </a:pPr>
            <a:r>
              <a:rPr lang="pl-PL" dirty="0"/>
              <a:t>Konsekwencje strachu przed porażką?</a:t>
            </a:r>
            <a:endParaRPr dirty="0"/>
          </a:p>
        </p:txBody>
      </p:sp>
      <p:sp>
        <p:nvSpPr>
          <p:cNvPr id="269" name="Google Shape;269;p8"/>
          <p:cNvSpPr txBox="1">
            <a:spLocks noGrp="1"/>
          </p:cNvSpPr>
          <p:nvPr>
            <p:ph type="body" idx="1"/>
          </p:nvPr>
        </p:nvSpPr>
        <p:spPr>
          <a:xfrm>
            <a:off x="941387" y="1657350"/>
            <a:ext cx="10269537" cy="4186237"/>
          </a:xfrm>
          <a:prstGeom prst="rect">
            <a:avLst/>
          </a:prstGeom>
          <a:noFill/>
          <a:ln>
            <a:noFill/>
          </a:ln>
        </p:spPr>
        <p:txBody>
          <a:bodyPr spcFirstLastPara="1" wrap="square" lIns="91425" tIns="45700" rIns="91425" bIns="45700" anchor="ctr" anchorCtr="0">
            <a:normAutofit/>
          </a:bodyPr>
          <a:lstStyle/>
          <a:p>
            <a:pPr>
              <a:lnSpc>
                <a:spcPct val="150000"/>
              </a:lnSpc>
            </a:pPr>
            <a:r>
              <a:rPr lang="pl-PL" sz="2400" dirty="0">
                <a:latin typeface="Calibri" panose="020F0502020204030204" pitchFamily="34" charset="0"/>
                <a:ea typeface="Calibri" panose="020F0502020204030204" pitchFamily="34" charset="0"/>
                <a:cs typeface="Times New Roman" panose="02020603050405020304" pitchFamily="18" charset="0"/>
              </a:rPr>
              <a:t>s</a:t>
            </a:r>
            <a:r>
              <a:rPr lang="pl-PL" sz="2400" dirty="0" smtClean="0">
                <a:latin typeface="Calibri" panose="020F0502020204030204" pitchFamily="34" charset="0"/>
                <a:ea typeface="Calibri" panose="020F0502020204030204" pitchFamily="34" charset="0"/>
                <a:cs typeface="Times New Roman" panose="02020603050405020304" pitchFamily="18" charset="0"/>
              </a:rPr>
              <a:t>trach </a:t>
            </a:r>
            <a:r>
              <a:rPr lang="pl-PL" sz="2400" dirty="0">
                <a:latin typeface="Calibri" panose="020F0502020204030204" pitchFamily="34" charset="0"/>
                <a:ea typeface="Calibri" panose="020F0502020204030204" pitchFamily="34" charset="0"/>
                <a:cs typeface="Times New Roman" panose="02020603050405020304" pitchFamily="18" charset="0"/>
              </a:rPr>
              <a:t>przed działaniem, zamykanie się na nowe </a:t>
            </a:r>
            <a:r>
              <a:rPr lang="pl-PL" sz="2400" dirty="0" smtClean="0">
                <a:latin typeface="Calibri" panose="020F0502020204030204" pitchFamily="34" charset="0"/>
                <a:ea typeface="Calibri" panose="020F0502020204030204" pitchFamily="34" charset="0"/>
                <a:cs typeface="Times New Roman" panose="02020603050405020304" pitchFamily="18" charset="0"/>
              </a:rPr>
              <a:t>możliwości,</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pl-PL" sz="2400" dirty="0">
                <a:latin typeface="Calibri" panose="020F0502020204030204" pitchFamily="34" charset="0"/>
                <a:ea typeface="Calibri" panose="020F0502020204030204" pitchFamily="34" charset="0"/>
                <a:cs typeface="Times New Roman" panose="02020603050405020304" pitchFamily="18" charset="0"/>
              </a:rPr>
              <a:t>z</a:t>
            </a:r>
            <a:r>
              <a:rPr lang="pl-PL" sz="2400" dirty="0" smtClean="0">
                <a:latin typeface="Calibri" panose="020F0502020204030204" pitchFamily="34" charset="0"/>
                <a:ea typeface="Calibri" panose="020F0502020204030204" pitchFamily="34" charset="0"/>
                <a:cs typeface="Times New Roman" panose="02020603050405020304" pitchFamily="18" charset="0"/>
              </a:rPr>
              <a:t>amknięcie </a:t>
            </a:r>
            <a:r>
              <a:rPr lang="pl-PL" sz="2400" dirty="0">
                <a:latin typeface="Calibri" panose="020F0502020204030204" pitchFamily="34" charset="0"/>
                <a:ea typeface="Calibri" panose="020F0502020204030204" pitchFamily="34" charset="0"/>
                <a:cs typeface="Times New Roman" panose="02020603050405020304" pitchFamily="18" charset="0"/>
              </a:rPr>
              <a:t>w strefie komfortu, brak możliwości zdobycia </a:t>
            </a:r>
            <a:r>
              <a:rPr lang="pl-PL" sz="2400" dirty="0" smtClean="0">
                <a:latin typeface="Calibri" panose="020F0502020204030204" pitchFamily="34" charset="0"/>
                <a:ea typeface="Calibri" panose="020F0502020204030204" pitchFamily="34" charset="0"/>
                <a:cs typeface="Times New Roman" panose="02020603050405020304" pitchFamily="18" charset="0"/>
              </a:rPr>
              <a:t>doświadczenia, </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pl-PL" sz="2400" dirty="0">
                <a:latin typeface="Calibri" panose="020F0502020204030204" pitchFamily="34" charset="0"/>
                <a:ea typeface="Calibri" panose="020F0502020204030204" pitchFamily="34" charset="0"/>
                <a:cs typeface="Times New Roman" panose="02020603050405020304" pitchFamily="18" charset="0"/>
              </a:rPr>
              <a:t>s</a:t>
            </a:r>
            <a:r>
              <a:rPr lang="pl-PL" sz="2400" dirty="0" smtClean="0">
                <a:latin typeface="Calibri" panose="020F0502020204030204" pitchFamily="34" charset="0"/>
                <a:ea typeface="Calibri" panose="020F0502020204030204" pitchFamily="34" charset="0"/>
                <a:cs typeface="Times New Roman" panose="02020603050405020304" pitchFamily="18" charset="0"/>
              </a:rPr>
              <a:t>trach </a:t>
            </a:r>
            <a:r>
              <a:rPr lang="pl-PL" sz="2400" dirty="0">
                <a:latin typeface="Calibri" panose="020F0502020204030204" pitchFamily="34" charset="0"/>
                <a:ea typeface="Calibri" panose="020F0502020204030204" pitchFamily="34" charset="0"/>
                <a:cs typeface="Times New Roman" panose="02020603050405020304" pitchFamily="18" charset="0"/>
              </a:rPr>
              <a:t>przed oceną </a:t>
            </a:r>
            <a:r>
              <a:rPr lang="pl-PL" sz="2400" dirty="0" smtClean="0">
                <a:latin typeface="Calibri" panose="020F0502020204030204" pitchFamily="34" charset="0"/>
                <a:ea typeface="Calibri" panose="020F0502020204030204" pitchFamily="34" charset="0"/>
                <a:cs typeface="Times New Roman" panose="02020603050405020304" pitchFamily="18" charset="0"/>
              </a:rPr>
              <a:t>społeczną,</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pl-PL" sz="2400" dirty="0">
                <a:latin typeface="Calibri" panose="020F0502020204030204" pitchFamily="34" charset="0"/>
                <a:ea typeface="Calibri" panose="020F0502020204030204" pitchFamily="34" charset="0"/>
                <a:cs typeface="Times New Roman" panose="02020603050405020304" pitchFamily="18" charset="0"/>
              </a:rPr>
              <a:t>b</a:t>
            </a:r>
            <a:r>
              <a:rPr lang="pl-PL" sz="2400" dirty="0" smtClean="0">
                <a:latin typeface="Calibri" panose="020F0502020204030204" pitchFamily="34" charset="0"/>
                <a:ea typeface="Calibri" panose="020F0502020204030204" pitchFamily="34" charset="0"/>
                <a:cs typeface="Times New Roman" panose="02020603050405020304" pitchFamily="18" charset="0"/>
              </a:rPr>
              <a:t>rak </a:t>
            </a:r>
            <a:r>
              <a:rPr lang="pl-PL" sz="2400" dirty="0">
                <a:latin typeface="Calibri" panose="020F0502020204030204" pitchFamily="34" charset="0"/>
                <a:ea typeface="Calibri" panose="020F0502020204030204" pitchFamily="34" charset="0"/>
                <a:cs typeface="Times New Roman" panose="02020603050405020304" pitchFamily="18" charset="0"/>
              </a:rPr>
              <a:t>możliwości podniesienia swojej samooceny (człowiek unika działania, nie ma przestrzeni do sprawdzenia się w różnych sytuacjach</a:t>
            </a:r>
            <a:r>
              <a:rPr lang="pl-PL" sz="2400" dirty="0" smtClean="0">
                <a:latin typeface="Calibri" panose="020F0502020204030204" pitchFamily="34" charset="0"/>
                <a:ea typeface="Calibri" panose="020F0502020204030204" pitchFamily="34" charset="0"/>
                <a:cs typeface="Times New Roman" panose="02020603050405020304" pitchFamily="18" charset="0"/>
              </a:rPr>
              <a:t>).</a:t>
            </a:r>
            <a:endParaRPr lang="pl-PL"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70" name="Google Shape;270;p8"/>
          <p:cNvSpPr txBox="1"/>
          <p:nvPr/>
        </p:nvSpPr>
        <p:spPr>
          <a:xfrm>
            <a:off x="0" y="5775325"/>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71" name="Google Shape;271;p8"/>
          <p:cNvPicPr preferRelativeResize="0"/>
          <p:nvPr/>
        </p:nvPicPr>
        <p:blipFill rotWithShape="1">
          <a:blip r:embed="rId3">
            <a:alphaModFix/>
          </a:blip>
          <a:srcRect/>
          <a:stretch/>
        </p:blipFill>
        <p:spPr>
          <a:xfrm>
            <a:off x="103187" y="5846762"/>
            <a:ext cx="11985625" cy="992187"/>
          </a:xfrm>
          <a:prstGeom prst="rect">
            <a:avLst/>
          </a:prstGeom>
          <a:noFill/>
          <a:ln>
            <a:noFill/>
          </a:ln>
        </p:spPr>
      </p:pic>
      <p:grpSp>
        <p:nvGrpSpPr>
          <p:cNvPr id="272" name="Google Shape;272;p8"/>
          <p:cNvGrpSpPr/>
          <p:nvPr/>
        </p:nvGrpSpPr>
        <p:grpSpPr>
          <a:xfrm>
            <a:off x="103187" y="5816600"/>
            <a:ext cx="11985625" cy="993775"/>
            <a:chOff x="373980" y="594332"/>
            <a:chExt cx="15168222" cy="1257483"/>
          </a:xfrm>
        </p:grpSpPr>
        <p:pic>
          <p:nvPicPr>
            <p:cNvPr id="273" name="Google Shape;273;p8"/>
            <p:cNvPicPr preferRelativeResize="0"/>
            <p:nvPr/>
          </p:nvPicPr>
          <p:blipFill rotWithShape="1">
            <a:blip r:embed="rId4">
              <a:alphaModFix/>
            </a:blip>
            <a:srcRect/>
            <a:stretch/>
          </p:blipFill>
          <p:spPr>
            <a:xfrm>
              <a:off x="12066303" y="826288"/>
              <a:ext cx="3475899" cy="1025527"/>
            </a:xfrm>
            <a:prstGeom prst="rect">
              <a:avLst/>
            </a:prstGeom>
            <a:noFill/>
            <a:ln>
              <a:noFill/>
            </a:ln>
          </p:spPr>
        </p:pic>
        <p:pic>
          <p:nvPicPr>
            <p:cNvPr id="274" name="Google Shape;274;p8"/>
            <p:cNvPicPr preferRelativeResize="0"/>
            <p:nvPr/>
          </p:nvPicPr>
          <p:blipFill rotWithShape="1">
            <a:blip r:embed="rId5">
              <a:alphaModFix/>
            </a:blip>
            <a:srcRect/>
            <a:stretch/>
          </p:blipFill>
          <p:spPr>
            <a:xfrm>
              <a:off x="373980" y="594332"/>
              <a:ext cx="2662915" cy="1257482"/>
            </a:xfrm>
            <a:prstGeom prst="rect">
              <a:avLst/>
            </a:prstGeom>
            <a:noFill/>
            <a:ln>
              <a:noFill/>
            </a:ln>
          </p:spPr>
        </p:pic>
      </p:grpSp>
      <p:pic>
        <p:nvPicPr>
          <p:cNvPr id="275" name="Google Shape;275;p8" descr="Obraz zawierający tekst&#10;&#10;Opis wygenerowany automatycznie"/>
          <p:cNvPicPr preferRelativeResize="0"/>
          <p:nvPr/>
        </p:nvPicPr>
        <p:blipFill rotWithShape="1">
          <a:blip r:embed="rId6">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7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Skuteczność wyrażanego komunikatu zależy od:</a:t>
            </a:r>
            <a:br>
              <a:rPr lang="en-US" sz="4000" b="0" i="0" u="none">
                <a:solidFill>
                  <a:schemeClr val="dk1"/>
                </a:solidFill>
                <a:latin typeface="Calibri"/>
                <a:ea typeface="Calibri"/>
                <a:cs typeface="Calibri"/>
                <a:sym typeface="Calibri"/>
              </a:rPr>
            </a:br>
            <a:endParaRPr/>
          </a:p>
        </p:txBody>
      </p:sp>
      <p:sp>
        <p:nvSpPr>
          <p:cNvPr id="879" name="Google Shape;879;p75"/>
          <p:cNvSpPr txBox="1">
            <a:spLocks noGrp="1"/>
          </p:cNvSpPr>
          <p:nvPr>
            <p:ph type="body" idx="1"/>
          </p:nvPr>
        </p:nvSpPr>
        <p:spPr>
          <a:xfrm>
            <a:off x="838199" y="1301518"/>
            <a:ext cx="10515600" cy="4351337"/>
          </a:xfrm>
          <a:prstGeom prst="rect">
            <a:avLst/>
          </a:prstGeom>
          <a:noFill/>
          <a:ln>
            <a:noFill/>
          </a:ln>
        </p:spPr>
        <p:txBody>
          <a:bodyPr spcFirstLastPara="1" wrap="square" lIns="91425" tIns="45700" rIns="91425" bIns="45700" anchor="ctr" anchorCtr="0">
            <a:normAutofit/>
          </a:bodyPr>
          <a:lstStyle/>
          <a:p>
            <a:pPr algn="just"/>
            <a:r>
              <a:rPr lang="pl-PL" sz="2400" dirty="0">
                <a:latin typeface="Calibri" pitchFamily="34" charset="0"/>
              </a:rPr>
              <a:t>rodzaju informacji, jakie chcemy przekazać, </a:t>
            </a:r>
          </a:p>
          <a:p>
            <a:pPr algn="just"/>
            <a:r>
              <a:rPr lang="pl-PL" sz="2400" dirty="0">
                <a:latin typeface="Calibri" pitchFamily="34" charset="0"/>
              </a:rPr>
              <a:t>słownictwa, jakim się posługujemy, </a:t>
            </a:r>
          </a:p>
          <a:p>
            <a:pPr algn="just"/>
            <a:r>
              <a:rPr lang="pl-PL" sz="2400" dirty="0">
                <a:latin typeface="Calibri" pitchFamily="34" charset="0"/>
              </a:rPr>
              <a:t>stylu i sposobu mówienia. </a:t>
            </a:r>
            <a:endParaRPr lang="pl-PL" sz="2400" dirty="0" smtClean="0">
              <a:latin typeface="Calibri" pitchFamily="34" charset="0"/>
            </a:endParaRPr>
          </a:p>
          <a:p>
            <a:pPr marL="114300" indent="0" algn="just">
              <a:buNone/>
            </a:pPr>
            <a:endParaRPr lang="pl-PL" sz="2400" dirty="0">
              <a:latin typeface="Calibri" pitchFamily="34" charset="0"/>
            </a:endParaRPr>
          </a:p>
          <a:p>
            <a:pPr marL="0" indent="0" algn="just">
              <a:buNone/>
            </a:pPr>
            <a:r>
              <a:rPr lang="pl-PL" sz="2400" dirty="0">
                <a:latin typeface="Calibri" pitchFamily="34" charset="0"/>
              </a:rPr>
              <a:t>Znaczenie mają: barwa głosu, intonacja, akcent, szybkość i głośność mówienia, płynność i wyrazistość mowy. </a:t>
            </a:r>
          </a:p>
          <a:p>
            <a:pPr marL="0" indent="0" algn="just">
              <a:buNone/>
            </a:pPr>
            <a:r>
              <a:rPr lang="pl-PL" sz="2400" dirty="0">
                <a:latin typeface="Calibri" pitchFamily="34" charset="0"/>
              </a:rPr>
              <a:t>W komunikacji werbalnej należy zwrócić szczególną uwagę na to, kim jest nasz rozmówca i czy wysyłany przez nas komunikat jest do niego dopasowany.</a:t>
            </a:r>
          </a:p>
          <a:p>
            <a:pPr marL="228600" marR="0" lvl="0" indent="-76200" algn="just"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880" name="Google Shape;880;p7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881" name="Google Shape;881;p75"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76"/>
          <p:cNvSpPr txBox="1">
            <a:spLocks noGrp="1"/>
          </p:cNvSpPr>
          <p:nvPr>
            <p:ph type="title"/>
          </p:nvPr>
        </p:nvSpPr>
        <p:spPr>
          <a:xfrm>
            <a:off x="1187450" y="382587"/>
            <a:ext cx="9639300" cy="59737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b="0" i="0" u="none" dirty="0" err="1">
                <a:solidFill>
                  <a:schemeClr val="dk1"/>
                </a:solidFill>
                <a:latin typeface="Calibri"/>
                <a:ea typeface="Calibri"/>
                <a:cs typeface="Calibri"/>
                <a:sym typeface="Calibri"/>
              </a:rPr>
              <a:t>Komunikacja</a:t>
            </a:r>
            <a:r>
              <a:rPr lang="en-US" sz="5400" b="0" i="0" u="none" dirty="0">
                <a:solidFill>
                  <a:schemeClr val="dk1"/>
                </a:solidFill>
                <a:latin typeface="Calibri"/>
                <a:ea typeface="Calibri"/>
                <a:cs typeface="Calibri"/>
                <a:sym typeface="Calibri"/>
              </a:rPr>
              <a:t> </a:t>
            </a:r>
            <a:r>
              <a:rPr lang="en-US" sz="5400" b="0" i="0" u="none" dirty="0" err="1">
                <a:solidFill>
                  <a:schemeClr val="dk1"/>
                </a:solidFill>
                <a:latin typeface="Calibri"/>
                <a:ea typeface="Calibri"/>
                <a:cs typeface="Calibri"/>
                <a:sym typeface="Calibri"/>
              </a:rPr>
              <a:t>niewerbalna</a:t>
            </a:r>
            <a:r>
              <a:rPr lang="en-US" sz="54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Wielokanałowy</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proces</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który</a:t>
            </a:r>
            <a:r>
              <a:rPr lang="en-US" sz="3600" b="0" i="0" u="none" dirty="0">
                <a:solidFill>
                  <a:schemeClr val="dk1"/>
                </a:solidFill>
                <a:latin typeface="Calibri"/>
                <a:ea typeface="Calibri"/>
                <a:cs typeface="Calibri"/>
                <a:sym typeface="Calibri"/>
              </a:rPr>
              <a:t> w </a:t>
            </a:r>
            <a:r>
              <a:rPr lang="en-US" sz="3600" b="0" i="0" u="none" dirty="0" err="1">
                <a:solidFill>
                  <a:schemeClr val="dk1"/>
                </a:solidFill>
                <a:latin typeface="Calibri"/>
                <a:ea typeface="Calibri"/>
                <a:cs typeface="Calibri"/>
                <a:sym typeface="Calibri"/>
              </a:rPr>
              <a:t>dużej</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mierze</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przebiega</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spontanicznie</a:t>
            </a:r>
            <a:r>
              <a:rPr lang="en-US" sz="3600" b="0" i="0" u="none" dirty="0">
                <a:solidFill>
                  <a:schemeClr val="dk1"/>
                </a:solidFill>
                <a:latin typeface="Calibri"/>
                <a:ea typeface="Calibri"/>
                <a:cs typeface="Calibri"/>
                <a:sym typeface="Calibri"/>
              </a:rPr>
              <a:t>, bez </a:t>
            </a:r>
            <a:r>
              <a:rPr lang="en-US" sz="3600" b="0" i="0" u="none" dirty="0" err="1">
                <a:solidFill>
                  <a:schemeClr val="dk1"/>
                </a:solidFill>
                <a:latin typeface="Calibri"/>
                <a:ea typeface="Calibri"/>
                <a:cs typeface="Calibri"/>
                <a:sym typeface="Calibri"/>
              </a:rPr>
              <a:t>udziału</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naszej</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świadomości</a:t>
            </a:r>
            <a:r>
              <a:rPr lang="en-US" sz="3600" b="0" i="0" u="none" dirty="0">
                <a:solidFill>
                  <a:schemeClr val="dk1"/>
                </a:solidFill>
                <a:latin typeface="Calibri"/>
                <a:ea typeface="Calibri"/>
                <a:cs typeface="Calibri"/>
                <a:sym typeface="Calibri"/>
              </a:rPr>
              <a:t>. </a:t>
            </a:r>
            <a:br>
              <a:rPr lang="en-US" sz="3600" b="0" i="0" u="none" dirty="0">
                <a:solidFill>
                  <a:schemeClr val="dk1"/>
                </a:solidFill>
                <a:latin typeface="Calibri"/>
                <a:ea typeface="Calibri"/>
                <a:cs typeface="Calibri"/>
                <a:sym typeface="Calibri"/>
              </a:rPr>
            </a:br>
            <a:endParaRPr dirty="0"/>
          </a:p>
        </p:txBody>
      </p:sp>
      <p:pic>
        <p:nvPicPr>
          <p:cNvPr id="887" name="Google Shape;887;p7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888" name="Google Shape;888;p76"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77"/>
          <p:cNvSpPr txBox="1">
            <a:spLocks noGrp="1"/>
          </p:cNvSpPr>
          <p:nvPr>
            <p:ph type="body" idx="4294967295"/>
          </p:nvPr>
        </p:nvSpPr>
        <p:spPr>
          <a:xfrm>
            <a:off x="1020417" y="518400"/>
            <a:ext cx="10048424" cy="5837949"/>
          </a:xfrm>
          <a:prstGeom prst="rect">
            <a:avLst/>
          </a:prstGeom>
          <a:noFill/>
          <a:ln>
            <a:noFill/>
          </a:ln>
        </p:spPr>
        <p:txBody>
          <a:bodyPr spcFirstLastPara="1" wrap="square" lIns="91425" tIns="45700" rIns="91425" bIns="45700" anchor="ctr" anchorCtr="0">
            <a:normAutofit/>
          </a:bodyPr>
          <a:lstStyle/>
          <a:p>
            <a:pPr marL="228600" marR="0" lvl="0" indent="-228600" algn="l" rtl="0">
              <a:lnSpc>
                <a:spcPct val="150000"/>
              </a:lnSpc>
              <a:spcBef>
                <a:spcPts val="0"/>
              </a:spcBef>
              <a:spcAft>
                <a:spcPts val="0"/>
              </a:spcAft>
              <a:buClr>
                <a:schemeClr val="dk1"/>
              </a:buClr>
              <a:buSzPts val="2000"/>
              <a:buFont typeface="Arial"/>
              <a:buChar char="•"/>
            </a:pPr>
            <a:r>
              <a:rPr lang="pl-PL" sz="2000" dirty="0" err="1"/>
              <a:t>w</a:t>
            </a:r>
            <a:r>
              <a:rPr lang="en-US" sz="2000" b="0" i="0" u="none" strike="noStrike" cap="none" dirty="0" err="1" smtClean="0">
                <a:solidFill>
                  <a:schemeClr val="dk1"/>
                </a:solidFill>
                <a:latin typeface="Calibri"/>
                <a:ea typeface="Calibri"/>
                <a:cs typeface="Calibri"/>
                <a:sym typeface="Calibri"/>
              </a:rPr>
              <a:t>iększości</a:t>
            </a:r>
            <a:r>
              <a:rPr lang="en-US" sz="2000" b="0" i="0" u="none" strike="noStrike" cap="none" dirty="0" smtClean="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sygnałów</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niewerbalnych</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jakie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wysyłamy</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nie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uświadamiamy</a:t>
            </a:r>
            <a:r>
              <a:rPr lang="en-US" sz="2000" b="0" i="0" u="none" strike="noStrike" cap="none" dirty="0">
                <a:solidFill>
                  <a:schemeClr val="dk1"/>
                </a:solidFill>
                <a:latin typeface="Calibri"/>
                <a:ea typeface="Calibri"/>
                <a:cs typeface="Calibri"/>
                <a:sym typeface="Calibri"/>
              </a:rPr>
              <a:t> </a:t>
            </a:r>
            <a:r>
              <a:rPr lang="en-US" sz="2000" b="0" i="0" u="none" strike="noStrike" cap="none" dirty="0" smtClean="0">
                <a:solidFill>
                  <a:schemeClr val="dk1"/>
                </a:solidFill>
                <a:latin typeface="Calibri"/>
                <a:ea typeface="Calibri"/>
                <a:cs typeface="Calibri"/>
                <a:sym typeface="Calibri"/>
              </a:rPr>
              <a:t>sobie</a:t>
            </a:r>
            <a:r>
              <a:rPr lang="pl-PL" sz="2000" dirty="0"/>
              <a:t>,</a:t>
            </a:r>
            <a:endParaRPr dirty="0"/>
          </a:p>
          <a:p>
            <a:pPr marL="228600" marR="0" lvl="0" indent="-228600" algn="l" rtl="0">
              <a:lnSpc>
                <a:spcPct val="150000"/>
              </a:lnSpc>
              <a:spcBef>
                <a:spcPts val="1000"/>
              </a:spcBef>
              <a:spcAft>
                <a:spcPts val="0"/>
              </a:spcAft>
              <a:buClr>
                <a:schemeClr val="dk1"/>
              </a:buClr>
              <a:buSzPts val="2000"/>
              <a:buFont typeface="Arial"/>
              <a:buChar char="•"/>
            </a:pPr>
            <a:r>
              <a:rPr lang="pl-PL" sz="2000" dirty="0" err="1"/>
              <a:t>i</a:t>
            </a:r>
            <a:r>
              <a:rPr lang="en-US" sz="2000" b="0" i="0" u="none" strike="noStrike" cap="none" dirty="0" err="1" smtClean="0">
                <a:solidFill>
                  <a:schemeClr val="dk1"/>
                </a:solidFill>
                <a:latin typeface="Calibri"/>
                <a:ea typeface="Calibri"/>
                <a:cs typeface="Calibri"/>
                <a:sym typeface="Calibri"/>
              </a:rPr>
              <a:t>nformacja</a:t>
            </a:r>
            <a:r>
              <a:rPr lang="en-US" sz="2000" b="0" i="0" u="none" strike="noStrike" cap="none" dirty="0" smtClean="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zwrotna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lub</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trening</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może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zwiększyć</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wiedzę</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temat</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naszej</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mowy</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smtClean="0">
                <a:solidFill>
                  <a:schemeClr val="dk1"/>
                </a:solidFill>
                <a:latin typeface="Calibri"/>
                <a:ea typeface="Calibri"/>
                <a:cs typeface="Calibri"/>
                <a:sym typeface="Calibri"/>
              </a:rPr>
              <a:t>ciała</a:t>
            </a:r>
            <a:r>
              <a:rPr lang="pl-PL" sz="2000" dirty="0"/>
              <a:t>,</a:t>
            </a:r>
            <a:endParaRPr dirty="0"/>
          </a:p>
          <a:p>
            <a:pPr marL="228600" marR="0" lvl="0" indent="-228600" algn="l" rtl="0">
              <a:lnSpc>
                <a:spcPct val="150000"/>
              </a:lnSpc>
              <a:spcBef>
                <a:spcPts val="1000"/>
              </a:spcBef>
              <a:spcAft>
                <a:spcPts val="0"/>
              </a:spcAft>
              <a:buClr>
                <a:schemeClr val="dk1"/>
              </a:buClr>
              <a:buSzPts val="2000"/>
              <a:buFont typeface="Arial"/>
              <a:buChar char="•"/>
            </a:pPr>
            <a:r>
              <a:rPr lang="pl-PL" sz="2000" dirty="0" err="1"/>
              <a:t>r</a:t>
            </a:r>
            <a:r>
              <a:rPr lang="en-US" sz="2000" b="0" i="0" u="none" strike="noStrike" cap="none" dirty="0" err="1" smtClean="0">
                <a:solidFill>
                  <a:schemeClr val="dk1"/>
                </a:solidFill>
                <a:latin typeface="Calibri"/>
                <a:ea typeface="Calibri"/>
                <a:cs typeface="Calibri"/>
                <a:sym typeface="Calibri"/>
              </a:rPr>
              <a:t>eakcje</a:t>
            </a:r>
            <a:r>
              <a:rPr lang="en-US" sz="2000" b="0" i="0" u="none" strike="noStrike" cap="none" dirty="0" smtClean="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niewerbalne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są</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często</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mimowolne</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zwłaszcza</a:t>
            </a:r>
            <a:r>
              <a:rPr lang="en-US" sz="2000" b="0" i="0" u="none" strike="noStrike" cap="none" dirty="0">
                <a:solidFill>
                  <a:schemeClr val="dk1"/>
                </a:solidFill>
                <a:latin typeface="Calibri"/>
                <a:ea typeface="Calibri"/>
                <a:cs typeface="Calibri"/>
                <a:sym typeface="Calibri"/>
              </a:rPr>
              <a:t> w </a:t>
            </a:r>
            <a:r>
              <a:rPr lang="en-US" sz="2000" b="0" i="0" u="none" strike="noStrike" cap="none" dirty="0" err="1">
                <a:solidFill>
                  <a:schemeClr val="dk1"/>
                </a:solidFill>
                <a:latin typeface="Calibri"/>
                <a:ea typeface="Calibri"/>
                <a:cs typeface="Calibri"/>
                <a:sym typeface="Calibri"/>
              </a:rPr>
              <a:t>sytuacjach</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dużego</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smtClean="0">
                <a:solidFill>
                  <a:schemeClr val="dk1"/>
                </a:solidFill>
                <a:latin typeface="Calibri"/>
                <a:ea typeface="Calibri"/>
                <a:cs typeface="Calibri"/>
                <a:sym typeface="Calibri"/>
              </a:rPr>
              <a:t>stresu</a:t>
            </a:r>
            <a:r>
              <a:rPr lang="pl-PL" sz="2000" dirty="0"/>
              <a:t>.</a:t>
            </a:r>
            <a:endParaRPr dirty="0"/>
          </a:p>
          <a:p>
            <a:pPr marL="0" marR="0" lvl="0" indent="0" rtl="0">
              <a:lnSpc>
                <a:spcPct val="150000"/>
              </a:lnSpc>
              <a:spcBef>
                <a:spcPts val="1000"/>
              </a:spcBef>
              <a:spcAft>
                <a:spcPts val="0"/>
              </a:spcAft>
              <a:buClr>
                <a:schemeClr val="dk1"/>
              </a:buClr>
              <a:buSzPts val="2000"/>
              <a:buNone/>
            </a:pPr>
            <a:r>
              <a:rPr lang="pl-PL" sz="2000" u="sng" dirty="0"/>
              <a:t>D</a:t>
            </a:r>
            <a:r>
              <a:rPr lang="en-US" sz="2000" b="0" i="0" u="sng" strike="noStrike" cap="none" dirty="0" smtClean="0">
                <a:solidFill>
                  <a:schemeClr val="dk1"/>
                </a:solidFill>
                <a:sym typeface="Calibri"/>
              </a:rPr>
              <a:t>o </a:t>
            </a:r>
            <a:r>
              <a:rPr lang="en-US" sz="2000" b="0" i="0" u="sng" strike="noStrike" cap="none" dirty="0" err="1">
                <a:solidFill>
                  <a:schemeClr val="dk1"/>
                </a:solidFill>
                <a:sym typeface="Calibri"/>
              </a:rPr>
              <a:t>komunikacji</a:t>
            </a:r>
            <a:r>
              <a:rPr lang="en-US" sz="2000" b="0" i="0" u="sng" strike="noStrike" cap="none" dirty="0">
                <a:solidFill>
                  <a:schemeClr val="dk1"/>
                </a:solidFill>
                <a:sym typeface="Calibri"/>
              </a:rPr>
              <a:t> </a:t>
            </a:r>
            <a:r>
              <a:rPr lang="en-US" sz="2000" b="0" i="0" u="sng" strike="noStrike" cap="none" dirty="0" err="1">
                <a:solidFill>
                  <a:schemeClr val="dk1"/>
                </a:solidFill>
                <a:sym typeface="Calibri"/>
              </a:rPr>
              <a:t>niewerbalnej</a:t>
            </a:r>
            <a:r>
              <a:rPr lang="en-US" sz="2000" b="0" i="0" u="sng" strike="noStrike" cap="none" dirty="0">
                <a:solidFill>
                  <a:schemeClr val="dk1"/>
                </a:solidFill>
                <a:sym typeface="Calibri"/>
              </a:rPr>
              <a:t> </a:t>
            </a:r>
            <a:r>
              <a:rPr lang="en-US" sz="2000" b="0" i="0" u="sng" strike="noStrike" cap="none" dirty="0" err="1">
                <a:solidFill>
                  <a:schemeClr val="dk1"/>
                </a:solidFill>
                <a:sym typeface="Calibri"/>
              </a:rPr>
              <a:t>zaliczamy</a:t>
            </a:r>
            <a:r>
              <a:rPr lang="en-US" sz="2000" b="0" i="0" u="sng" strike="noStrike" cap="none" dirty="0">
                <a:solidFill>
                  <a:schemeClr val="dk1"/>
                </a:solidFill>
                <a:sym typeface="Calibri"/>
              </a:rPr>
              <a:t>:</a:t>
            </a:r>
            <a:endParaRPr u="sng" dirty="0"/>
          </a:p>
          <a:p>
            <a:pPr marL="685800" marR="0" lvl="1" indent="-228600" algn="l" rtl="0">
              <a:lnSpc>
                <a:spcPct val="90000"/>
              </a:lnSpc>
              <a:spcBef>
                <a:spcPts val="500"/>
              </a:spcBef>
              <a:spcAft>
                <a:spcPts val="0"/>
              </a:spcAft>
              <a:buClr>
                <a:schemeClr val="dk1"/>
              </a:buClr>
              <a:buSzPts val="2100"/>
              <a:buFont typeface="Arial"/>
              <a:buChar char="•"/>
            </a:pPr>
            <a:r>
              <a:rPr lang="en-US" sz="2100" b="0" i="0" u="none" strike="noStrike" cap="none" dirty="0" smtClean="0">
                <a:solidFill>
                  <a:schemeClr val="dk1"/>
                </a:solidFill>
                <a:latin typeface="Calibri"/>
                <a:ea typeface="Calibri"/>
                <a:cs typeface="Calibri"/>
                <a:sym typeface="Calibri"/>
              </a:rPr>
              <a:t>GESTY</a:t>
            </a:r>
            <a:r>
              <a:rPr lang="pl-PL" sz="2100" dirty="0"/>
              <a:t>,</a:t>
            </a:r>
            <a:endParaRPr dirty="0"/>
          </a:p>
          <a:p>
            <a:pPr marL="685800" marR="0" lvl="1" indent="-228600" algn="l" rtl="0">
              <a:lnSpc>
                <a:spcPct val="90000"/>
              </a:lnSpc>
              <a:spcBef>
                <a:spcPts val="500"/>
              </a:spcBef>
              <a:spcAft>
                <a:spcPts val="0"/>
              </a:spcAft>
              <a:buClr>
                <a:schemeClr val="dk1"/>
              </a:buClr>
              <a:buSzPts val="2100"/>
              <a:buFont typeface="Arial"/>
              <a:buChar char="•"/>
            </a:pPr>
            <a:r>
              <a:rPr lang="en-US" sz="2100" b="0" i="0" u="none" strike="noStrike" cap="none" dirty="0">
                <a:solidFill>
                  <a:schemeClr val="dk1"/>
                </a:solidFill>
                <a:latin typeface="Calibri"/>
                <a:ea typeface="Calibri"/>
                <a:cs typeface="Calibri"/>
                <a:sym typeface="Calibri"/>
              </a:rPr>
              <a:t>MIMIKA </a:t>
            </a:r>
            <a:r>
              <a:rPr lang="en-US" sz="2100" b="0" i="0" u="none" strike="noStrike" cap="none" dirty="0" smtClean="0">
                <a:solidFill>
                  <a:schemeClr val="dk1"/>
                </a:solidFill>
                <a:latin typeface="Calibri"/>
                <a:ea typeface="Calibri"/>
                <a:cs typeface="Calibri"/>
                <a:sym typeface="Calibri"/>
              </a:rPr>
              <a:t>TWARZY</a:t>
            </a:r>
            <a:r>
              <a:rPr lang="pl-PL" sz="2100" b="0" i="0" u="none" strike="noStrike" cap="none" dirty="0" smtClean="0">
                <a:solidFill>
                  <a:schemeClr val="dk1"/>
                </a:solidFill>
                <a:latin typeface="Calibri"/>
                <a:ea typeface="Calibri"/>
                <a:cs typeface="Calibri"/>
                <a:sym typeface="Calibri"/>
              </a:rPr>
              <a:t>,</a:t>
            </a:r>
            <a:endParaRPr dirty="0"/>
          </a:p>
          <a:p>
            <a:pPr marL="685800" marR="0" lvl="1" indent="-228600" algn="l" rtl="0">
              <a:lnSpc>
                <a:spcPct val="90000"/>
              </a:lnSpc>
              <a:spcBef>
                <a:spcPts val="500"/>
              </a:spcBef>
              <a:spcAft>
                <a:spcPts val="0"/>
              </a:spcAft>
              <a:buClr>
                <a:schemeClr val="dk1"/>
              </a:buClr>
              <a:buSzPts val="2100"/>
              <a:buFont typeface="Arial"/>
              <a:buChar char="•"/>
            </a:pPr>
            <a:r>
              <a:rPr lang="en-US" sz="2100" b="0" i="0" u="none" strike="noStrike" cap="none" dirty="0">
                <a:solidFill>
                  <a:schemeClr val="dk1"/>
                </a:solidFill>
                <a:latin typeface="Calibri"/>
                <a:ea typeface="Calibri"/>
                <a:cs typeface="Calibri"/>
                <a:sym typeface="Calibri"/>
              </a:rPr>
              <a:t>PRZYJMOWANIE </a:t>
            </a:r>
            <a:r>
              <a:rPr lang="en-US" sz="2100" b="0" i="0" u="none" strike="noStrike" cap="none" dirty="0" smtClean="0">
                <a:solidFill>
                  <a:schemeClr val="dk1"/>
                </a:solidFill>
                <a:latin typeface="Calibri"/>
                <a:ea typeface="Calibri"/>
                <a:cs typeface="Calibri"/>
                <a:sym typeface="Calibri"/>
              </a:rPr>
              <a:t>POSTAWY</a:t>
            </a:r>
            <a:r>
              <a:rPr lang="pl-PL" sz="2100" b="0" i="0" u="none" strike="noStrike" cap="none" dirty="0" smtClean="0">
                <a:solidFill>
                  <a:schemeClr val="dk1"/>
                </a:solidFill>
                <a:latin typeface="Calibri"/>
                <a:ea typeface="Calibri"/>
                <a:cs typeface="Calibri"/>
                <a:sym typeface="Calibri"/>
              </a:rPr>
              <a:t>,</a:t>
            </a:r>
            <a:endParaRPr dirty="0"/>
          </a:p>
          <a:p>
            <a:pPr marL="685800" marR="0" lvl="1" indent="-228600" algn="l" rtl="0">
              <a:lnSpc>
                <a:spcPct val="90000"/>
              </a:lnSpc>
              <a:spcBef>
                <a:spcPts val="500"/>
              </a:spcBef>
              <a:spcAft>
                <a:spcPts val="0"/>
              </a:spcAft>
              <a:buClr>
                <a:schemeClr val="dk1"/>
              </a:buClr>
              <a:buSzPts val="2100"/>
              <a:buFont typeface="Arial"/>
              <a:buChar char="•"/>
            </a:pPr>
            <a:r>
              <a:rPr lang="en-US" sz="2100" b="0" i="0" u="none" strike="noStrike" cap="none" dirty="0" smtClean="0">
                <a:solidFill>
                  <a:schemeClr val="dk1"/>
                </a:solidFill>
                <a:latin typeface="Calibri"/>
                <a:ea typeface="Calibri"/>
                <a:cs typeface="Calibri"/>
                <a:sym typeface="Calibri"/>
              </a:rPr>
              <a:t>DOTYK</a:t>
            </a:r>
            <a:r>
              <a:rPr lang="pl-PL" sz="2100" b="0" i="0" u="none" strike="noStrike" cap="none" dirty="0" smtClean="0">
                <a:solidFill>
                  <a:schemeClr val="dk1"/>
                </a:solidFill>
                <a:latin typeface="Calibri"/>
                <a:ea typeface="Calibri"/>
                <a:cs typeface="Calibri"/>
                <a:sym typeface="Calibri"/>
              </a:rPr>
              <a:t>,</a:t>
            </a:r>
            <a:endParaRPr dirty="0"/>
          </a:p>
          <a:p>
            <a:pPr marL="685800" marR="0" lvl="1" indent="-228600" algn="l" rtl="0">
              <a:lnSpc>
                <a:spcPct val="90000"/>
              </a:lnSpc>
              <a:spcBef>
                <a:spcPts val="500"/>
              </a:spcBef>
              <a:spcAft>
                <a:spcPts val="0"/>
              </a:spcAft>
              <a:buClr>
                <a:schemeClr val="dk1"/>
              </a:buClr>
              <a:buSzPts val="2100"/>
              <a:buFont typeface="Arial"/>
              <a:buChar char="•"/>
            </a:pPr>
            <a:r>
              <a:rPr lang="en-US" sz="2100" b="0" i="0" u="none" strike="noStrike" cap="none" dirty="0" smtClean="0">
                <a:solidFill>
                  <a:schemeClr val="dk1"/>
                </a:solidFill>
                <a:latin typeface="Calibri"/>
                <a:ea typeface="Calibri"/>
                <a:cs typeface="Calibri"/>
                <a:sym typeface="Calibri"/>
              </a:rPr>
              <a:t>SPOJRZENIE</a:t>
            </a:r>
            <a:r>
              <a:rPr lang="pl-PL" sz="2100" b="0" i="0" u="none" strike="noStrike" cap="none" dirty="0" smtClean="0">
                <a:solidFill>
                  <a:schemeClr val="dk1"/>
                </a:solidFill>
                <a:latin typeface="Calibri"/>
                <a:ea typeface="Calibri"/>
                <a:cs typeface="Calibri"/>
                <a:sym typeface="Calibri"/>
              </a:rPr>
              <a:t>,</a:t>
            </a:r>
            <a:endParaRPr dirty="0"/>
          </a:p>
          <a:p>
            <a:pPr marL="685800" marR="0" lvl="1" indent="-228600" algn="l" rtl="0">
              <a:lnSpc>
                <a:spcPct val="90000"/>
              </a:lnSpc>
              <a:spcBef>
                <a:spcPts val="500"/>
              </a:spcBef>
              <a:spcAft>
                <a:spcPts val="0"/>
              </a:spcAft>
              <a:buClr>
                <a:schemeClr val="dk1"/>
              </a:buClr>
              <a:buSzPts val="2100"/>
              <a:buFont typeface="Arial"/>
              <a:buChar char="•"/>
            </a:pPr>
            <a:r>
              <a:rPr lang="en-US" sz="2100" b="0" i="0" u="none" strike="noStrike" cap="none" dirty="0">
                <a:solidFill>
                  <a:schemeClr val="dk1"/>
                </a:solidFill>
                <a:latin typeface="Calibri"/>
                <a:ea typeface="Calibri"/>
                <a:cs typeface="Calibri"/>
                <a:sym typeface="Calibri"/>
              </a:rPr>
              <a:t>TON </a:t>
            </a:r>
            <a:r>
              <a:rPr lang="en-US" sz="2100" b="0" i="0" u="none" strike="noStrike" cap="none" dirty="0" smtClean="0">
                <a:solidFill>
                  <a:schemeClr val="dk1"/>
                </a:solidFill>
                <a:latin typeface="Calibri"/>
                <a:ea typeface="Calibri"/>
                <a:cs typeface="Calibri"/>
                <a:sym typeface="Calibri"/>
              </a:rPr>
              <a:t>GŁOSU</a:t>
            </a:r>
            <a:r>
              <a:rPr lang="pl-PL" sz="2100" b="0" i="0" u="none" strike="noStrike" cap="none" dirty="0" smtClean="0">
                <a:solidFill>
                  <a:schemeClr val="dk1"/>
                </a:solidFill>
                <a:latin typeface="Calibri"/>
                <a:ea typeface="Calibri"/>
                <a:cs typeface="Calibri"/>
                <a:sym typeface="Calibri"/>
              </a:rPr>
              <a:t>,</a:t>
            </a:r>
            <a:endParaRPr dirty="0"/>
          </a:p>
          <a:p>
            <a:pPr marL="685800" marR="0" lvl="1" indent="-228600" algn="l" rtl="0">
              <a:lnSpc>
                <a:spcPct val="90000"/>
              </a:lnSpc>
              <a:spcBef>
                <a:spcPts val="500"/>
              </a:spcBef>
              <a:spcAft>
                <a:spcPts val="0"/>
              </a:spcAft>
              <a:buClr>
                <a:schemeClr val="dk1"/>
              </a:buClr>
              <a:buSzPts val="2100"/>
              <a:buFont typeface="Arial"/>
              <a:buChar char="•"/>
            </a:pPr>
            <a:r>
              <a:rPr lang="en-US" sz="2100" b="0" i="0" u="none" strike="noStrike" cap="none" dirty="0" smtClean="0">
                <a:solidFill>
                  <a:schemeClr val="dk1"/>
                </a:solidFill>
                <a:latin typeface="Calibri"/>
                <a:ea typeface="Calibri"/>
                <a:cs typeface="Calibri"/>
                <a:sym typeface="Calibri"/>
              </a:rPr>
              <a:t>WYGLĄD</a:t>
            </a:r>
            <a:r>
              <a:rPr lang="pl-PL" sz="2100" b="0" i="0" u="none" strike="noStrike" cap="none" dirty="0" smtClean="0">
                <a:solidFill>
                  <a:schemeClr val="dk1"/>
                </a:solidFill>
                <a:latin typeface="Calibri"/>
                <a:ea typeface="Calibri"/>
                <a:cs typeface="Calibri"/>
                <a:sym typeface="Calibri"/>
              </a:rPr>
              <a:t>,</a:t>
            </a:r>
            <a:endParaRPr dirty="0"/>
          </a:p>
          <a:p>
            <a:pPr marL="685800" marR="0" lvl="1" indent="-228600" algn="l" rtl="0">
              <a:lnSpc>
                <a:spcPct val="90000"/>
              </a:lnSpc>
              <a:spcBef>
                <a:spcPts val="500"/>
              </a:spcBef>
              <a:spcAft>
                <a:spcPts val="0"/>
              </a:spcAft>
              <a:buClr>
                <a:schemeClr val="dk1"/>
              </a:buClr>
              <a:buSzPts val="2100"/>
              <a:buFont typeface="Arial"/>
              <a:buChar char="•"/>
            </a:pPr>
            <a:r>
              <a:rPr lang="en-US" sz="2100" b="0" i="0" u="none" strike="noStrike" cap="none" dirty="0">
                <a:solidFill>
                  <a:schemeClr val="dk1"/>
                </a:solidFill>
                <a:latin typeface="Calibri"/>
                <a:ea typeface="Calibri"/>
                <a:cs typeface="Calibri"/>
                <a:sym typeface="Calibri"/>
              </a:rPr>
              <a:t>WYDAWANE DŹWIĘKI (WESTCHNIENIA, ŚMIECH, PŁACZ</a:t>
            </a:r>
            <a:r>
              <a:rPr lang="en-US" sz="2100" b="0" i="0" u="none" strike="noStrike" cap="none" dirty="0" smtClean="0">
                <a:solidFill>
                  <a:schemeClr val="dk1"/>
                </a:solidFill>
                <a:latin typeface="Calibri"/>
                <a:ea typeface="Calibri"/>
                <a:cs typeface="Calibri"/>
                <a:sym typeface="Calibri"/>
              </a:rPr>
              <a:t>…)</a:t>
            </a:r>
            <a:r>
              <a:rPr lang="pl-PL" sz="2100" b="0" i="0" u="none" strike="noStrike" cap="none" dirty="0" smtClean="0">
                <a:solidFill>
                  <a:schemeClr val="dk1"/>
                </a:solidFill>
                <a:latin typeface="Calibri"/>
                <a:ea typeface="Calibri"/>
                <a:cs typeface="Calibri"/>
                <a:sym typeface="Calibri"/>
              </a:rPr>
              <a:t>.</a:t>
            </a:r>
            <a:endParaRPr dirty="0"/>
          </a:p>
          <a:p>
            <a:pPr marL="228600" marR="0" lvl="0" indent="-101600" algn="l" rtl="0">
              <a:lnSpc>
                <a:spcPct val="150000"/>
              </a:lnSpc>
              <a:spcBef>
                <a:spcPts val="10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pic>
        <p:nvPicPr>
          <p:cNvPr id="894" name="Google Shape;894;p7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895" name="Google Shape;895;p77"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7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b="1" i="0" u="none" dirty="0" err="1">
                <a:solidFill>
                  <a:schemeClr val="dk1"/>
                </a:solidFill>
                <a:latin typeface="Calibri"/>
                <a:ea typeface="Calibri"/>
                <a:cs typeface="Calibri"/>
                <a:sym typeface="Calibri"/>
              </a:rPr>
              <a:t>Dotyk</a:t>
            </a:r>
            <a:r>
              <a:rPr lang="en-US" sz="5400" b="1" i="0" u="none" dirty="0">
                <a:solidFill>
                  <a:schemeClr val="dk1"/>
                </a:solidFill>
                <a:latin typeface="Calibri"/>
                <a:ea typeface="Calibri"/>
                <a:cs typeface="Calibri"/>
                <a:sym typeface="Calibri"/>
              </a:rPr>
              <a:t> i </a:t>
            </a:r>
            <a:r>
              <a:rPr lang="en-US" sz="5400" b="1" i="0" u="none" dirty="0" err="1">
                <a:solidFill>
                  <a:schemeClr val="dk1"/>
                </a:solidFill>
                <a:latin typeface="Calibri"/>
                <a:ea typeface="Calibri"/>
                <a:cs typeface="Calibri"/>
                <a:sym typeface="Calibri"/>
              </a:rPr>
              <a:t>kontakt</a:t>
            </a:r>
            <a:r>
              <a:rPr lang="en-US" sz="5400" b="1" i="0" u="none" dirty="0">
                <a:solidFill>
                  <a:schemeClr val="dk1"/>
                </a:solidFill>
                <a:latin typeface="Calibri"/>
                <a:ea typeface="Calibri"/>
                <a:cs typeface="Calibri"/>
                <a:sym typeface="Calibri"/>
              </a:rPr>
              <a:t> </a:t>
            </a:r>
            <a:r>
              <a:rPr lang="en-US" sz="5400" b="1" i="0" u="none" dirty="0" err="1">
                <a:solidFill>
                  <a:schemeClr val="dk1"/>
                </a:solidFill>
                <a:latin typeface="Calibri"/>
                <a:ea typeface="Calibri"/>
                <a:cs typeface="Calibri"/>
                <a:sym typeface="Calibri"/>
              </a:rPr>
              <a:t>fizyczny</a:t>
            </a:r>
            <a:endParaRPr dirty="0"/>
          </a:p>
        </p:txBody>
      </p:sp>
      <p:sp>
        <p:nvSpPr>
          <p:cNvPr id="901" name="Google Shape;901;p78"/>
          <p:cNvSpPr txBox="1">
            <a:spLocks noGrp="1"/>
          </p:cNvSpPr>
          <p:nvPr>
            <p:ph type="body" idx="1"/>
          </p:nvPr>
        </p:nvSpPr>
        <p:spPr>
          <a:xfrm>
            <a:off x="838200" y="1928812"/>
            <a:ext cx="10515600" cy="425291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900"/>
              <a:buNone/>
            </a:pPr>
            <a:r>
              <a:rPr lang="en-US" sz="1900" b="0" i="0" u="none" dirty="0" err="1">
                <a:solidFill>
                  <a:schemeClr val="dk1"/>
                </a:solidFill>
                <a:latin typeface="Calibri"/>
                <a:ea typeface="Calibri"/>
                <a:cs typeface="Calibri"/>
                <a:sym typeface="Calibri"/>
              </a:rPr>
              <a:t>Wyróżnia</a:t>
            </a:r>
            <a:r>
              <a:rPr lang="en-US" sz="1900" b="0" i="0" u="none" dirty="0">
                <a:solidFill>
                  <a:schemeClr val="dk1"/>
                </a:solidFill>
                <a:latin typeface="Calibri"/>
                <a:ea typeface="Calibri"/>
                <a:cs typeface="Calibri"/>
                <a:sym typeface="Calibri"/>
              </a:rPr>
              <a:t> się </a:t>
            </a:r>
            <a:r>
              <a:rPr lang="en-US" sz="1900" b="0" i="0" u="none" dirty="0" err="1">
                <a:solidFill>
                  <a:schemeClr val="dk1"/>
                </a:solidFill>
                <a:latin typeface="Calibri"/>
                <a:ea typeface="Calibri"/>
                <a:cs typeface="Calibri"/>
                <a:sym typeface="Calibri"/>
              </a:rPr>
              <a:t>cztery</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strefy</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które</a:t>
            </a:r>
            <a:r>
              <a:rPr lang="en-US" sz="1900" b="0" i="0" u="none" dirty="0">
                <a:solidFill>
                  <a:schemeClr val="dk1"/>
                </a:solidFill>
                <a:latin typeface="Calibri"/>
                <a:ea typeface="Calibri"/>
                <a:cs typeface="Calibri"/>
                <a:sym typeface="Calibri"/>
              </a:rPr>
              <a:t> w </a:t>
            </a:r>
            <a:r>
              <a:rPr lang="en-US" sz="1900" b="0" i="0" u="none" dirty="0" err="1">
                <a:solidFill>
                  <a:schemeClr val="dk1"/>
                </a:solidFill>
                <a:latin typeface="Calibri"/>
                <a:ea typeface="Calibri"/>
                <a:cs typeface="Calibri"/>
                <a:sym typeface="Calibri"/>
              </a:rPr>
              <a:t>sposób</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nieświadomy</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mają</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znaczenie</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podczas</a:t>
            </a:r>
            <a:r>
              <a:rPr lang="en-US" sz="1900" b="0" i="0" u="none" dirty="0">
                <a:solidFill>
                  <a:schemeClr val="dk1"/>
                </a:solidFill>
                <a:latin typeface="Calibri"/>
                <a:ea typeface="Calibri"/>
                <a:cs typeface="Calibri"/>
                <a:sym typeface="Calibri"/>
              </a:rPr>
              <a:t> </a:t>
            </a:r>
            <a:r>
              <a:rPr lang="en-US" sz="1900" b="0" i="0" u="none" dirty="0" err="1">
                <a:solidFill>
                  <a:schemeClr val="dk1"/>
                </a:solidFill>
                <a:latin typeface="Calibri"/>
                <a:ea typeface="Calibri"/>
                <a:cs typeface="Calibri"/>
                <a:sym typeface="Calibri"/>
              </a:rPr>
              <a:t>interakcji</a:t>
            </a:r>
            <a:r>
              <a:rPr lang="en-US" sz="1900" b="0" i="0" u="none" dirty="0">
                <a:solidFill>
                  <a:schemeClr val="dk1"/>
                </a:solidFill>
                <a:latin typeface="Calibri"/>
                <a:ea typeface="Calibri"/>
                <a:cs typeface="Calibri"/>
                <a:sym typeface="Calibri"/>
              </a:rPr>
              <a:t> z </a:t>
            </a:r>
            <a:r>
              <a:rPr lang="en-US" sz="1900" b="0" i="0" u="none" dirty="0" err="1">
                <a:solidFill>
                  <a:schemeClr val="dk1"/>
                </a:solidFill>
                <a:latin typeface="Calibri"/>
                <a:ea typeface="Calibri"/>
                <a:cs typeface="Calibri"/>
                <a:sym typeface="Calibri"/>
              </a:rPr>
              <a:t>innymi</a:t>
            </a:r>
            <a:r>
              <a:rPr lang="en-US" sz="1900" b="0" i="0" u="none" dirty="0" smtClean="0">
                <a:solidFill>
                  <a:schemeClr val="dk1"/>
                </a:solidFill>
                <a:latin typeface="Calibri"/>
                <a:ea typeface="Calibri"/>
                <a:cs typeface="Calibri"/>
                <a:sym typeface="Calibri"/>
              </a:rPr>
              <a:t>:</a:t>
            </a:r>
            <a:endParaRPr lang="pl-PL" sz="1900" b="0" i="0" u="none" dirty="0" smtClean="0">
              <a:solidFill>
                <a:schemeClr val="dk1"/>
              </a:solidFill>
              <a:latin typeface="Calibri"/>
              <a:ea typeface="Calibri"/>
              <a:cs typeface="Calibri"/>
              <a:sym typeface="Calibri"/>
            </a:endParaRPr>
          </a:p>
          <a:p>
            <a:pPr indent="-457200" algn="just">
              <a:lnSpc>
                <a:spcPct val="100000"/>
              </a:lnSpc>
              <a:spcBef>
                <a:spcPts val="0"/>
              </a:spcBef>
              <a:buSzPts val="1900"/>
            </a:pPr>
            <a:endParaRPr dirty="0"/>
          </a:p>
          <a:p>
            <a:pPr marL="679450" lvl="1" algn="just">
              <a:lnSpc>
                <a:spcPct val="100000"/>
              </a:lnSpc>
              <a:buSzPts val="1900"/>
            </a:pPr>
            <a:r>
              <a:rPr lang="en-US" sz="1900" b="0" i="0" u="none" strike="noStrike" cap="none" dirty="0">
                <a:solidFill>
                  <a:schemeClr val="dk1"/>
                </a:solidFill>
                <a:latin typeface="Calibri"/>
                <a:ea typeface="Calibri"/>
                <a:cs typeface="Calibri"/>
                <a:sym typeface="Calibri"/>
              </a:rPr>
              <a:t>  </a:t>
            </a:r>
            <a:r>
              <a:rPr lang="en-US" sz="1900" b="1" i="0" u="none" strike="noStrike" cap="none" dirty="0" err="1">
                <a:solidFill>
                  <a:schemeClr val="dk1"/>
                </a:solidFill>
                <a:latin typeface="Calibri"/>
                <a:ea typeface="Calibri"/>
                <a:cs typeface="Calibri"/>
                <a:sym typeface="Calibri"/>
              </a:rPr>
              <a:t>strefa</a:t>
            </a:r>
            <a:r>
              <a:rPr lang="en-US" sz="1900" b="1" i="0" u="none" strike="noStrike" cap="none" dirty="0">
                <a:solidFill>
                  <a:schemeClr val="dk1"/>
                </a:solidFill>
                <a:latin typeface="Calibri"/>
                <a:ea typeface="Calibri"/>
                <a:cs typeface="Calibri"/>
                <a:sym typeface="Calibri"/>
              </a:rPr>
              <a:t> </a:t>
            </a:r>
            <a:r>
              <a:rPr lang="en-US" sz="1900" b="1" i="0" u="none" strike="noStrike" cap="none" dirty="0" err="1">
                <a:solidFill>
                  <a:schemeClr val="dk1"/>
                </a:solidFill>
                <a:latin typeface="Calibri"/>
                <a:ea typeface="Calibri"/>
                <a:cs typeface="Calibri"/>
                <a:sym typeface="Calibri"/>
              </a:rPr>
              <a:t>intymna</a:t>
            </a:r>
            <a:r>
              <a:rPr lang="en-US" sz="1900" b="1" i="0" u="none" strike="noStrike" cap="none" dirty="0">
                <a:solidFill>
                  <a:schemeClr val="dk1"/>
                </a:solidFill>
                <a:latin typeface="Calibri"/>
                <a:ea typeface="Calibri"/>
                <a:cs typeface="Calibri"/>
                <a:sym typeface="Calibri"/>
              </a:rPr>
              <a:t> (0-45 cm), </a:t>
            </a:r>
            <a:r>
              <a:rPr lang="en-US" sz="1900" b="0" i="0" u="none" strike="noStrike" cap="none" dirty="0" err="1">
                <a:solidFill>
                  <a:schemeClr val="dk1"/>
                </a:solidFill>
                <a:latin typeface="Calibri"/>
                <a:ea typeface="Calibri"/>
                <a:cs typeface="Calibri"/>
                <a:sym typeface="Calibri"/>
              </a:rPr>
              <a:t>zastrzeżona</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dla</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osób</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najbliższych</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kontakt</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dający</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poczucie</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obecności</a:t>
            </a:r>
            <a:r>
              <a:rPr lang="en-US" sz="1900" b="0" i="0" u="none" strike="noStrike" cap="none" dirty="0">
                <a:solidFill>
                  <a:schemeClr val="dk1"/>
                </a:solidFill>
                <a:latin typeface="Calibri"/>
                <a:ea typeface="Calibri"/>
                <a:cs typeface="Calibri"/>
                <a:sym typeface="Calibri"/>
              </a:rPr>
              <a:t> i </a:t>
            </a:r>
            <a:r>
              <a:rPr lang="en-US" sz="1900" b="0" i="0" u="none" strike="noStrike" cap="none" dirty="0" err="1">
                <a:solidFill>
                  <a:schemeClr val="dk1"/>
                </a:solidFill>
                <a:latin typeface="Calibri"/>
                <a:ea typeface="Calibri"/>
                <a:cs typeface="Calibri"/>
                <a:sym typeface="Calibri"/>
              </a:rPr>
              <a:t>kontaktu</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fizycznego</a:t>
            </a:r>
            <a:r>
              <a:rPr lang="en-US" sz="1900" b="0" i="0" u="none" strike="noStrike" cap="none" dirty="0">
                <a:solidFill>
                  <a:schemeClr val="dk1"/>
                </a:solidFill>
                <a:latin typeface="Calibri"/>
                <a:ea typeface="Calibri"/>
                <a:cs typeface="Calibri"/>
                <a:sym typeface="Calibri"/>
              </a:rPr>
              <a:t>,</a:t>
            </a:r>
            <a:endParaRPr dirty="0"/>
          </a:p>
          <a:p>
            <a:pPr marL="679450" lvl="1" algn="just">
              <a:lnSpc>
                <a:spcPct val="100000"/>
              </a:lnSpc>
              <a:buSzPts val="1900"/>
            </a:pPr>
            <a:r>
              <a:rPr lang="en-US" sz="1900" b="0" i="0" u="none" strike="noStrike" cap="none" dirty="0">
                <a:solidFill>
                  <a:schemeClr val="dk1"/>
                </a:solidFill>
                <a:latin typeface="Calibri"/>
                <a:ea typeface="Calibri"/>
                <a:cs typeface="Calibri"/>
                <a:sym typeface="Calibri"/>
              </a:rPr>
              <a:t>  </a:t>
            </a:r>
            <a:r>
              <a:rPr lang="en-US" sz="1900" b="1" i="0" u="none" strike="noStrike" cap="none" dirty="0" err="1">
                <a:solidFill>
                  <a:schemeClr val="dk1"/>
                </a:solidFill>
                <a:latin typeface="Calibri"/>
                <a:ea typeface="Calibri"/>
                <a:cs typeface="Calibri"/>
                <a:sym typeface="Calibri"/>
              </a:rPr>
              <a:t>strefa</a:t>
            </a:r>
            <a:r>
              <a:rPr lang="en-US" sz="1900" b="1" i="0" u="none" strike="noStrike" cap="none" dirty="0">
                <a:solidFill>
                  <a:schemeClr val="dk1"/>
                </a:solidFill>
                <a:latin typeface="Calibri"/>
                <a:ea typeface="Calibri"/>
                <a:cs typeface="Calibri"/>
                <a:sym typeface="Calibri"/>
              </a:rPr>
              <a:t> </a:t>
            </a:r>
            <a:r>
              <a:rPr lang="en-US" sz="1900" b="1" i="0" u="none" strike="noStrike" cap="none" dirty="0" err="1">
                <a:solidFill>
                  <a:schemeClr val="dk1"/>
                </a:solidFill>
                <a:latin typeface="Calibri"/>
                <a:ea typeface="Calibri"/>
                <a:cs typeface="Calibri"/>
                <a:sym typeface="Calibri"/>
              </a:rPr>
              <a:t>osobista</a:t>
            </a:r>
            <a:r>
              <a:rPr lang="en-US" sz="1900" b="1" i="0" u="none" strike="noStrike" cap="none" dirty="0">
                <a:solidFill>
                  <a:schemeClr val="dk1"/>
                </a:solidFill>
                <a:latin typeface="Calibri"/>
                <a:ea typeface="Calibri"/>
                <a:cs typeface="Calibri"/>
                <a:sym typeface="Calibri"/>
              </a:rPr>
              <a:t> (45-120 cm), </a:t>
            </a:r>
            <a:r>
              <a:rPr lang="en-US" sz="1900" b="0" i="0" u="none" strike="noStrike" cap="none" dirty="0" err="1">
                <a:solidFill>
                  <a:schemeClr val="dk1"/>
                </a:solidFill>
                <a:latin typeface="Calibri"/>
                <a:ea typeface="Calibri"/>
                <a:cs typeface="Calibri"/>
                <a:sym typeface="Calibri"/>
              </a:rPr>
              <a:t>sfera</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prywatna</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występuje</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między</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osobami</a:t>
            </a:r>
            <a:r>
              <a:rPr lang="en-US" sz="1900" b="0" i="0" u="none" strike="noStrike" cap="none" dirty="0">
                <a:solidFill>
                  <a:schemeClr val="dk1"/>
                </a:solidFill>
                <a:latin typeface="Calibri"/>
                <a:ea typeface="Calibri"/>
                <a:cs typeface="Calibri"/>
                <a:sym typeface="Calibri"/>
              </a:rPr>
              <a:t> w </a:t>
            </a:r>
            <a:r>
              <a:rPr lang="en-US" sz="1900" b="0" i="0" u="none" strike="noStrike" cap="none" dirty="0" err="1">
                <a:solidFill>
                  <a:schemeClr val="dk1"/>
                </a:solidFill>
                <a:latin typeface="Calibri"/>
                <a:ea typeface="Calibri"/>
                <a:cs typeface="Calibri"/>
                <a:sym typeface="Calibri"/>
              </a:rPr>
              <a:t>kontaktach</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prywatnych</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osoby</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zaprzyjaźnione</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koledzy</a:t>
            </a:r>
            <a:r>
              <a:rPr lang="en-US" sz="1900" b="0" i="0" u="none" strike="noStrike" cap="none" dirty="0">
                <a:solidFill>
                  <a:schemeClr val="dk1"/>
                </a:solidFill>
                <a:latin typeface="Calibri"/>
                <a:ea typeface="Calibri"/>
                <a:cs typeface="Calibri"/>
                <a:sym typeface="Calibri"/>
              </a:rPr>
              <a:t> z </a:t>
            </a:r>
            <a:r>
              <a:rPr lang="en-US" sz="1900" b="0" i="0" u="none" strike="noStrike" cap="none" dirty="0" err="1">
                <a:solidFill>
                  <a:schemeClr val="dk1"/>
                </a:solidFill>
                <a:latin typeface="Calibri"/>
                <a:ea typeface="Calibri"/>
                <a:cs typeface="Calibri"/>
                <a:sym typeface="Calibri"/>
              </a:rPr>
              <a:t>pracy</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rozmowa</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na</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tematy</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osobiste</a:t>
            </a:r>
            <a:r>
              <a:rPr lang="en-US" sz="1900" b="0" i="0" u="none" strike="noStrike" cap="none" dirty="0">
                <a:solidFill>
                  <a:schemeClr val="dk1"/>
                </a:solidFill>
                <a:latin typeface="Calibri"/>
                <a:ea typeface="Calibri"/>
                <a:cs typeface="Calibri"/>
                <a:sym typeface="Calibri"/>
              </a:rPr>
              <a:t>), </a:t>
            </a:r>
            <a:endParaRPr dirty="0"/>
          </a:p>
          <a:p>
            <a:pPr marL="679450" lvl="1" algn="just">
              <a:lnSpc>
                <a:spcPct val="100000"/>
              </a:lnSpc>
              <a:buSzPts val="1900"/>
            </a:pPr>
            <a:r>
              <a:rPr lang="en-US" sz="1900" b="0" i="0" u="none" strike="noStrike" cap="none" dirty="0">
                <a:solidFill>
                  <a:schemeClr val="dk1"/>
                </a:solidFill>
                <a:latin typeface="Calibri"/>
                <a:ea typeface="Calibri"/>
                <a:cs typeface="Calibri"/>
                <a:sym typeface="Calibri"/>
              </a:rPr>
              <a:t> </a:t>
            </a:r>
            <a:r>
              <a:rPr lang="en-US" sz="1900" b="1" i="0" u="none" strike="noStrike" cap="none" dirty="0" err="1">
                <a:solidFill>
                  <a:schemeClr val="dk1"/>
                </a:solidFill>
                <a:latin typeface="Calibri"/>
                <a:ea typeface="Calibri"/>
                <a:cs typeface="Calibri"/>
                <a:sym typeface="Calibri"/>
              </a:rPr>
              <a:t>strefa</a:t>
            </a:r>
            <a:r>
              <a:rPr lang="en-US" sz="1900" b="1" i="0" u="none" strike="noStrike" cap="none" dirty="0">
                <a:solidFill>
                  <a:schemeClr val="dk1"/>
                </a:solidFill>
                <a:latin typeface="Calibri"/>
                <a:ea typeface="Calibri"/>
                <a:cs typeface="Calibri"/>
                <a:sym typeface="Calibri"/>
              </a:rPr>
              <a:t> </a:t>
            </a:r>
            <a:r>
              <a:rPr lang="en-US" sz="1900" b="1" i="0" u="none" strike="noStrike" cap="none" dirty="0" err="1">
                <a:solidFill>
                  <a:schemeClr val="dk1"/>
                </a:solidFill>
                <a:latin typeface="Calibri"/>
                <a:ea typeface="Calibri"/>
                <a:cs typeface="Calibri"/>
                <a:sym typeface="Calibri"/>
              </a:rPr>
              <a:t>społeczna</a:t>
            </a:r>
            <a:r>
              <a:rPr lang="en-US" sz="1900" b="1" i="0" u="none" strike="noStrike" cap="none" dirty="0">
                <a:solidFill>
                  <a:schemeClr val="dk1"/>
                </a:solidFill>
                <a:latin typeface="Calibri"/>
                <a:ea typeface="Calibri"/>
                <a:cs typeface="Calibri"/>
                <a:sym typeface="Calibri"/>
              </a:rPr>
              <a:t> (1,2-3,6 m), </a:t>
            </a:r>
            <a:r>
              <a:rPr lang="en-US" sz="1900" b="0" i="0" u="none" strike="noStrike" cap="none" dirty="0">
                <a:solidFill>
                  <a:schemeClr val="dk1"/>
                </a:solidFill>
                <a:latin typeface="Calibri"/>
                <a:ea typeface="Calibri"/>
                <a:cs typeface="Calibri"/>
                <a:sym typeface="Calibri"/>
              </a:rPr>
              <a:t>w </a:t>
            </a:r>
            <a:r>
              <a:rPr lang="en-US" sz="1900" b="0" i="0" u="none" strike="noStrike" cap="none" dirty="0" err="1">
                <a:solidFill>
                  <a:schemeClr val="dk1"/>
                </a:solidFill>
                <a:latin typeface="Calibri"/>
                <a:ea typeface="Calibri"/>
                <a:cs typeface="Calibri"/>
                <a:sym typeface="Calibri"/>
              </a:rPr>
              <a:t>relacjach</a:t>
            </a:r>
            <a:r>
              <a:rPr lang="en-US" sz="1900" b="0" i="0" u="none" strike="noStrike" cap="none" dirty="0">
                <a:solidFill>
                  <a:schemeClr val="dk1"/>
                </a:solidFill>
                <a:latin typeface="Calibri"/>
                <a:ea typeface="Calibri"/>
                <a:cs typeface="Calibri"/>
                <a:sym typeface="Calibri"/>
              </a:rPr>
              <a:t> z </a:t>
            </a:r>
            <a:r>
              <a:rPr lang="en-US" sz="1900" b="0" i="0" u="none" strike="noStrike" cap="none" dirty="0" err="1">
                <a:solidFill>
                  <a:schemeClr val="dk1"/>
                </a:solidFill>
                <a:latin typeface="Calibri"/>
                <a:ea typeface="Calibri"/>
                <a:cs typeface="Calibri"/>
                <a:sym typeface="Calibri"/>
              </a:rPr>
              <a:t>osobami</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mało</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znanymi</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lub</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nieznanymi</a:t>
            </a:r>
            <a:r>
              <a:rPr lang="en-US" sz="1900" b="0" i="0" u="none" strike="noStrike" cap="none" dirty="0">
                <a:solidFill>
                  <a:schemeClr val="dk1"/>
                </a:solidFill>
                <a:latin typeface="Calibri"/>
                <a:ea typeface="Calibri"/>
                <a:cs typeface="Calibri"/>
                <a:sym typeface="Calibri"/>
              </a:rPr>
              <a:t>, o </a:t>
            </a:r>
            <a:r>
              <a:rPr lang="en-US" sz="1900" b="0" i="0" u="none" strike="noStrike" cap="none" dirty="0" err="1">
                <a:solidFill>
                  <a:schemeClr val="dk1"/>
                </a:solidFill>
                <a:latin typeface="Calibri"/>
                <a:ea typeface="Calibri"/>
                <a:cs typeface="Calibri"/>
                <a:sym typeface="Calibri"/>
              </a:rPr>
              <a:t>różnym</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statusie</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społecznym</a:t>
            </a:r>
            <a:r>
              <a:rPr lang="en-US" sz="1900" b="0" i="0" u="none" strike="noStrike" cap="none" dirty="0">
                <a:solidFill>
                  <a:schemeClr val="dk1"/>
                </a:solidFill>
                <a:latin typeface="Calibri"/>
                <a:ea typeface="Calibri"/>
                <a:cs typeface="Calibri"/>
                <a:sym typeface="Calibri"/>
              </a:rPr>
              <a:t>,</a:t>
            </a:r>
            <a:endParaRPr dirty="0"/>
          </a:p>
          <a:p>
            <a:pPr marL="679450" lvl="1" algn="just">
              <a:lnSpc>
                <a:spcPct val="100000"/>
              </a:lnSpc>
              <a:buSzPts val="1900"/>
            </a:pPr>
            <a:r>
              <a:rPr lang="en-US" sz="1900" b="0" i="0" u="none" strike="noStrike" cap="none" dirty="0">
                <a:solidFill>
                  <a:schemeClr val="dk1"/>
                </a:solidFill>
                <a:latin typeface="Calibri"/>
                <a:ea typeface="Calibri"/>
                <a:cs typeface="Calibri"/>
                <a:sym typeface="Calibri"/>
              </a:rPr>
              <a:t> </a:t>
            </a:r>
            <a:r>
              <a:rPr lang="en-US" sz="1900" b="1" i="0" u="none" strike="noStrike" cap="none" dirty="0" err="1">
                <a:solidFill>
                  <a:schemeClr val="dk1"/>
                </a:solidFill>
                <a:latin typeface="Calibri"/>
                <a:ea typeface="Calibri"/>
                <a:cs typeface="Calibri"/>
                <a:sym typeface="Calibri"/>
              </a:rPr>
              <a:t>strefa</a:t>
            </a:r>
            <a:r>
              <a:rPr lang="en-US" sz="1900" b="1" i="0" u="none" strike="noStrike" cap="none" dirty="0">
                <a:solidFill>
                  <a:schemeClr val="dk1"/>
                </a:solidFill>
                <a:latin typeface="Calibri"/>
                <a:ea typeface="Calibri"/>
                <a:cs typeface="Calibri"/>
                <a:sym typeface="Calibri"/>
              </a:rPr>
              <a:t> </a:t>
            </a:r>
            <a:r>
              <a:rPr lang="en-US" sz="1900" b="1" i="0" u="none" strike="noStrike" cap="none" dirty="0" err="1">
                <a:solidFill>
                  <a:schemeClr val="dk1"/>
                </a:solidFill>
                <a:latin typeface="Calibri"/>
                <a:ea typeface="Calibri"/>
                <a:cs typeface="Calibri"/>
                <a:sym typeface="Calibri"/>
              </a:rPr>
              <a:t>publiczna</a:t>
            </a:r>
            <a:r>
              <a:rPr lang="en-US" sz="1900" b="1" i="0" u="none" strike="noStrike" cap="none" dirty="0">
                <a:solidFill>
                  <a:schemeClr val="dk1"/>
                </a:solidFill>
                <a:latin typeface="Calibri"/>
                <a:ea typeface="Calibri"/>
                <a:cs typeface="Calibri"/>
                <a:sym typeface="Calibri"/>
              </a:rPr>
              <a:t> (od 3,6 m), </a:t>
            </a:r>
            <a:r>
              <a:rPr lang="en-US" sz="1900" b="0" i="0" u="none" strike="noStrike" cap="none" dirty="0" err="1">
                <a:solidFill>
                  <a:schemeClr val="dk1"/>
                </a:solidFill>
                <a:latin typeface="Calibri"/>
                <a:ea typeface="Calibri"/>
                <a:cs typeface="Calibri"/>
                <a:sym typeface="Calibri"/>
              </a:rPr>
              <a:t>dystans</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zachowywany</a:t>
            </a:r>
            <a:r>
              <a:rPr lang="en-US" sz="1900" b="0" i="0" u="none" strike="noStrike" cap="none" dirty="0">
                <a:solidFill>
                  <a:schemeClr val="dk1"/>
                </a:solidFill>
                <a:latin typeface="Calibri"/>
                <a:ea typeface="Calibri"/>
                <a:cs typeface="Calibri"/>
                <a:sym typeface="Calibri"/>
              </a:rPr>
              <a:t> w </a:t>
            </a:r>
            <a:r>
              <a:rPr lang="en-US" sz="1900" b="0" i="0" u="none" strike="noStrike" cap="none" dirty="0" err="1">
                <a:solidFill>
                  <a:schemeClr val="dk1"/>
                </a:solidFill>
                <a:latin typeface="Calibri"/>
                <a:ea typeface="Calibri"/>
                <a:cs typeface="Calibri"/>
                <a:sym typeface="Calibri"/>
              </a:rPr>
              <a:t>przypadkowych</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kontaktach</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wystąpieniach</a:t>
            </a:r>
            <a:r>
              <a:rPr lang="en-US" sz="1900" b="0" i="0" u="none" strike="noStrike" cap="none" dirty="0">
                <a:solidFill>
                  <a:schemeClr val="dk1"/>
                </a:solidFill>
                <a:latin typeface="Calibri"/>
                <a:ea typeface="Calibri"/>
                <a:cs typeface="Calibri"/>
                <a:sym typeface="Calibri"/>
              </a:rPr>
              <a:t> </a:t>
            </a:r>
            <a:r>
              <a:rPr lang="en-US" sz="1900" b="0" i="0" u="none" strike="noStrike" cap="none" dirty="0" err="1">
                <a:solidFill>
                  <a:schemeClr val="dk1"/>
                </a:solidFill>
                <a:latin typeface="Calibri"/>
                <a:ea typeface="Calibri"/>
                <a:cs typeface="Calibri"/>
                <a:sym typeface="Calibri"/>
              </a:rPr>
              <a:t>publicznych</a:t>
            </a:r>
            <a:r>
              <a:rPr lang="en-US" sz="1900" b="0" i="0" u="none" strike="noStrike" cap="none" dirty="0">
                <a:solidFill>
                  <a:schemeClr val="dk1"/>
                </a:solidFill>
                <a:latin typeface="Calibri"/>
                <a:ea typeface="Calibri"/>
                <a:cs typeface="Calibri"/>
                <a:sym typeface="Calibri"/>
              </a:rPr>
              <a:t>.</a:t>
            </a:r>
            <a:endParaRP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80"/>
          <p:cNvSpPr txBox="1">
            <a:spLocks noGrp="1"/>
          </p:cNvSpPr>
          <p:nvPr>
            <p:ph type="title"/>
          </p:nvPr>
        </p:nvSpPr>
        <p:spPr>
          <a:xfrm>
            <a:off x="642937" y="641350"/>
            <a:ext cx="3419475" cy="55832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000"/>
              <a:buFont typeface="Calibri"/>
              <a:buNone/>
            </a:pPr>
            <a:r>
              <a:rPr lang="en-US" sz="5000" b="0" i="0" u="none">
                <a:solidFill>
                  <a:schemeClr val="dk1"/>
                </a:solidFill>
                <a:latin typeface="Calibri"/>
                <a:ea typeface="Calibri"/>
                <a:cs typeface="Calibri"/>
                <a:sym typeface="Calibri"/>
              </a:rPr>
              <a:t>Bariery w komunikacji</a:t>
            </a:r>
            <a:endParaRPr/>
          </a:p>
        </p:txBody>
      </p:sp>
      <p:pic>
        <p:nvPicPr>
          <p:cNvPr id="913" name="Google Shape;913;p80"/>
          <p:cNvPicPr preferRelativeResize="0">
            <a:picLocks noGrp="1"/>
          </p:cNvPicPr>
          <p:nvPr>
            <p:ph type="body" idx="1"/>
          </p:nvPr>
        </p:nvPicPr>
        <p:blipFill rotWithShape="1">
          <a:blip r:embed="rId3">
            <a:alphaModFix/>
          </a:blip>
          <a:srcRect/>
          <a:stretch/>
        </p:blipFill>
        <p:spPr>
          <a:xfrm>
            <a:off x="4559300" y="596900"/>
            <a:ext cx="6992937" cy="5578475"/>
          </a:xfrm>
          <a:prstGeom prst="rect">
            <a:avLst/>
          </a:prstGeom>
          <a:noFill/>
          <a:ln>
            <a:noFill/>
          </a:ln>
        </p:spPr>
      </p:pic>
      <p:pic>
        <p:nvPicPr>
          <p:cNvPr id="914" name="Google Shape;914;p80"/>
          <p:cNvPicPr preferRelativeResize="0"/>
          <p:nvPr/>
        </p:nvPicPr>
        <p:blipFill rotWithShape="1">
          <a:blip r:embed="rId4">
            <a:alphaModFix/>
          </a:blip>
          <a:srcRect/>
          <a:stretch/>
        </p:blipFill>
        <p:spPr>
          <a:xfrm>
            <a:off x="103187" y="5846762"/>
            <a:ext cx="11985625" cy="992187"/>
          </a:xfrm>
          <a:prstGeom prst="rect">
            <a:avLst/>
          </a:prstGeom>
          <a:noFill/>
          <a:ln>
            <a:noFill/>
          </a:ln>
        </p:spPr>
      </p:pic>
      <p:pic>
        <p:nvPicPr>
          <p:cNvPr id="915" name="Google Shape;915;p80" descr="Obraz zawierający tekst&#10;&#10;Opis wygenerowany automatycznie"/>
          <p:cNvPicPr preferRelativeResize="0"/>
          <p:nvPr/>
        </p:nvPicPr>
        <p:blipFill rotWithShape="1">
          <a:blip r:embed="rId5">
            <a:alphaModFix/>
          </a:blip>
          <a:srcRect/>
          <a:stretch/>
        </p:blipFill>
        <p:spPr>
          <a:xfrm>
            <a:off x="4722812" y="5899150"/>
            <a:ext cx="2746375" cy="915987"/>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81"/>
          <p:cNvSpPr txBox="1">
            <a:spLocks noGrp="1"/>
          </p:cNvSpPr>
          <p:nvPr>
            <p:ph type="title"/>
          </p:nvPr>
        </p:nvSpPr>
        <p:spPr>
          <a:xfrm>
            <a:off x="841375" y="549275"/>
            <a:ext cx="3600450" cy="54308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alibri"/>
              <a:buNone/>
            </a:pPr>
            <a:r>
              <a:rPr lang="en-US" sz="5400" b="0" i="0" u="none">
                <a:solidFill>
                  <a:schemeClr val="dk1"/>
                </a:solidFill>
                <a:latin typeface="Calibri"/>
                <a:ea typeface="Calibri"/>
                <a:cs typeface="Calibri"/>
                <a:sym typeface="Calibri"/>
              </a:rPr>
              <a:t>Aktywne słuchanie</a:t>
            </a:r>
            <a:endParaRPr/>
          </a:p>
        </p:txBody>
      </p:sp>
      <p:sp>
        <p:nvSpPr>
          <p:cNvPr id="921" name="Google Shape;921;p81"/>
          <p:cNvSpPr txBox="1">
            <a:spLocks noGrp="1"/>
          </p:cNvSpPr>
          <p:nvPr>
            <p:ph type="body" idx="1"/>
          </p:nvPr>
        </p:nvSpPr>
        <p:spPr>
          <a:xfrm>
            <a:off x="5126037" y="552450"/>
            <a:ext cx="6224587" cy="5430837"/>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150000"/>
              </a:lnSpc>
              <a:spcBef>
                <a:spcPts val="0"/>
              </a:spcBef>
              <a:spcAft>
                <a:spcPts val="0"/>
              </a:spcAft>
              <a:buClr>
                <a:schemeClr val="dk1"/>
              </a:buClr>
              <a:buSzPts val="1500"/>
              <a:buFont typeface="Arial"/>
              <a:buChar char="•"/>
            </a:pPr>
            <a:r>
              <a:rPr lang="en-US" sz="1600" b="0" i="0" u="none" dirty="0" err="1">
                <a:solidFill>
                  <a:schemeClr val="dk1"/>
                </a:solidFill>
                <a:sym typeface="Calibri"/>
              </a:rPr>
              <a:t>koncentrowanie</a:t>
            </a:r>
            <a:r>
              <a:rPr lang="en-US" sz="1600" b="0" i="0" u="none" dirty="0">
                <a:solidFill>
                  <a:schemeClr val="dk1"/>
                </a:solidFill>
                <a:sym typeface="Calibri"/>
              </a:rPr>
              <a:t> się </a:t>
            </a:r>
            <a:r>
              <a:rPr lang="en-US" sz="1600" b="0" i="0" u="none" dirty="0" err="1">
                <a:solidFill>
                  <a:schemeClr val="dk1"/>
                </a:solidFill>
                <a:sym typeface="Calibri"/>
              </a:rPr>
              <a:t>na</a:t>
            </a:r>
            <a:r>
              <a:rPr lang="en-US" sz="1600" b="0" i="0" u="none" dirty="0">
                <a:solidFill>
                  <a:schemeClr val="dk1"/>
                </a:solidFill>
                <a:sym typeface="Calibri"/>
              </a:rPr>
              <a:t> </a:t>
            </a:r>
            <a:r>
              <a:rPr lang="en-US" sz="1600" b="0" i="0" u="none" dirty="0" err="1">
                <a:solidFill>
                  <a:schemeClr val="dk1"/>
                </a:solidFill>
                <a:sym typeface="Calibri"/>
              </a:rPr>
              <a:t>osobie</a:t>
            </a:r>
            <a:r>
              <a:rPr lang="en-US" sz="1600" b="0" i="0" u="none" dirty="0">
                <a:solidFill>
                  <a:schemeClr val="dk1"/>
                </a:solidFill>
                <a:sym typeface="Calibri"/>
              </a:rPr>
              <a:t> </a:t>
            </a:r>
            <a:r>
              <a:rPr lang="en-US" sz="1600" b="0" i="0" u="none" dirty="0" err="1">
                <a:solidFill>
                  <a:schemeClr val="dk1"/>
                </a:solidFill>
                <a:sym typeface="Calibri"/>
              </a:rPr>
              <a:t>mówiącej</a:t>
            </a:r>
            <a:r>
              <a:rPr lang="en-US" sz="1600" b="0" i="0" u="none" dirty="0">
                <a:solidFill>
                  <a:schemeClr val="dk1"/>
                </a:solidFill>
                <a:sym typeface="Calibri"/>
              </a:rPr>
              <a:t>, </a:t>
            </a:r>
            <a:r>
              <a:rPr lang="en-US" sz="1600" b="0" i="0" u="none" dirty="0" err="1">
                <a:solidFill>
                  <a:schemeClr val="dk1"/>
                </a:solidFill>
                <a:sym typeface="Calibri"/>
              </a:rPr>
              <a:t>zwracanie</a:t>
            </a:r>
            <a:r>
              <a:rPr lang="en-US" sz="1600" b="0" i="0" u="none" dirty="0">
                <a:solidFill>
                  <a:schemeClr val="dk1"/>
                </a:solidFill>
                <a:sym typeface="Calibri"/>
              </a:rPr>
              <a:t> </a:t>
            </a:r>
            <a:r>
              <a:rPr lang="en-US" sz="1600" b="0" i="0" u="none" dirty="0" err="1">
                <a:solidFill>
                  <a:schemeClr val="dk1"/>
                </a:solidFill>
                <a:sym typeface="Calibri"/>
              </a:rPr>
              <a:t>uwagi</a:t>
            </a:r>
            <a:r>
              <a:rPr lang="en-US" sz="1600" b="0" i="0" u="none" dirty="0">
                <a:solidFill>
                  <a:schemeClr val="dk1"/>
                </a:solidFill>
                <a:sym typeface="Calibri"/>
              </a:rPr>
              <a:t> </a:t>
            </a:r>
            <a:r>
              <a:rPr lang="en-US" sz="1600" b="0" i="0" u="none" dirty="0" err="1">
                <a:solidFill>
                  <a:schemeClr val="dk1"/>
                </a:solidFill>
                <a:sym typeface="Calibri"/>
              </a:rPr>
              <a:t>na</a:t>
            </a:r>
            <a:r>
              <a:rPr lang="en-US" sz="1600" b="0" i="0" u="none" dirty="0">
                <a:solidFill>
                  <a:schemeClr val="dk1"/>
                </a:solidFill>
                <a:sym typeface="Calibri"/>
              </a:rPr>
              <a:t> </a:t>
            </a:r>
            <a:r>
              <a:rPr lang="en-US" sz="1600" b="0" i="0" u="none" dirty="0" err="1">
                <a:solidFill>
                  <a:schemeClr val="dk1"/>
                </a:solidFill>
                <a:sym typeface="Calibri"/>
              </a:rPr>
              <a:t>wypowiadane</a:t>
            </a:r>
            <a:r>
              <a:rPr lang="en-US" sz="1600" b="0" i="0" u="none" dirty="0">
                <a:solidFill>
                  <a:schemeClr val="dk1"/>
                </a:solidFill>
                <a:sym typeface="Calibri"/>
              </a:rPr>
              <a:t> </a:t>
            </a:r>
            <a:r>
              <a:rPr lang="en-US" sz="1600" b="0" i="0" u="none" dirty="0" err="1">
                <a:solidFill>
                  <a:schemeClr val="dk1"/>
                </a:solidFill>
                <a:sym typeface="Calibri"/>
              </a:rPr>
              <a:t>słowa</a:t>
            </a:r>
            <a:r>
              <a:rPr lang="en-US" sz="1600" b="0" i="0" u="none" dirty="0">
                <a:solidFill>
                  <a:schemeClr val="dk1"/>
                </a:solidFill>
                <a:sym typeface="Calibri"/>
              </a:rPr>
              <a:t>, </a:t>
            </a:r>
            <a:r>
              <a:rPr lang="en-US" sz="1600" b="0" i="0" u="none" dirty="0" err="1">
                <a:solidFill>
                  <a:schemeClr val="dk1"/>
                </a:solidFill>
                <a:sym typeface="Calibri"/>
              </a:rPr>
              <a:t>brzmienie</a:t>
            </a:r>
            <a:r>
              <a:rPr lang="en-US" sz="1600" b="0" i="0" u="none" dirty="0">
                <a:solidFill>
                  <a:schemeClr val="dk1"/>
                </a:solidFill>
                <a:sym typeface="Calibri"/>
              </a:rPr>
              <a:t> </a:t>
            </a:r>
            <a:r>
              <a:rPr lang="en-US" sz="1600" b="0" i="0" u="none" dirty="0" err="1">
                <a:solidFill>
                  <a:schemeClr val="dk1"/>
                </a:solidFill>
                <a:sym typeface="Calibri"/>
              </a:rPr>
              <a:t>głosu</a:t>
            </a:r>
            <a:r>
              <a:rPr lang="en-US" sz="1600" b="0" i="0" u="none" dirty="0">
                <a:solidFill>
                  <a:schemeClr val="dk1"/>
                </a:solidFill>
                <a:sym typeface="Calibri"/>
              </a:rPr>
              <a:t>, </a:t>
            </a:r>
            <a:r>
              <a:rPr lang="en-US" sz="1600" b="0" i="0" u="none" dirty="0" err="1">
                <a:solidFill>
                  <a:schemeClr val="dk1"/>
                </a:solidFill>
                <a:sym typeface="Calibri"/>
              </a:rPr>
              <a:t>mimikę</a:t>
            </a:r>
            <a:r>
              <a:rPr lang="en-US" sz="1600" b="0" i="0" u="none" dirty="0">
                <a:solidFill>
                  <a:schemeClr val="dk1"/>
                </a:solidFill>
                <a:sym typeface="Calibri"/>
              </a:rPr>
              <a:t>, </a:t>
            </a:r>
            <a:r>
              <a:rPr lang="en-US" sz="1600" b="0" i="0" u="none" dirty="0" err="1">
                <a:solidFill>
                  <a:schemeClr val="dk1"/>
                </a:solidFill>
                <a:sym typeface="Calibri"/>
              </a:rPr>
              <a:t>gestykulację</a:t>
            </a:r>
            <a:r>
              <a:rPr lang="en-US" sz="1600" b="0" i="0" u="none" dirty="0">
                <a:solidFill>
                  <a:schemeClr val="dk1"/>
                </a:solidFill>
                <a:sym typeface="Calibri"/>
              </a:rPr>
              <a:t> i </a:t>
            </a:r>
            <a:r>
              <a:rPr lang="en-US" sz="1600" b="0" i="0" u="none" dirty="0" err="1">
                <a:solidFill>
                  <a:schemeClr val="dk1"/>
                </a:solidFill>
                <a:sym typeface="Calibri"/>
              </a:rPr>
              <a:t>układ</a:t>
            </a:r>
            <a:r>
              <a:rPr lang="en-US" sz="1600" b="0" i="0" u="none" dirty="0">
                <a:solidFill>
                  <a:schemeClr val="dk1"/>
                </a:solidFill>
                <a:sym typeface="Calibri"/>
              </a:rPr>
              <a:t> </a:t>
            </a:r>
            <a:r>
              <a:rPr lang="en-US" sz="1600" b="0" i="0" u="none" dirty="0" err="1" smtClean="0">
                <a:solidFill>
                  <a:schemeClr val="dk1"/>
                </a:solidFill>
                <a:sym typeface="Calibri"/>
              </a:rPr>
              <a:t>ciała</a:t>
            </a:r>
            <a:r>
              <a:rPr lang="pl-PL" sz="1600" dirty="0"/>
              <a:t>,</a:t>
            </a:r>
            <a:endParaRPr sz="1600" dirty="0"/>
          </a:p>
          <a:p>
            <a:pPr marL="228600" marR="0" lvl="0" indent="-228600" algn="l" rtl="0">
              <a:lnSpc>
                <a:spcPct val="150000"/>
              </a:lnSpc>
              <a:spcBef>
                <a:spcPts val="1000"/>
              </a:spcBef>
              <a:spcAft>
                <a:spcPts val="0"/>
              </a:spcAft>
              <a:buClr>
                <a:schemeClr val="dk1"/>
              </a:buClr>
              <a:buSzPts val="1500"/>
              <a:buFont typeface="Arial"/>
              <a:buChar char="•"/>
            </a:pPr>
            <a:r>
              <a:rPr lang="en-US" sz="1600" b="0" i="0" u="none" dirty="0" err="1">
                <a:solidFill>
                  <a:schemeClr val="dk1"/>
                </a:solidFill>
                <a:sym typeface="Calibri"/>
              </a:rPr>
              <a:t>unikanie</a:t>
            </a:r>
            <a:r>
              <a:rPr lang="en-US" sz="1600" b="0" i="0" u="none" dirty="0">
                <a:solidFill>
                  <a:schemeClr val="dk1"/>
                </a:solidFill>
                <a:sym typeface="Calibri"/>
              </a:rPr>
              <a:t> </a:t>
            </a:r>
            <a:r>
              <a:rPr lang="en-US" sz="1600" b="0" i="0" u="none" dirty="0" err="1">
                <a:solidFill>
                  <a:schemeClr val="dk1"/>
                </a:solidFill>
                <a:sym typeface="Calibri"/>
              </a:rPr>
              <a:t>przerywania</a:t>
            </a:r>
            <a:r>
              <a:rPr lang="en-US" sz="1600" b="0" i="0" u="none" dirty="0">
                <a:solidFill>
                  <a:schemeClr val="dk1"/>
                </a:solidFill>
                <a:sym typeface="Calibri"/>
              </a:rPr>
              <a:t> </a:t>
            </a:r>
            <a:r>
              <a:rPr lang="en-US" sz="1600" b="0" i="0" u="none" dirty="0" err="1" smtClean="0">
                <a:solidFill>
                  <a:schemeClr val="dk1"/>
                </a:solidFill>
                <a:sym typeface="Calibri"/>
              </a:rPr>
              <a:t>nadawcy</a:t>
            </a:r>
            <a:r>
              <a:rPr lang="pl-PL" sz="1600" b="0" i="0" u="none" dirty="0" smtClean="0">
                <a:solidFill>
                  <a:schemeClr val="dk1"/>
                </a:solidFill>
                <a:sym typeface="Calibri"/>
              </a:rPr>
              <a:t>,</a:t>
            </a:r>
            <a:endParaRPr sz="1600" dirty="0"/>
          </a:p>
          <a:p>
            <a:pPr marL="228600" marR="0" lvl="0" indent="-228600" algn="l" rtl="0">
              <a:lnSpc>
                <a:spcPct val="150000"/>
              </a:lnSpc>
              <a:spcBef>
                <a:spcPts val="1000"/>
              </a:spcBef>
              <a:spcAft>
                <a:spcPts val="0"/>
              </a:spcAft>
              <a:buClr>
                <a:schemeClr val="dk1"/>
              </a:buClr>
              <a:buSzPts val="1500"/>
              <a:buFont typeface="Arial"/>
              <a:buChar char="•"/>
            </a:pPr>
            <a:r>
              <a:rPr lang="en-US" sz="1600" b="0" i="0" u="none" dirty="0" err="1">
                <a:solidFill>
                  <a:schemeClr val="dk1"/>
                </a:solidFill>
                <a:sym typeface="Calibri"/>
              </a:rPr>
              <a:t>nieprzewidywanie</a:t>
            </a:r>
            <a:r>
              <a:rPr lang="en-US" sz="1600" b="0" i="0" u="none" dirty="0">
                <a:solidFill>
                  <a:schemeClr val="dk1"/>
                </a:solidFill>
                <a:sym typeface="Calibri"/>
              </a:rPr>
              <a:t> co </a:t>
            </a:r>
            <a:r>
              <a:rPr lang="en-US" sz="1600" b="0" i="0" u="none" dirty="0" err="1">
                <a:solidFill>
                  <a:schemeClr val="dk1"/>
                </a:solidFill>
                <a:sym typeface="Calibri"/>
              </a:rPr>
              <a:t>rozmówca</a:t>
            </a:r>
            <a:r>
              <a:rPr lang="en-US" sz="1600" b="0" i="0" u="none" dirty="0">
                <a:solidFill>
                  <a:schemeClr val="dk1"/>
                </a:solidFill>
                <a:sym typeface="Calibri"/>
              </a:rPr>
              <a:t> </a:t>
            </a:r>
            <a:r>
              <a:rPr lang="en-US" sz="1600" b="0" i="0" u="none" dirty="0" err="1">
                <a:solidFill>
                  <a:schemeClr val="dk1"/>
                </a:solidFill>
                <a:sym typeface="Calibri"/>
              </a:rPr>
              <a:t>chce</a:t>
            </a:r>
            <a:r>
              <a:rPr lang="en-US" sz="1600" b="0" i="0" u="none" dirty="0">
                <a:solidFill>
                  <a:schemeClr val="dk1"/>
                </a:solidFill>
                <a:sym typeface="Calibri"/>
              </a:rPr>
              <a:t> </a:t>
            </a:r>
            <a:r>
              <a:rPr lang="en-US" sz="1600" b="0" i="0" u="none" dirty="0" err="1">
                <a:solidFill>
                  <a:schemeClr val="dk1"/>
                </a:solidFill>
                <a:sym typeface="Calibri"/>
              </a:rPr>
              <a:t>powiedzieć</a:t>
            </a:r>
            <a:r>
              <a:rPr lang="en-US" sz="1600" b="0" i="0" u="none" dirty="0">
                <a:solidFill>
                  <a:schemeClr val="dk1"/>
                </a:solidFill>
                <a:sym typeface="Calibri"/>
              </a:rPr>
              <a:t> (</a:t>
            </a:r>
            <a:r>
              <a:rPr lang="en-US" sz="1600" b="0" i="0" u="none" dirty="0" err="1">
                <a:solidFill>
                  <a:schemeClr val="dk1"/>
                </a:solidFill>
                <a:sym typeface="Calibri"/>
              </a:rPr>
              <a:t>kończenie</a:t>
            </a:r>
            <a:r>
              <a:rPr lang="en-US" sz="1600" b="0" i="0" u="none" dirty="0">
                <a:solidFill>
                  <a:schemeClr val="dk1"/>
                </a:solidFill>
                <a:sym typeface="Calibri"/>
              </a:rPr>
              <a:t> </a:t>
            </a:r>
            <a:r>
              <a:rPr lang="en-US" sz="1600" b="0" i="0" u="none" dirty="0" err="1">
                <a:solidFill>
                  <a:schemeClr val="dk1"/>
                </a:solidFill>
                <a:sym typeface="Calibri"/>
              </a:rPr>
              <a:t>wypowiedzi</a:t>
            </a:r>
            <a:r>
              <a:rPr lang="en-US" sz="1600" b="0" i="0" u="none" dirty="0" smtClean="0">
                <a:solidFill>
                  <a:schemeClr val="dk1"/>
                </a:solidFill>
                <a:sym typeface="Calibri"/>
              </a:rPr>
              <a:t>)</a:t>
            </a:r>
            <a:r>
              <a:rPr lang="pl-PL" sz="1600" b="0" i="0" u="none" dirty="0" smtClean="0">
                <a:solidFill>
                  <a:schemeClr val="dk1"/>
                </a:solidFill>
                <a:sym typeface="Calibri"/>
              </a:rPr>
              <a:t>,</a:t>
            </a:r>
            <a:endParaRPr sz="1600" dirty="0"/>
          </a:p>
          <a:p>
            <a:pPr marL="228600" marR="0" lvl="0" indent="-228600" algn="l" rtl="0">
              <a:lnSpc>
                <a:spcPct val="150000"/>
              </a:lnSpc>
              <a:spcBef>
                <a:spcPts val="1000"/>
              </a:spcBef>
              <a:spcAft>
                <a:spcPts val="0"/>
              </a:spcAft>
              <a:buClr>
                <a:schemeClr val="dk1"/>
              </a:buClr>
              <a:buSzPts val="1500"/>
              <a:buFont typeface="Arial"/>
              <a:buChar char="•"/>
            </a:pPr>
            <a:r>
              <a:rPr lang="en-US" sz="1600" b="0" i="0" u="none" dirty="0" err="1">
                <a:solidFill>
                  <a:schemeClr val="dk1"/>
                </a:solidFill>
                <a:sym typeface="Calibri"/>
              </a:rPr>
              <a:t>unikanie</a:t>
            </a:r>
            <a:r>
              <a:rPr lang="en-US" sz="1600" b="0" i="0" u="none" dirty="0">
                <a:solidFill>
                  <a:schemeClr val="dk1"/>
                </a:solidFill>
                <a:sym typeface="Calibri"/>
              </a:rPr>
              <a:t> </a:t>
            </a:r>
            <a:r>
              <a:rPr lang="en-US" sz="1600" b="0" i="0" u="none" dirty="0" err="1">
                <a:solidFill>
                  <a:schemeClr val="dk1"/>
                </a:solidFill>
                <a:sym typeface="Calibri"/>
              </a:rPr>
              <a:t>emocjonalnych</a:t>
            </a:r>
            <a:r>
              <a:rPr lang="en-US" sz="1600" b="0" i="0" u="none" dirty="0">
                <a:solidFill>
                  <a:schemeClr val="dk1"/>
                </a:solidFill>
                <a:sym typeface="Calibri"/>
              </a:rPr>
              <a:t> </a:t>
            </a:r>
            <a:r>
              <a:rPr lang="en-US" sz="1600" b="0" i="0" u="none" dirty="0" err="1" smtClean="0">
                <a:solidFill>
                  <a:schemeClr val="dk1"/>
                </a:solidFill>
                <a:sym typeface="Calibri"/>
              </a:rPr>
              <a:t>reakcji</a:t>
            </a:r>
            <a:r>
              <a:rPr lang="pl-PL" sz="1600" b="0" i="0" u="none" dirty="0" smtClean="0">
                <a:solidFill>
                  <a:schemeClr val="dk1"/>
                </a:solidFill>
                <a:sym typeface="Calibri"/>
              </a:rPr>
              <a:t>,</a:t>
            </a:r>
            <a:endParaRPr sz="1600" dirty="0"/>
          </a:p>
          <a:p>
            <a:pPr marL="228600" marR="0" lvl="0" indent="-228600" algn="l" rtl="0">
              <a:lnSpc>
                <a:spcPct val="150000"/>
              </a:lnSpc>
              <a:spcBef>
                <a:spcPts val="1000"/>
              </a:spcBef>
              <a:spcAft>
                <a:spcPts val="0"/>
              </a:spcAft>
              <a:buClr>
                <a:schemeClr val="dk1"/>
              </a:buClr>
              <a:buSzPts val="1500"/>
              <a:buFont typeface="Arial"/>
              <a:buChar char="•"/>
            </a:pPr>
            <a:r>
              <a:rPr lang="en-US" sz="1600" b="0" i="0" u="none" dirty="0" err="1">
                <a:solidFill>
                  <a:schemeClr val="dk1"/>
                </a:solidFill>
                <a:sym typeface="Calibri"/>
              </a:rPr>
              <a:t>przedstawianie</a:t>
            </a:r>
            <a:r>
              <a:rPr lang="en-US" sz="1600" b="0" i="0" u="none" dirty="0">
                <a:solidFill>
                  <a:schemeClr val="dk1"/>
                </a:solidFill>
                <a:sym typeface="Calibri"/>
              </a:rPr>
              <a:t> </a:t>
            </a:r>
            <a:r>
              <a:rPr lang="en-US" sz="1600" b="0" i="0" u="none" dirty="0" err="1">
                <a:solidFill>
                  <a:schemeClr val="dk1"/>
                </a:solidFill>
                <a:sym typeface="Calibri"/>
              </a:rPr>
              <a:t>jak</a:t>
            </a:r>
            <a:r>
              <a:rPr lang="en-US" sz="1600" b="0" i="0" u="none" dirty="0">
                <a:solidFill>
                  <a:schemeClr val="dk1"/>
                </a:solidFill>
                <a:sym typeface="Calibri"/>
              </a:rPr>
              <a:t> </a:t>
            </a:r>
            <a:r>
              <a:rPr lang="en-US" sz="1600" b="0" i="0" u="none" dirty="0" err="1">
                <a:solidFill>
                  <a:schemeClr val="dk1"/>
                </a:solidFill>
                <a:sym typeface="Calibri"/>
              </a:rPr>
              <a:t>rozumiemy</a:t>
            </a:r>
            <a:r>
              <a:rPr lang="en-US" sz="1600" b="0" i="0" u="none" dirty="0">
                <a:solidFill>
                  <a:schemeClr val="dk1"/>
                </a:solidFill>
                <a:sym typeface="Calibri"/>
              </a:rPr>
              <a:t> </a:t>
            </a:r>
            <a:r>
              <a:rPr lang="en-US" sz="1600" b="0" i="0" u="none" dirty="0" err="1">
                <a:solidFill>
                  <a:schemeClr val="dk1"/>
                </a:solidFill>
                <a:sym typeface="Calibri"/>
              </a:rPr>
              <a:t>nadawcę</a:t>
            </a:r>
            <a:r>
              <a:rPr lang="en-US" sz="1600" b="0" i="0" u="none" dirty="0">
                <a:solidFill>
                  <a:schemeClr val="dk1"/>
                </a:solidFill>
                <a:sym typeface="Calibri"/>
              </a:rPr>
              <a:t> </a:t>
            </a:r>
            <a:r>
              <a:rPr lang="en-US" sz="1600" b="0" i="0" u="none" dirty="0" err="1">
                <a:solidFill>
                  <a:schemeClr val="dk1"/>
                </a:solidFill>
                <a:sym typeface="Calibri"/>
              </a:rPr>
              <a:t>poprzez</a:t>
            </a:r>
            <a:r>
              <a:rPr lang="en-US" sz="1600" b="0" i="0" u="none" dirty="0">
                <a:solidFill>
                  <a:schemeClr val="dk1"/>
                </a:solidFill>
                <a:sym typeface="Calibri"/>
              </a:rPr>
              <a:t> </a:t>
            </a:r>
            <a:r>
              <a:rPr lang="en-US" sz="1600" b="0" i="0" u="none" dirty="0" err="1">
                <a:solidFill>
                  <a:schemeClr val="dk1"/>
                </a:solidFill>
                <a:sym typeface="Calibri"/>
              </a:rPr>
              <a:t>powtarzanie</a:t>
            </a:r>
            <a:r>
              <a:rPr lang="en-US" sz="1600" b="0" i="0" u="none" dirty="0">
                <a:solidFill>
                  <a:schemeClr val="dk1"/>
                </a:solidFill>
                <a:sym typeface="Calibri"/>
              </a:rPr>
              <a:t> </a:t>
            </a:r>
            <a:r>
              <a:rPr lang="en-US" sz="1600" b="0" i="0" u="none" dirty="0" err="1">
                <a:solidFill>
                  <a:schemeClr val="dk1"/>
                </a:solidFill>
                <a:sym typeface="Calibri"/>
              </a:rPr>
              <a:t>własnymi</a:t>
            </a:r>
            <a:r>
              <a:rPr lang="en-US" sz="1600" b="0" i="0" u="none" dirty="0">
                <a:solidFill>
                  <a:schemeClr val="dk1"/>
                </a:solidFill>
                <a:sym typeface="Calibri"/>
              </a:rPr>
              <a:t> </a:t>
            </a:r>
            <a:r>
              <a:rPr lang="en-US" sz="1600" b="0" i="0" u="none" dirty="0" err="1">
                <a:solidFill>
                  <a:schemeClr val="dk1"/>
                </a:solidFill>
                <a:sym typeface="Calibri"/>
              </a:rPr>
              <a:t>słowami</a:t>
            </a:r>
            <a:r>
              <a:rPr lang="en-US" sz="1600" b="0" i="0" u="none" dirty="0">
                <a:solidFill>
                  <a:schemeClr val="dk1"/>
                </a:solidFill>
                <a:sym typeface="Calibri"/>
              </a:rPr>
              <a:t> </a:t>
            </a:r>
            <a:r>
              <a:rPr lang="en-US" sz="1600" b="0" i="0" u="none" dirty="0" err="1">
                <a:solidFill>
                  <a:schemeClr val="dk1"/>
                </a:solidFill>
                <a:sym typeface="Calibri"/>
              </a:rPr>
              <a:t>tego</a:t>
            </a:r>
            <a:r>
              <a:rPr lang="en-US" sz="1600" b="0" i="0" u="none" dirty="0">
                <a:solidFill>
                  <a:schemeClr val="dk1"/>
                </a:solidFill>
                <a:sym typeface="Calibri"/>
              </a:rPr>
              <a:t> co </a:t>
            </a:r>
            <a:r>
              <a:rPr lang="en-US" sz="1600" b="0" i="0" u="none" dirty="0" err="1" smtClean="0">
                <a:solidFill>
                  <a:schemeClr val="dk1"/>
                </a:solidFill>
                <a:sym typeface="Calibri"/>
              </a:rPr>
              <a:t>usłyszeliśmy</a:t>
            </a:r>
            <a:r>
              <a:rPr lang="pl-PL" sz="1600" b="0" i="0" u="none" dirty="0" smtClean="0">
                <a:solidFill>
                  <a:schemeClr val="dk1"/>
                </a:solidFill>
                <a:sym typeface="Calibri"/>
              </a:rPr>
              <a:t>,</a:t>
            </a:r>
            <a:endParaRPr sz="1600" dirty="0"/>
          </a:p>
          <a:p>
            <a:pPr marL="228600" marR="0" lvl="0" indent="-228600" algn="l" rtl="0">
              <a:lnSpc>
                <a:spcPct val="150000"/>
              </a:lnSpc>
              <a:spcBef>
                <a:spcPts val="1000"/>
              </a:spcBef>
              <a:spcAft>
                <a:spcPts val="0"/>
              </a:spcAft>
              <a:buClr>
                <a:schemeClr val="dk1"/>
              </a:buClr>
              <a:buSzPts val="1500"/>
              <a:buFont typeface="Arial"/>
              <a:buChar char="•"/>
            </a:pPr>
            <a:r>
              <a:rPr lang="en-US" sz="1600" b="0" i="0" u="none" dirty="0" err="1">
                <a:solidFill>
                  <a:schemeClr val="dk1"/>
                </a:solidFill>
                <a:sym typeface="Calibri"/>
              </a:rPr>
              <a:t>unikanie</a:t>
            </a:r>
            <a:r>
              <a:rPr lang="en-US" sz="1600" b="0" i="0" u="none" dirty="0">
                <a:solidFill>
                  <a:schemeClr val="dk1"/>
                </a:solidFill>
                <a:sym typeface="Calibri"/>
              </a:rPr>
              <a:t> </a:t>
            </a:r>
            <a:r>
              <a:rPr lang="en-US" sz="1600" b="0" i="0" u="none" dirty="0" err="1">
                <a:solidFill>
                  <a:schemeClr val="dk1"/>
                </a:solidFill>
                <a:sym typeface="Calibri"/>
              </a:rPr>
              <a:t>dowcipnych</a:t>
            </a:r>
            <a:r>
              <a:rPr lang="en-US" sz="1600" b="0" i="0" u="none" dirty="0">
                <a:solidFill>
                  <a:schemeClr val="dk1"/>
                </a:solidFill>
                <a:sym typeface="Calibri"/>
              </a:rPr>
              <a:t> </a:t>
            </a:r>
            <a:r>
              <a:rPr lang="en-US" sz="1600" b="0" i="0" u="none" dirty="0" err="1" smtClean="0">
                <a:solidFill>
                  <a:schemeClr val="dk1"/>
                </a:solidFill>
                <a:sym typeface="Calibri"/>
              </a:rPr>
              <a:t>uwag</a:t>
            </a:r>
            <a:r>
              <a:rPr lang="pl-PL" sz="1600" b="0" i="0" u="none" dirty="0" smtClean="0">
                <a:solidFill>
                  <a:schemeClr val="dk1"/>
                </a:solidFill>
                <a:sym typeface="Calibri"/>
              </a:rPr>
              <a:t>,</a:t>
            </a:r>
            <a:endParaRPr sz="1600" dirty="0"/>
          </a:p>
          <a:p>
            <a:pPr marL="228600" marR="0" lvl="0" indent="-228600" algn="l" rtl="0">
              <a:lnSpc>
                <a:spcPct val="150000"/>
              </a:lnSpc>
              <a:spcBef>
                <a:spcPts val="1000"/>
              </a:spcBef>
              <a:spcAft>
                <a:spcPts val="0"/>
              </a:spcAft>
              <a:buClr>
                <a:schemeClr val="dk1"/>
              </a:buClr>
              <a:buSzPts val="1500"/>
              <a:buFont typeface="Arial"/>
              <a:buChar char="•"/>
            </a:pPr>
            <a:r>
              <a:rPr lang="en-US" sz="1600" b="0" i="0" u="none" dirty="0" err="1">
                <a:solidFill>
                  <a:schemeClr val="dk1"/>
                </a:solidFill>
                <a:sym typeface="Calibri"/>
              </a:rPr>
              <a:t>pozwalanie</a:t>
            </a:r>
            <a:r>
              <a:rPr lang="en-US" sz="1600" b="0" i="0" u="none" dirty="0">
                <a:solidFill>
                  <a:schemeClr val="dk1"/>
                </a:solidFill>
                <a:sym typeface="Calibri"/>
              </a:rPr>
              <a:t> by </a:t>
            </a:r>
            <a:r>
              <a:rPr lang="en-US" sz="1600" b="0" i="0" u="none" dirty="0" err="1">
                <a:solidFill>
                  <a:schemeClr val="dk1"/>
                </a:solidFill>
                <a:sym typeface="Calibri"/>
              </a:rPr>
              <a:t>rozmówca</a:t>
            </a:r>
            <a:r>
              <a:rPr lang="en-US" sz="1600" b="0" i="0" u="none" dirty="0">
                <a:solidFill>
                  <a:schemeClr val="dk1"/>
                </a:solidFill>
                <a:sym typeface="Calibri"/>
              </a:rPr>
              <a:t> </a:t>
            </a:r>
            <a:r>
              <a:rPr lang="en-US" sz="1600" b="0" i="0" u="none" dirty="0" err="1">
                <a:solidFill>
                  <a:schemeClr val="dk1"/>
                </a:solidFill>
                <a:sym typeface="Calibri"/>
              </a:rPr>
              <a:t>miał</a:t>
            </a:r>
            <a:r>
              <a:rPr lang="en-US" sz="1600" b="0" i="0" u="none" dirty="0">
                <a:solidFill>
                  <a:schemeClr val="dk1"/>
                </a:solidFill>
                <a:sym typeface="Calibri"/>
              </a:rPr>
              <a:t> </a:t>
            </a:r>
            <a:r>
              <a:rPr lang="en-US" sz="1600" b="0" i="0" u="none" dirty="0" err="1">
                <a:solidFill>
                  <a:schemeClr val="dk1"/>
                </a:solidFill>
                <a:sym typeface="Calibri"/>
              </a:rPr>
              <a:t>ostatnie</a:t>
            </a:r>
            <a:r>
              <a:rPr lang="en-US" sz="1600" b="0" i="0" u="none" dirty="0">
                <a:solidFill>
                  <a:schemeClr val="dk1"/>
                </a:solidFill>
                <a:sym typeface="Calibri"/>
              </a:rPr>
              <a:t> </a:t>
            </a:r>
            <a:r>
              <a:rPr lang="en-US" sz="1600" b="0" i="0" u="none" dirty="0" err="1" smtClean="0">
                <a:solidFill>
                  <a:schemeClr val="dk1"/>
                </a:solidFill>
                <a:sym typeface="Calibri"/>
              </a:rPr>
              <a:t>słowo</a:t>
            </a:r>
            <a:r>
              <a:rPr lang="pl-PL" sz="1600" b="0" i="0" u="none" dirty="0" smtClean="0">
                <a:solidFill>
                  <a:schemeClr val="dk1"/>
                </a:solidFill>
                <a:sym typeface="Calibri"/>
              </a:rPr>
              <a:t>.</a:t>
            </a:r>
            <a:endParaRPr sz="1600" dirty="0"/>
          </a:p>
          <a:p>
            <a:pPr marL="228600" marR="0" lvl="0" indent="-133350" algn="l" rtl="0">
              <a:lnSpc>
                <a:spcPct val="150000"/>
              </a:lnSpc>
              <a:spcBef>
                <a:spcPts val="1000"/>
              </a:spcBef>
              <a:spcAft>
                <a:spcPts val="0"/>
              </a:spcAft>
              <a:buClr>
                <a:schemeClr val="dk1"/>
              </a:buClr>
              <a:buSzPts val="1500"/>
              <a:buFont typeface="Arial"/>
              <a:buNone/>
            </a:pPr>
            <a:endParaRPr sz="1600" b="0" i="0" u="none" dirty="0">
              <a:solidFill>
                <a:schemeClr val="dk1"/>
              </a:solidFill>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82"/>
          <p:cNvSpPr txBox="1">
            <a:spLocks noGrp="1"/>
          </p:cNvSpPr>
          <p:nvPr>
            <p:ph type="title"/>
          </p:nvPr>
        </p:nvSpPr>
        <p:spPr>
          <a:xfrm>
            <a:off x="841375" y="549275"/>
            <a:ext cx="3600450" cy="54308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Calibri"/>
              <a:buNone/>
            </a:pPr>
            <a:r>
              <a:rPr lang="en-US" sz="5400" b="0" i="0" u="none">
                <a:solidFill>
                  <a:schemeClr val="dk1"/>
                </a:solidFill>
                <a:latin typeface="Calibri"/>
                <a:ea typeface="Calibri"/>
                <a:cs typeface="Calibri"/>
                <a:sym typeface="Calibri"/>
              </a:rPr>
              <a:t>Aktywne słuchanie</a:t>
            </a:r>
            <a:endParaRPr/>
          </a:p>
        </p:txBody>
      </p:sp>
      <p:sp>
        <p:nvSpPr>
          <p:cNvPr id="927" name="Google Shape;927;p82"/>
          <p:cNvSpPr txBox="1">
            <a:spLocks noGrp="1"/>
          </p:cNvSpPr>
          <p:nvPr>
            <p:ph type="body" idx="1"/>
          </p:nvPr>
        </p:nvSpPr>
        <p:spPr>
          <a:xfrm>
            <a:off x="5126037" y="552450"/>
            <a:ext cx="6224587" cy="5430837"/>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150000"/>
              </a:lnSpc>
              <a:spcBef>
                <a:spcPts val="0"/>
              </a:spcBef>
              <a:spcAft>
                <a:spcPts val="0"/>
              </a:spcAft>
              <a:buClr>
                <a:schemeClr val="dk1"/>
              </a:buClr>
              <a:buSzPts val="1500"/>
              <a:buFont typeface="Arial"/>
              <a:buChar char="•"/>
            </a:pPr>
            <a:r>
              <a:rPr lang="en-US" sz="1600" b="0" i="0" u="none" dirty="0" err="1">
                <a:solidFill>
                  <a:schemeClr val="dk1"/>
                </a:solidFill>
                <a:sym typeface="Calibri"/>
              </a:rPr>
              <a:t>pomaganie</a:t>
            </a:r>
            <a:r>
              <a:rPr lang="en-US" sz="1600" b="0" i="0" u="none" dirty="0">
                <a:solidFill>
                  <a:schemeClr val="dk1"/>
                </a:solidFill>
                <a:sym typeface="Calibri"/>
              </a:rPr>
              <a:t> </a:t>
            </a:r>
            <a:r>
              <a:rPr lang="en-US" sz="1600" b="0" i="0" u="none" dirty="0" err="1">
                <a:solidFill>
                  <a:schemeClr val="dk1"/>
                </a:solidFill>
                <a:sym typeface="Calibri"/>
              </a:rPr>
              <a:t>nadawcy</a:t>
            </a:r>
            <a:r>
              <a:rPr lang="en-US" sz="1600" b="0" i="0" u="none" dirty="0">
                <a:solidFill>
                  <a:schemeClr val="dk1"/>
                </a:solidFill>
                <a:sym typeface="Calibri"/>
              </a:rPr>
              <a:t> by </a:t>
            </a:r>
            <a:r>
              <a:rPr lang="en-US" sz="1600" b="0" i="0" u="none" dirty="0" err="1">
                <a:solidFill>
                  <a:schemeClr val="dk1"/>
                </a:solidFill>
                <a:sym typeface="Calibri"/>
              </a:rPr>
              <a:t>poczuł</a:t>
            </a:r>
            <a:r>
              <a:rPr lang="en-US" sz="1600" b="0" i="0" u="none" dirty="0">
                <a:solidFill>
                  <a:schemeClr val="dk1"/>
                </a:solidFill>
                <a:sym typeface="Calibri"/>
              </a:rPr>
              <a:t> się </a:t>
            </a:r>
            <a:r>
              <a:rPr lang="en-US" sz="1600" b="0" i="0" u="none" dirty="0" err="1" smtClean="0">
                <a:solidFill>
                  <a:schemeClr val="dk1"/>
                </a:solidFill>
                <a:sym typeface="Calibri"/>
              </a:rPr>
              <a:t>swobodnie</a:t>
            </a:r>
            <a:r>
              <a:rPr lang="pl-PL" sz="1600" b="0" i="0" u="none" dirty="0" smtClean="0">
                <a:solidFill>
                  <a:schemeClr val="dk1"/>
                </a:solidFill>
                <a:sym typeface="Calibri"/>
              </a:rPr>
              <a:t>,</a:t>
            </a:r>
            <a:endParaRPr sz="1600" dirty="0"/>
          </a:p>
          <a:p>
            <a:pPr marL="228600" marR="0" lvl="0" indent="-228600" algn="l" rtl="0">
              <a:lnSpc>
                <a:spcPct val="150000"/>
              </a:lnSpc>
              <a:spcBef>
                <a:spcPts val="1000"/>
              </a:spcBef>
              <a:spcAft>
                <a:spcPts val="0"/>
              </a:spcAft>
              <a:buClr>
                <a:schemeClr val="dk1"/>
              </a:buClr>
              <a:buSzPts val="1500"/>
              <a:buFont typeface="Arial"/>
              <a:buChar char="•"/>
            </a:pPr>
            <a:r>
              <a:rPr lang="en-US" sz="1600" b="0" i="0" u="none" dirty="0" err="1">
                <a:solidFill>
                  <a:schemeClr val="dk1"/>
                </a:solidFill>
                <a:sym typeface="Calibri"/>
              </a:rPr>
              <a:t>okazywanie</a:t>
            </a:r>
            <a:r>
              <a:rPr lang="en-US" sz="1600" b="0" i="0" u="none" dirty="0">
                <a:solidFill>
                  <a:schemeClr val="dk1"/>
                </a:solidFill>
                <a:sym typeface="Calibri"/>
              </a:rPr>
              <a:t> </a:t>
            </a:r>
            <a:r>
              <a:rPr lang="en-US" sz="1600" b="0" i="0" u="none" dirty="0" err="1" smtClean="0">
                <a:solidFill>
                  <a:schemeClr val="dk1"/>
                </a:solidFill>
                <a:sym typeface="Calibri"/>
              </a:rPr>
              <a:t>cierpliwości</a:t>
            </a:r>
            <a:r>
              <a:rPr lang="pl-PL" sz="1600" b="0" i="0" u="none" dirty="0" smtClean="0">
                <a:solidFill>
                  <a:schemeClr val="dk1"/>
                </a:solidFill>
                <a:sym typeface="Calibri"/>
              </a:rPr>
              <a:t>,</a:t>
            </a:r>
            <a:endParaRPr sz="1600" dirty="0"/>
          </a:p>
          <a:p>
            <a:pPr marL="228600" marR="0" lvl="0" indent="-228600" algn="l" rtl="0">
              <a:lnSpc>
                <a:spcPct val="150000"/>
              </a:lnSpc>
              <a:spcBef>
                <a:spcPts val="1000"/>
              </a:spcBef>
              <a:spcAft>
                <a:spcPts val="0"/>
              </a:spcAft>
              <a:buClr>
                <a:schemeClr val="dk1"/>
              </a:buClr>
              <a:buSzPts val="1500"/>
              <a:buFont typeface="Arial"/>
              <a:buChar char="•"/>
            </a:pPr>
            <a:r>
              <a:rPr lang="en-US" sz="1600" b="0" i="0" u="none" dirty="0" err="1">
                <a:solidFill>
                  <a:schemeClr val="dk1"/>
                </a:solidFill>
                <a:sym typeface="Calibri"/>
              </a:rPr>
              <a:t>unikanie</a:t>
            </a:r>
            <a:r>
              <a:rPr lang="en-US" sz="1600" b="0" i="0" u="none" dirty="0">
                <a:solidFill>
                  <a:schemeClr val="dk1"/>
                </a:solidFill>
                <a:sym typeface="Calibri"/>
              </a:rPr>
              <a:t> </a:t>
            </a:r>
            <a:r>
              <a:rPr lang="en-US" sz="1600" b="0" i="0" u="none" dirty="0" err="1">
                <a:solidFill>
                  <a:schemeClr val="dk1"/>
                </a:solidFill>
                <a:sym typeface="Calibri"/>
              </a:rPr>
              <a:t>pochopnego</a:t>
            </a:r>
            <a:r>
              <a:rPr lang="en-US" sz="1600" b="0" i="0" u="none" dirty="0">
                <a:solidFill>
                  <a:schemeClr val="dk1"/>
                </a:solidFill>
                <a:sym typeface="Calibri"/>
              </a:rPr>
              <a:t> </a:t>
            </a:r>
            <a:r>
              <a:rPr lang="en-US" sz="1600" b="0" i="0" u="none" dirty="0" err="1">
                <a:solidFill>
                  <a:schemeClr val="dk1"/>
                </a:solidFill>
                <a:sym typeface="Calibri"/>
              </a:rPr>
              <a:t>wnioskowania</a:t>
            </a:r>
            <a:r>
              <a:rPr lang="en-US" sz="1600" b="0" i="0" u="none" dirty="0">
                <a:solidFill>
                  <a:schemeClr val="dk1"/>
                </a:solidFill>
                <a:sym typeface="Calibri"/>
              </a:rPr>
              <a:t> z </a:t>
            </a:r>
            <a:r>
              <a:rPr lang="en-US" sz="1600" b="0" i="0" u="none" dirty="0" err="1">
                <a:solidFill>
                  <a:schemeClr val="dk1"/>
                </a:solidFill>
                <a:sym typeface="Calibri"/>
              </a:rPr>
              <a:t>wypowiedzi</a:t>
            </a:r>
            <a:r>
              <a:rPr lang="en-US" sz="1600" b="0" i="0" u="none" dirty="0">
                <a:solidFill>
                  <a:schemeClr val="dk1"/>
                </a:solidFill>
                <a:sym typeface="Calibri"/>
              </a:rPr>
              <a:t> </a:t>
            </a:r>
            <a:r>
              <a:rPr lang="en-US" sz="1600" b="0" i="0" u="none" dirty="0" err="1" smtClean="0">
                <a:solidFill>
                  <a:schemeClr val="dk1"/>
                </a:solidFill>
                <a:sym typeface="Calibri"/>
              </a:rPr>
              <a:t>nadawcy</a:t>
            </a:r>
            <a:r>
              <a:rPr lang="pl-PL" sz="1600" b="0" i="0" u="none" dirty="0" smtClean="0">
                <a:solidFill>
                  <a:schemeClr val="dk1"/>
                </a:solidFill>
                <a:sym typeface="Calibri"/>
              </a:rPr>
              <a:t>,</a:t>
            </a:r>
            <a:endParaRPr sz="1600" dirty="0"/>
          </a:p>
          <a:p>
            <a:pPr marL="228600" marR="0" lvl="0" indent="-228600" algn="l" rtl="0">
              <a:lnSpc>
                <a:spcPct val="150000"/>
              </a:lnSpc>
              <a:spcBef>
                <a:spcPts val="1000"/>
              </a:spcBef>
              <a:spcAft>
                <a:spcPts val="0"/>
              </a:spcAft>
              <a:buClr>
                <a:schemeClr val="dk1"/>
              </a:buClr>
              <a:buSzPts val="1500"/>
              <a:buFont typeface="Arial"/>
              <a:buChar char="•"/>
            </a:pPr>
            <a:r>
              <a:rPr lang="en-US" sz="1600" b="0" i="0" u="none" dirty="0" err="1">
                <a:solidFill>
                  <a:schemeClr val="dk1"/>
                </a:solidFill>
                <a:sym typeface="Calibri"/>
              </a:rPr>
              <a:t>okazywanie</a:t>
            </a:r>
            <a:r>
              <a:rPr lang="en-US" sz="1600" b="0" i="0" u="none" dirty="0">
                <a:solidFill>
                  <a:schemeClr val="dk1"/>
                </a:solidFill>
                <a:sym typeface="Calibri"/>
              </a:rPr>
              <a:t> </a:t>
            </a:r>
            <a:r>
              <a:rPr lang="en-US" sz="1600" b="0" i="0" u="none" dirty="0" err="1">
                <a:solidFill>
                  <a:schemeClr val="dk1"/>
                </a:solidFill>
                <a:sym typeface="Calibri"/>
              </a:rPr>
              <a:t>zrozumienia</a:t>
            </a:r>
            <a:r>
              <a:rPr lang="en-US" sz="1600" b="0" i="0" u="none" dirty="0">
                <a:solidFill>
                  <a:schemeClr val="dk1"/>
                </a:solidFill>
                <a:sym typeface="Calibri"/>
              </a:rPr>
              <a:t> </a:t>
            </a:r>
            <a:r>
              <a:rPr lang="en-US" sz="1600" b="0" i="0" u="none" dirty="0" err="1">
                <a:solidFill>
                  <a:schemeClr val="dk1"/>
                </a:solidFill>
                <a:sym typeface="Calibri"/>
              </a:rPr>
              <a:t>osobie</a:t>
            </a:r>
            <a:r>
              <a:rPr lang="en-US" sz="1600" b="0" i="0" u="none" dirty="0">
                <a:solidFill>
                  <a:schemeClr val="dk1"/>
                </a:solidFill>
                <a:sym typeface="Calibri"/>
              </a:rPr>
              <a:t> </a:t>
            </a:r>
            <a:r>
              <a:rPr lang="en-US" sz="1600" b="0" i="0" u="none" dirty="0" err="1" smtClean="0">
                <a:solidFill>
                  <a:schemeClr val="dk1"/>
                </a:solidFill>
                <a:sym typeface="Calibri"/>
              </a:rPr>
              <a:t>mówiącej</a:t>
            </a:r>
            <a:r>
              <a:rPr lang="pl-PL" sz="1600" b="0" i="0" u="none" dirty="0" smtClean="0">
                <a:solidFill>
                  <a:schemeClr val="dk1"/>
                </a:solidFill>
                <a:sym typeface="Calibri"/>
              </a:rPr>
              <a:t>,</a:t>
            </a:r>
            <a:endParaRPr sz="1600" dirty="0"/>
          </a:p>
          <a:p>
            <a:pPr marL="228600" marR="0" lvl="0" indent="-228600" algn="l" rtl="0">
              <a:lnSpc>
                <a:spcPct val="150000"/>
              </a:lnSpc>
              <a:spcBef>
                <a:spcPts val="1000"/>
              </a:spcBef>
              <a:spcAft>
                <a:spcPts val="0"/>
              </a:spcAft>
              <a:buClr>
                <a:schemeClr val="dk1"/>
              </a:buClr>
              <a:buSzPts val="1500"/>
              <a:buFont typeface="Arial"/>
              <a:buChar char="•"/>
            </a:pPr>
            <a:r>
              <a:rPr lang="en-US" sz="1600" b="0" i="0" u="none" dirty="0" err="1">
                <a:solidFill>
                  <a:schemeClr val="dk1"/>
                </a:solidFill>
                <a:sym typeface="Calibri"/>
              </a:rPr>
              <a:t>unikanie</a:t>
            </a:r>
            <a:r>
              <a:rPr lang="en-US" sz="1600" b="0" i="0" u="none" dirty="0">
                <a:solidFill>
                  <a:schemeClr val="dk1"/>
                </a:solidFill>
                <a:sym typeface="Calibri"/>
              </a:rPr>
              <a:t> </a:t>
            </a:r>
            <a:r>
              <a:rPr lang="en-US" sz="1600" b="0" i="0" u="none" dirty="0" err="1">
                <a:solidFill>
                  <a:schemeClr val="dk1"/>
                </a:solidFill>
                <a:sym typeface="Calibri"/>
              </a:rPr>
              <a:t>oceniania</a:t>
            </a:r>
            <a:r>
              <a:rPr lang="en-US" sz="1600" b="0" i="0" u="none" dirty="0">
                <a:solidFill>
                  <a:schemeClr val="dk1"/>
                </a:solidFill>
                <a:sym typeface="Calibri"/>
              </a:rPr>
              <a:t> </a:t>
            </a:r>
            <a:r>
              <a:rPr lang="en-US" sz="1600" b="0" i="0" u="none" dirty="0" err="1">
                <a:solidFill>
                  <a:schemeClr val="dk1"/>
                </a:solidFill>
                <a:sym typeface="Calibri"/>
              </a:rPr>
              <a:t>sposobu</a:t>
            </a:r>
            <a:r>
              <a:rPr lang="en-US" sz="1600" b="0" i="0" u="none" dirty="0">
                <a:solidFill>
                  <a:schemeClr val="dk1"/>
                </a:solidFill>
                <a:sym typeface="Calibri"/>
              </a:rPr>
              <a:t> </a:t>
            </a:r>
            <a:r>
              <a:rPr lang="en-US" sz="1600" b="0" i="0" u="none" dirty="0" err="1">
                <a:solidFill>
                  <a:schemeClr val="dk1"/>
                </a:solidFill>
                <a:sym typeface="Calibri"/>
              </a:rPr>
              <a:t>mówienia</a:t>
            </a:r>
            <a:r>
              <a:rPr lang="en-US" sz="1600" b="0" i="0" u="none" dirty="0">
                <a:solidFill>
                  <a:schemeClr val="dk1"/>
                </a:solidFill>
                <a:sym typeface="Calibri"/>
              </a:rPr>
              <a:t> - </a:t>
            </a:r>
            <a:r>
              <a:rPr lang="en-US" sz="1600" b="0" i="0" u="none" dirty="0" err="1">
                <a:solidFill>
                  <a:schemeClr val="dk1"/>
                </a:solidFill>
                <a:sym typeface="Calibri"/>
              </a:rPr>
              <a:t>koncentrowanie</a:t>
            </a:r>
            <a:r>
              <a:rPr lang="en-US" sz="1600" b="0" i="0" u="none" dirty="0">
                <a:solidFill>
                  <a:schemeClr val="dk1"/>
                </a:solidFill>
                <a:sym typeface="Calibri"/>
              </a:rPr>
              <a:t> się </a:t>
            </a:r>
            <a:r>
              <a:rPr lang="en-US" sz="1600" b="0" i="0" u="none" dirty="0" err="1">
                <a:solidFill>
                  <a:schemeClr val="dk1"/>
                </a:solidFill>
                <a:sym typeface="Calibri"/>
              </a:rPr>
              <a:t>na</a:t>
            </a:r>
            <a:r>
              <a:rPr lang="en-US" sz="1600" b="0" i="0" u="none" dirty="0">
                <a:solidFill>
                  <a:schemeClr val="dk1"/>
                </a:solidFill>
                <a:sym typeface="Calibri"/>
              </a:rPr>
              <a:t> </a:t>
            </a:r>
            <a:r>
              <a:rPr lang="en-US" sz="1600" b="0" i="0" u="none" dirty="0" err="1">
                <a:solidFill>
                  <a:schemeClr val="dk1"/>
                </a:solidFill>
                <a:sym typeface="Calibri"/>
              </a:rPr>
              <a:t>treści</a:t>
            </a:r>
            <a:r>
              <a:rPr lang="en-US" sz="1600" b="0" i="0" u="none" dirty="0">
                <a:solidFill>
                  <a:schemeClr val="dk1"/>
                </a:solidFill>
                <a:sym typeface="Calibri"/>
              </a:rPr>
              <a:t> </a:t>
            </a:r>
            <a:r>
              <a:rPr lang="en-US" sz="1600" b="0" i="0" u="none" dirty="0" err="1" smtClean="0">
                <a:solidFill>
                  <a:schemeClr val="dk1"/>
                </a:solidFill>
                <a:sym typeface="Calibri"/>
              </a:rPr>
              <a:t>wypowiedzi</a:t>
            </a:r>
            <a:r>
              <a:rPr lang="pl-PL" sz="1600" b="0" i="0" u="none" dirty="0" smtClean="0">
                <a:solidFill>
                  <a:schemeClr val="dk1"/>
                </a:solidFill>
                <a:sym typeface="Calibri"/>
              </a:rPr>
              <a:t>,</a:t>
            </a:r>
            <a:endParaRPr sz="1600" dirty="0"/>
          </a:p>
          <a:p>
            <a:pPr marL="228600" marR="0" lvl="0" indent="-228600" algn="l" rtl="0">
              <a:lnSpc>
                <a:spcPct val="150000"/>
              </a:lnSpc>
              <a:spcBef>
                <a:spcPts val="1000"/>
              </a:spcBef>
              <a:spcAft>
                <a:spcPts val="0"/>
              </a:spcAft>
              <a:buClr>
                <a:schemeClr val="dk1"/>
              </a:buClr>
              <a:buSzPts val="1500"/>
              <a:buFont typeface="Arial"/>
              <a:buChar char="•"/>
            </a:pPr>
            <a:r>
              <a:rPr lang="en-US" sz="1600" b="0" i="0" u="none" dirty="0" err="1">
                <a:solidFill>
                  <a:schemeClr val="dk1"/>
                </a:solidFill>
                <a:sym typeface="Calibri"/>
              </a:rPr>
              <a:t>unikanie</a:t>
            </a:r>
            <a:r>
              <a:rPr lang="en-US" sz="1600" b="0" i="0" u="none" dirty="0">
                <a:solidFill>
                  <a:schemeClr val="dk1"/>
                </a:solidFill>
                <a:sym typeface="Calibri"/>
              </a:rPr>
              <a:t> </a:t>
            </a:r>
            <a:r>
              <a:rPr lang="en-US" sz="1600" b="0" i="0" u="none" dirty="0" err="1">
                <a:solidFill>
                  <a:schemeClr val="dk1"/>
                </a:solidFill>
                <a:sym typeface="Calibri"/>
              </a:rPr>
              <a:t>zadawania</a:t>
            </a:r>
            <a:r>
              <a:rPr lang="en-US" sz="1600" b="0" i="0" u="none" dirty="0">
                <a:solidFill>
                  <a:schemeClr val="dk1"/>
                </a:solidFill>
                <a:sym typeface="Calibri"/>
              </a:rPr>
              <a:t> </a:t>
            </a:r>
            <a:r>
              <a:rPr lang="en-US" sz="1600" b="0" i="0" u="none" dirty="0" err="1">
                <a:solidFill>
                  <a:schemeClr val="dk1"/>
                </a:solidFill>
                <a:sym typeface="Calibri"/>
              </a:rPr>
              <a:t>zbyt</a:t>
            </a:r>
            <a:r>
              <a:rPr lang="en-US" sz="1600" b="0" i="0" u="none" dirty="0">
                <a:solidFill>
                  <a:schemeClr val="dk1"/>
                </a:solidFill>
                <a:sym typeface="Calibri"/>
              </a:rPr>
              <a:t> </a:t>
            </a:r>
            <a:r>
              <a:rPr lang="en-US" sz="1600" b="0" i="0" u="none" dirty="0" err="1">
                <a:solidFill>
                  <a:schemeClr val="dk1"/>
                </a:solidFill>
                <a:sym typeface="Calibri"/>
              </a:rPr>
              <a:t>wielu</a:t>
            </a:r>
            <a:r>
              <a:rPr lang="en-US" sz="1600" b="0" i="0" u="none" dirty="0">
                <a:solidFill>
                  <a:schemeClr val="dk1"/>
                </a:solidFill>
                <a:sym typeface="Calibri"/>
              </a:rPr>
              <a:t> </a:t>
            </a:r>
            <a:r>
              <a:rPr lang="en-US" sz="1600" b="0" i="0" u="none" dirty="0" err="1" smtClean="0">
                <a:solidFill>
                  <a:schemeClr val="dk1"/>
                </a:solidFill>
                <a:sym typeface="Calibri"/>
              </a:rPr>
              <a:t>pytań</a:t>
            </a:r>
            <a:r>
              <a:rPr lang="pl-PL" sz="1600" b="0" i="0" u="none" dirty="0" smtClean="0">
                <a:solidFill>
                  <a:schemeClr val="dk1"/>
                </a:solidFill>
                <a:sym typeface="Calibri"/>
              </a:rPr>
              <a:t>,</a:t>
            </a:r>
            <a:endParaRPr sz="1600" dirty="0"/>
          </a:p>
          <a:p>
            <a:pPr marL="228600" marR="0" lvl="0" indent="-228600" algn="l" rtl="0">
              <a:lnSpc>
                <a:spcPct val="150000"/>
              </a:lnSpc>
              <a:spcBef>
                <a:spcPts val="1000"/>
              </a:spcBef>
              <a:spcAft>
                <a:spcPts val="0"/>
              </a:spcAft>
              <a:buClr>
                <a:schemeClr val="dk1"/>
              </a:buClr>
              <a:buSzPts val="1500"/>
              <a:buFont typeface="Arial"/>
              <a:buChar char="•"/>
            </a:pPr>
            <a:r>
              <a:rPr lang="en-US" sz="1600" b="0" i="0" u="none" dirty="0" err="1">
                <a:solidFill>
                  <a:schemeClr val="dk1"/>
                </a:solidFill>
                <a:sym typeface="Calibri"/>
              </a:rPr>
              <a:t>okazywanie</a:t>
            </a:r>
            <a:r>
              <a:rPr lang="en-US" sz="1600" b="0" i="0" u="none" dirty="0">
                <a:solidFill>
                  <a:schemeClr val="dk1"/>
                </a:solidFill>
                <a:sym typeface="Calibri"/>
              </a:rPr>
              <a:t> </a:t>
            </a:r>
            <a:r>
              <a:rPr lang="en-US" sz="1600" b="0" i="0" u="none" dirty="0" err="1">
                <a:solidFill>
                  <a:schemeClr val="dk1"/>
                </a:solidFill>
                <a:sym typeface="Calibri"/>
              </a:rPr>
              <a:t>zainteresowania</a:t>
            </a:r>
            <a:r>
              <a:rPr lang="en-US" sz="1600" b="0" i="0" u="none" dirty="0">
                <a:solidFill>
                  <a:schemeClr val="dk1"/>
                </a:solidFill>
                <a:sym typeface="Calibri"/>
              </a:rPr>
              <a:t> </a:t>
            </a:r>
            <a:r>
              <a:rPr lang="en-US" sz="1600" b="0" i="0" u="none" dirty="0" err="1">
                <a:solidFill>
                  <a:schemeClr val="dk1"/>
                </a:solidFill>
                <a:sym typeface="Calibri"/>
              </a:rPr>
              <a:t>treścią</a:t>
            </a:r>
            <a:r>
              <a:rPr lang="en-US" sz="1600" b="0" i="0" u="none" dirty="0">
                <a:solidFill>
                  <a:schemeClr val="dk1"/>
                </a:solidFill>
                <a:sym typeface="Calibri"/>
              </a:rPr>
              <a:t> </a:t>
            </a:r>
            <a:r>
              <a:rPr lang="en-US" sz="1600" b="0" i="0" u="none" dirty="0" err="1">
                <a:solidFill>
                  <a:schemeClr val="dk1"/>
                </a:solidFill>
                <a:sym typeface="Calibri"/>
              </a:rPr>
              <a:t>przekazywaną</a:t>
            </a:r>
            <a:r>
              <a:rPr lang="en-US" sz="1600" b="0" i="0" u="none" dirty="0">
                <a:solidFill>
                  <a:schemeClr val="dk1"/>
                </a:solidFill>
                <a:sym typeface="Calibri"/>
              </a:rPr>
              <a:t> przez </a:t>
            </a:r>
            <a:r>
              <a:rPr lang="en-US" sz="1600" b="0" i="0" u="none" dirty="0" err="1" smtClean="0">
                <a:solidFill>
                  <a:schemeClr val="dk1"/>
                </a:solidFill>
                <a:sym typeface="Calibri"/>
              </a:rPr>
              <a:t>nadawcę</a:t>
            </a:r>
            <a:r>
              <a:rPr lang="pl-PL" sz="1600" b="0" i="0" u="none" dirty="0" smtClean="0">
                <a:solidFill>
                  <a:schemeClr val="dk1"/>
                </a:solidFill>
                <a:sym typeface="Calibri"/>
              </a:rPr>
              <a:t>.</a:t>
            </a:r>
            <a:endParaRPr sz="1600" dirty="0"/>
          </a:p>
          <a:p>
            <a:pPr marL="228600" marR="0" lvl="0" indent="-133350" algn="l" rtl="0">
              <a:lnSpc>
                <a:spcPct val="150000"/>
              </a:lnSpc>
              <a:spcBef>
                <a:spcPts val="1000"/>
              </a:spcBef>
              <a:spcAft>
                <a:spcPts val="0"/>
              </a:spcAft>
              <a:buClr>
                <a:schemeClr val="dk1"/>
              </a:buClr>
              <a:buSzPts val="1500"/>
              <a:buFont typeface="Arial"/>
              <a:buNone/>
            </a:pPr>
            <a:endParaRPr sz="1600" b="0" i="0" u="none" dirty="0">
              <a:solidFill>
                <a:schemeClr val="dk1"/>
              </a:solidFill>
              <a:sym typeface="Calibri"/>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8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lvl="0" algn="ctr">
              <a:buSzPts val="4400"/>
            </a:pPr>
            <a:r>
              <a:rPr lang="en-US" dirty="0" err="1"/>
              <a:t>Komunikacja</a:t>
            </a:r>
            <a:r>
              <a:rPr lang="en-US" dirty="0"/>
              <a:t> z </a:t>
            </a:r>
            <a:r>
              <a:rPr lang="en-US" dirty="0" err="1"/>
              <a:t>klientami</a:t>
            </a:r>
            <a:r>
              <a:rPr lang="en-US" dirty="0"/>
              <a:t> </a:t>
            </a:r>
            <a:r>
              <a:rPr lang="en-US" dirty="0" err="1"/>
              <a:t>firmy</a:t>
            </a:r>
            <a:r>
              <a:rPr lang="en-US" dirty="0"/>
              <a:t> </a:t>
            </a:r>
            <a:endParaRPr sz="4400" dirty="0">
              <a:solidFill>
                <a:schemeClr val="dk1"/>
              </a:solidFill>
              <a:latin typeface="Calibri"/>
              <a:ea typeface="Calibri"/>
              <a:cs typeface="Calibri"/>
              <a:sym typeface="Calibri"/>
            </a:endParaRPr>
          </a:p>
        </p:txBody>
      </p:sp>
      <p:sp>
        <p:nvSpPr>
          <p:cNvPr id="941" name="Google Shape;941;p8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Do budowania komunikacji z klientem ważne jest ustalenie kim jest nasz klient oraz kim jesteśmy my!</a:t>
            </a:r>
            <a:endParaRPr/>
          </a:p>
        </p:txBody>
      </p:sp>
      <p:pic>
        <p:nvPicPr>
          <p:cNvPr id="942" name="Google Shape;942;p84"/>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943" name="Google Shape;943;p84"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8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b="0" i="0" u="none" dirty="0" err="1">
                <a:solidFill>
                  <a:schemeClr val="dk1"/>
                </a:solidFill>
                <a:latin typeface="Calibri"/>
                <a:ea typeface="Calibri"/>
                <a:cs typeface="Calibri"/>
                <a:sym typeface="Calibri"/>
              </a:rPr>
              <a:t>Stwórz</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krótką</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opowieść</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na</a:t>
            </a:r>
            <a:r>
              <a:rPr lang="en-US" sz="3600" b="0" i="0" u="none" dirty="0">
                <a:solidFill>
                  <a:schemeClr val="dk1"/>
                </a:solidFill>
                <a:latin typeface="Calibri"/>
                <a:ea typeface="Calibri"/>
                <a:cs typeface="Calibri"/>
                <a:sym typeface="Calibri"/>
              </a:rPr>
              <a:t> </a:t>
            </a:r>
            <a:r>
              <a:rPr lang="en-US" sz="3600" b="0" i="0" u="none" dirty="0" err="1">
                <a:solidFill>
                  <a:schemeClr val="dk1"/>
                </a:solidFill>
                <a:latin typeface="Calibri"/>
                <a:ea typeface="Calibri"/>
                <a:cs typeface="Calibri"/>
                <a:sym typeface="Calibri"/>
              </a:rPr>
              <a:t>temat</a:t>
            </a:r>
            <a:r>
              <a:rPr lang="en-US" sz="3600" b="0" i="0" u="none" dirty="0">
                <a:solidFill>
                  <a:schemeClr val="dk1"/>
                </a:solidFill>
                <a:latin typeface="Calibri"/>
                <a:ea typeface="Calibri"/>
                <a:cs typeface="Calibri"/>
                <a:sym typeface="Calibri"/>
              </a:rPr>
              <a:t> "KIM JESTEM"</a:t>
            </a:r>
            <a:endParaRPr dirty="0"/>
          </a:p>
        </p:txBody>
      </p:sp>
      <p:sp>
        <p:nvSpPr>
          <p:cNvPr id="949" name="Google Shape;949;p8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800"/>
              <a:buFont typeface="Arial"/>
              <a:buNone/>
            </a:pPr>
            <a:r>
              <a:rPr lang="en-US" sz="1800" b="0" i="0" u="none" dirty="0">
                <a:solidFill>
                  <a:schemeClr val="dk1"/>
                </a:solidFill>
                <a:latin typeface="Calibri"/>
                <a:ea typeface="Calibri"/>
                <a:cs typeface="Calibri"/>
                <a:sym typeface="Calibri"/>
              </a:rPr>
              <a:t>WSKAZÓWKI, KTÓRE MOGĄ CI POMÓCPODCZAS TWORZENIA OPOWIEŚCI:</a:t>
            </a:r>
            <a:endParaRPr dirty="0"/>
          </a:p>
          <a:p>
            <a:pPr marL="0" marR="0" lvl="0" indent="0" algn="l" rtl="0">
              <a:lnSpc>
                <a:spcPct val="107000"/>
              </a:lnSpc>
              <a:spcBef>
                <a:spcPts val="1800"/>
              </a:spcBef>
              <a:spcAft>
                <a:spcPts val="0"/>
              </a:spcAft>
              <a:buClr>
                <a:schemeClr val="dk1"/>
              </a:buClr>
              <a:buSzPts val="1800"/>
              <a:buFont typeface="Arial"/>
              <a:buNone/>
            </a:pPr>
            <a:r>
              <a:rPr lang="en-US" sz="1800" b="0" i="0" u="none" dirty="0">
                <a:solidFill>
                  <a:schemeClr val="dk1"/>
                </a:solidFill>
                <a:latin typeface="Calibri"/>
                <a:ea typeface="Calibri"/>
                <a:cs typeface="Calibri"/>
                <a:sym typeface="Calibri"/>
              </a:rPr>
              <a:t>1. </a:t>
            </a:r>
            <a:r>
              <a:rPr lang="en-US" sz="1800" b="0" i="0" u="none" dirty="0" err="1">
                <a:solidFill>
                  <a:schemeClr val="dk1"/>
                </a:solidFill>
                <a:latin typeface="Calibri"/>
                <a:ea typeface="Calibri"/>
                <a:cs typeface="Calibri"/>
                <a:sym typeface="Calibri"/>
              </a:rPr>
              <a:t>Ułóż</a:t>
            </a:r>
            <a:r>
              <a:rPr lang="en-US" sz="1800" b="0" i="0" u="none" dirty="0">
                <a:solidFill>
                  <a:schemeClr val="dk1"/>
                </a:solidFill>
                <a:latin typeface="Calibri"/>
                <a:ea typeface="Calibri"/>
                <a:cs typeface="Calibri"/>
                <a:sym typeface="Calibri"/>
              </a:rPr>
              <a:t> sobie w ten </a:t>
            </a:r>
            <a:r>
              <a:rPr lang="en-US" sz="1800" b="0" i="0" u="none" dirty="0" err="1">
                <a:solidFill>
                  <a:schemeClr val="dk1"/>
                </a:solidFill>
                <a:latin typeface="Calibri"/>
                <a:ea typeface="Calibri"/>
                <a:cs typeface="Calibri"/>
                <a:sym typeface="Calibri"/>
              </a:rPr>
              <a:t>sposób</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swoją</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opowieść</a:t>
            </a:r>
            <a:r>
              <a:rPr lang="en-US" sz="1800" b="0" i="0" u="none" dirty="0">
                <a:solidFill>
                  <a:schemeClr val="dk1"/>
                </a:solidFill>
                <a:latin typeface="Calibri"/>
                <a:ea typeface="Calibri"/>
                <a:cs typeface="Calibri"/>
                <a:sym typeface="Calibri"/>
              </a:rPr>
              <a:t>, aby </a:t>
            </a:r>
            <a:r>
              <a:rPr lang="en-US" sz="1800" b="0" i="0" u="none" dirty="0" err="1">
                <a:solidFill>
                  <a:schemeClr val="dk1"/>
                </a:solidFill>
                <a:latin typeface="Calibri"/>
                <a:ea typeface="Calibri"/>
                <a:cs typeface="Calibri"/>
                <a:sym typeface="Calibri"/>
              </a:rPr>
              <a:t>opowiedzieć</a:t>
            </a:r>
            <a:r>
              <a:rPr lang="en-US" sz="1800" b="0" i="0" u="none" dirty="0">
                <a:solidFill>
                  <a:schemeClr val="dk1"/>
                </a:solidFill>
                <a:latin typeface="Calibri"/>
                <a:ea typeface="Calibri"/>
                <a:cs typeface="Calibri"/>
                <a:sym typeface="Calibri"/>
              </a:rPr>
              <a:t> o </a:t>
            </a:r>
            <a:r>
              <a:rPr lang="en-US" sz="1800" b="0" i="0" u="none" dirty="0" err="1">
                <a:solidFill>
                  <a:schemeClr val="dk1"/>
                </a:solidFill>
                <a:latin typeface="Calibri"/>
                <a:ea typeface="Calibri"/>
                <a:cs typeface="Calibri"/>
                <a:sym typeface="Calibri"/>
              </a:rPr>
              <a:t>tym</a:t>
            </a:r>
            <a:r>
              <a:rPr lang="en-US" sz="1800" b="0" i="0" u="none" dirty="0">
                <a:solidFill>
                  <a:schemeClr val="dk1"/>
                </a:solidFill>
                <a:latin typeface="Calibri"/>
                <a:ea typeface="Calibri"/>
                <a:cs typeface="Calibri"/>
                <a:sym typeface="Calibri"/>
              </a:rPr>
              <a:t>:</a:t>
            </a:r>
            <a:endParaRPr dirty="0"/>
          </a:p>
          <a:p>
            <a:pPr marL="685800" marR="0" lvl="1" indent="-228600" algn="l" rtl="0">
              <a:lnSpc>
                <a:spcPct val="107000"/>
              </a:lnSpc>
              <a:spcBef>
                <a:spcPts val="1300"/>
              </a:spcBef>
              <a:spcAft>
                <a:spcPts val="0"/>
              </a:spcAft>
              <a:buClr>
                <a:schemeClr val="dk1"/>
              </a:buClr>
              <a:buSzPts val="1400"/>
              <a:buFont typeface="Arial"/>
              <a:buChar char="•"/>
            </a:pPr>
            <a:r>
              <a:rPr lang="en-US" sz="1400" b="0" i="1" u="none" strike="noStrike" cap="none" dirty="0" err="1">
                <a:solidFill>
                  <a:schemeClr val="dk1"/>
                </a:solidFill>
                <a:sym typeface="Calibri"/>
              </a:rPr>
              <a:t>jakimi</a:t>
            </a:r>
            <a:r>
              <a:rPr lang="en-US" sz="1400" b="0" i="1" u="none" strike="noStrike" cap="none" dirty="0">
                <a:solidFill>
                  <a:schemeClr val="dk1"/>
                </a:solidFill>
                <a:sym typeface="Calibri"/>
              </a:rPr>
              <a:t> </a:t>
            </a:r>
            <a:r>
              <a:rPr lang="en-US" sz="1400" b="0" i="1" u="none" strike="noStrike" cap="none" dirty="0" err="1">
                <a:solidFill>
                  <a:schemeClr val="dk1"/>
                </a:solidFill>
                <a:sym typeface="Calibri"/>
              </a:rPr>
              <a:t>wartościami</a:t>
            </a:r>
            <a:r>
              <a:rPr lang="en-US" sz="1400" b="0" i="1" u="none" strike="noStrike" cap="none" dirty="0">
                <a:solidFill>
                  <a:schemeClr val="dk1"/>
                </a:solidFill>
                <a:sym typeface="Calibri"/>
              </a:rPr>
              <a:t> się </a:t>
            </a:r>
            <a:r>
              <a:rPr lang="en-US" sz="1400" b="0" i="1" u="none" strike="noStrike" cap="none" dirty="0" err="1">
                <a:solidFill>
                  <a:schemeClr val="dk1"/>
                </a:solidFill>
                <a:sym typeface="Calibri"/>
              </a:rPr>
              <a:t>kierujemy</a:t>
            </a:r>
            <a:r>
              <a:rPr lang="en-US" sz="1400" b="0" i="1" u="none" strike="noStrike" cap="none" dirty="0">
                <a:solidFill>
                  <a:schemeClr val="dk1"/>
                </a:solidFill>
                <a:sym typeface="Calibri"/>
              </a:rPr>
              <a:t>,</a:t>
            </a:r>
            <a:endParaRPr i="1" dirty="0"/>
          </a:p>
          <a:p>
            <a:pPr marL="685800" marR="0" lvl="1" indent="-228600" algn="l" rtl="0">
              <a:lnSpc>
                <a:spcPct val="107000"/>
              </a:lnSpc>
              <a:spcBef>
                <a:spcPts val="1300"/>
              </a:spcBef>
              <a:spcAft>
                <a:spcPts val="0"/>
              </a:spcAft>
              <a:buClr>
                <a:schemeClr val="dk1"/>
              </a:buClr>
              <a:buSzPts val="1400"/>
              <a:buFont typeface="Arial"/>
              <a:buChar char="•"/>
            </a:pPr>
            <a:r>
              <a:rPr lang="en-US" sz="1400" b="0" i="1" u="none" strike="noStrike" cap="none" dirty="0">
                <a:solidFill>
                  <a:schemeClr val="dk1"/>
                </a:solidFill>
                <a:sym typeface="Calibri"/>
              </a:rPr>
              <a:t>co </a:t>
            </a:r>
            <a:r>
              <a:rPr lang="en-US" sz="1400" b="0" i="1" u="none" strike="noStrike" cap="none" dirty="0" err="1">
                <a:solidFill>
                  <a:schemeClr val="dk1"/>
                </a:solidFill>
                <a:sym typeface="Calibri"/>
              </a:rPr>
              <a:t>Cię</a:t>
            </a:r>
            <a:r>
              <a:rPr lang="en-US" sz="1400" b="0" i="1" u="none" strike="noStrike" cap="none" dirty="0">
                <a:solidFill>
                  <a:schemeClr val="dk1"/>
                </a:solidFill>
                <a:sym typeface="Calibri"/>
              </a:rPr>
              <a:t> </a:t>
            </a:r>
            <a:r>
              <a:rPr lang="en-US" sz="1400" b="0" i="1" u="none" strike="noStrike" cap="none" dirty="0" err="1">
                <a:solidFill>
                  <a:schemeClr val="dk1"/>
                </a:solidFill>
                <a:sym typeface="Calibri"/>
              </a:rPr>
              <a:t>motywuje</a:t>
            </a:r>
            <a:r>
              <a:rPr lang="en-US" sz="1400" b="0" i="1" u="none" strike="noStrike" cap="none" dirty="0">
                <a:solidFill>
                  <a:schemeClr val="dk1"/>
                </a:solidFill>
                <a:sym typeface="Calibri"/>
              </a:rPr>
              <a:t>,</a:t>
            </a:r>
            <a:endParaRPr i="1" dirty="0"/>
          </a:p>
          <a:p>
            <a:pPr marL="685800" marR="0" lvl="1" indent="-228600" algn="l" rtl="0">
              <a:lnSpc>
                <a:spcPct val="107000"/>
              </a:lnSpc>
              <a:spcBef>
                <a:spcPts val="1300"/>
              </a:spcBef>
              <a:spcAft>
                <a:spcPts val="0"/>
              </a:spcAft>
              <a:buClr>
                <a:schemeClr val="dk1"/>
              </a:buClr>
              <a:buSzPts val="1400"/>
              <a:buFont typeface="Arial"/>
              <a:buChar char="•"/>
            </a:pPr>
            <a:r>
              <a:rPr lang="en-US" sz="1400" b="0" i="1" u="none" strike="noStrike" cap="none" dirty="0" err="1">
                <a:solidFill>
                  <a:schemeClr val="dk1"/>
                </a:solidFill>
                <a:sym typeface="Calibri"/>
              </a:rPr>
              <a:t>dlaczego</a:t>
            </a:r>
            <a:r>
              <a:rPr lang="en-US" sz="1400" b="0" i="1" u="none" strike="noStrike" cap="none" dirty="0">
                <a:solidFill>
                  <a:schemeClr val="dk1"/>
                </a:solidFill>
                <a:sym typeface="Calibri"/>
              </a:rPr>
              <a:t> </a:t>
            </a:r>
            <a:r>
              <a:rPr lang="en-US" sz="1400" b="0" i="1" u="none" strike="noStrike" cap="none" dirty="0" err="1">
                <a:solidFill>
                  <a:schemeClr val="dk1"/>
                </a:solidFill>
                <a:sym typeface="Calibri"/>
              </a:rPr>
              <a:t>tak</a:t>
            </a:r>
            <a:r>
              <a:rPr lang="en-US" sz="1400" b="0" i="1" u="none" strike="noStrike" cap="none" dirty="0">
                <a:solidFill>
                  <a:schemeClr val="dk1"/>
                </a:solidFill>
                <a:sym typeface="Calibri"/>
              </a:rPr>
              <a:t>, a </a:t>
            </a:r>
            <a:r>
              <a:rPr lang="en-US" sz="1400" b="0" i="1" u="none" strike="noStrike" cap="none" dirty="0" err="1">
                <a:solidFill>
                  <a:schemeClr val="dk1"/>
                </a:solidFill>
                <a:sym typeface="Calibri"/>
              </a:rPr>
              <a:t>nie</a:t>
            </a:r>
            <a:r>
              <a:rPr lang="en-US" sz="1400" b="0" i="1" u="none" strike="noStrike" cap="none" dirty="0">
                <a:solidFill>
                  <a:schemeClr val="dk1"/>
                </a:solidFill>
                <a:sym typeface="Calibri"/>
              </a:rPr>
              <a:t> </a:t>
            </a:r>
            <a:r>
              <a:rPr lang="en-US" sz="1400" b="0" i="1" u="none" strike="noStrike" cap="none" dirty="0" err="1">
                <a:solidFill>
                  <a:schemeClr val="dk1"/>
                </a:solidFill>
                <a:sym typeface="Calibri"/>
              </a:rPr>
              <a:t>inaczej</a:t>
            </a:r>
            <a:r>
              <a:rPr lang="en-US" sz="1400" b="0" i="1" u="none" strike="noStrike" cap="none" dirty="0">
                <a:solidFill>
                  <a:schemeClr val="dk1"/>
                </a:solidFill>
                <a:sym typeface="Calibri"/>
              </a:rPr>
              <a:t> </a:t>
            </a:r>
            <a:r>
              <a:rPr lang="en-US" sz="1400" b="0" i="1" u="none" strike="noStrike" cap="none" dirty="0" err="1">
                <a:solidFill>
                  <a:schemeClr val="dk1"/>
                </a:solidFill>
                <a:sym typeface="Calibri"/>
              </a:rPr>
              <a:t>podejmujesz</a:t>
            </a:r>
            <a:r>
              <a:rPr lang="en-US" sz="1400" b="0" i="1" u="none" strike="noStrike" cap="none" dirty="0">
                <a:solidFill>
                  <a:schemeClr val="dk1"/>
                </a:solidFill>
                <a:sym typeface="Calibri"/>
              </a:rPr>
              <a:t> </a:t>
            </a:r>
            <a:r>
              <a:rPr lang="en-US" sz="1400" b="0" i="1" u="none" strike="noStrike" cap="none" dirty="0" err="1" smtClean="0">
                <a:solidFill>
                  <a:schemeClr val="dk1"/>
                </a:solidFill>
                <a:sym typeface="Calibri"/>
              </a:rPr>
              <a:t>decyzje</a:t>
            </a:r>
            <a:r>
              <a:rPr lang="pl-PL" sz="1400" b="0" i="1" u="none" strike="noStrike" cap="none" dirty="0" smtClean="0">
                <a:solidFill>
                  <a:schemeClr val="dk1"/>
                </a:solidFill>
                <a:sym typeface="Calibri"/>
              </a:rPr>
              <a:t>,</a:t>
            </a:r>
            <a:endParaRPr i="1" dirty="0"/>
          </a:p>
          <a:p>
            <a:pPr marL="685800" marR="0" lvl="1" indent="-228600" algn="l" rtl="0">
              <a:lnSpc>
                <a:spcPct val="107000"/>
              </a:lnSpc>
              <a:spcBef>
                <a:spcPts val="1300"/>
              </a:spcBef>
              <a:spcAft>
                <a:spcPts val="0"/>
              </a:spcAft>
              <a:buClr>
                <a:schemeClr val="dk1"/>
              </a:buClr>
              <a:buSzPts val="1400"/>
              <a:buFont typeface="Arial"/>
              <a:buChar char="•"/>
            </a:pPr>
            <a:r>
              <a:rPr lang="en-US" sz="1400" b="0" i="1" u="none" strike="noStrike" cap="none" dirty="0">
                <a:solidFill>
                  <a:schemeClr val="dk1"/>
                </a:solidFill>
                <a:sym typeface="Calibri"/>
              </a:rPr>
              <a:t>co jest </a:t>
            </a:r>
            <a:r>
              <a:rPr lang="en-US" sz="1400" b="0" i="1" u="none" strike="noStrike" cap="none" dirty="0" err="1">
                <a:solidFill>
                  <a:schemeClr val="dk1"/>
                </a:solidFill>
                <a:sym typeface="Calibri"/>
              </a:rPr>
              <a:t>dla</a:t>
            </a:r>
            <a:r>
              <a:rPr lang="en-US" sz="1400" b="0" i="1" u="none" strike="noStrike" cap="none" dirty="0">
                <a:solidFill>
                  <a:schemeClr val="dk1"/>
                </a:solidFill>
                <a:sym typeface="Calibri"/>
              </a:rPr>
              <a:t> </a:t>
            </a:r>
            <a:r>
              <a:rPr lang="en-US" sz="1400" b="0" i="1" u="none" strike="noStrike" cap="none" dirty="0" err="1">
                <a:solidFill>
                  <a:schemeClr val="dk1"/>
                </a:solidFill>
                <a:sym typeface="Calibri"/>
              </a:rPr>
              <a:t>Ciebie</a:t>
            </a:r>
            <a:r>
              <a:rPr lang="en-US" sz="1400" b="0" i="1" u="none" strike="noStrike" cap="none" dirty="0">
                <a:solidFill>
                  <a:schemeClr val="dk1"/>
                </a:solidFill>
                <a:sym typeface="Calibri"/>
              </a:rPr>
              <a:t> </a:t>
            </a:r>
            <a:r>
              <a:rPr lang="en-US" sz="1400" b="0" i="1" u="none" strike="noStrike" cap="none" dirty="0" err="1">
                <a:solidFill>
                  <a:schemeClr val="dk1"/>
                </a:solidFill>
                <a:sym typeface="Calibri"/>
              </a:rPr>
              <a:t>szczególnie</a:t>
            </a:r>
            <a:r>
              <a:rPr lang="en-US" sz="1400" b="0" i="1" u="none" strike="noStrike" cap="none" dirty="0">
                <a:solidFill>
                  <a:schemeClr val="dk1"/>
                </a:solidFill>
                <a:sym typeface="Calibri"/>
              </a:rPr>
              <a:t> </a:t>
            </a:r>
            <a:r>
              <a:rPr lang="en-US" sz="1400" b="0" i="1" u="none" strike="noStrike" cap="none" dirty="0" err="1">
                <a:solidFill>
                  <a:schemeClr val="dk1"/>
                </a:solidFill>
                <a:sym typeface="Calibri"/>
              </a:rPr>
              <a:t>ważne</a:t>
            </a:r>
            <a:r>
              <a:rPr lang="en-US" sz="1400" b="0" i="1" u="none" strike="noStrike" cap="none" dirty="0">
                <a:solidFill>
                  <a:schemeClr val="dk1"/>
                </a:solidFill>
                <a:sym typeface="Calibri"/>
              </a:rPr>
              <a:t>.</a:t>
            </a:r>
            <a:endParaRPr i="1" dirty="0"/>
          </a:p>
          <a:p>
            <a:pPr marL="0" marR="0" lvl="0" indent="0" algn="l" rtl="0">
              <a:lnSpc>
                <a:spcPct val="107000"/>
              </a:lnSpc>
              <a:spcBef>
                <a:spcPts val="1800"/>
              </a:spcBef>
              <a:spcAft>
                <a:spcPts val="0"/>
              </a:spcAft>
              <a:buClr>
                <a:schemeClr val="dk1"/>
              </a:buClr>
              <a:buSzPts val="1800"/>
              <a:buFont typeface="Arial"/>
              <a:buNone/>
            </a:pPr>
            <a:r>
              <a:rPr lang="en-US" sz="1800" b="0" i="0" u="none" dirty="0">
                <a:solidFill>
                  <a:schemeClr val="dk1"/>
                </a:solidFill>
                <a:latin typeface="Calibri"/>
                <a:ea typeface="Calibri"/>
                <a:cs typeface="Calibri"/>
                <a:sym typeface="Calibri"/>
              </a:rPr>
              <a:t>2. Taka </a:t>
            </a:r>
            <a:r>
              <a:rPr lang="en-US" sz="1800" b="0" i="0" u="none" dirty="0" err="1">
                <a:solidFill>
                  <a:schemeClr val="dk1"/>
                </a:solidFill>
                <a:latin typeface="Calibri"/>
                <a:ea typeface="Calibri"/>
                <a:cs typeface="Calibri"/>
                <a:sym typeface="Calibri"/>
              </a:rPr>
              <a:t>opowieść</a:t>
            </a:r>
            <a:r>
              <a:rPr lang="en-US" sz="1800" b="0" i="0" u="none" dirty="0">
                <a:solidFill>
                  <a:schemeClr val="dk1"/>
                </a:solidFill>
                <a:latin typeface="Calibri"/>
                <a:ea typeface="Calibri"/>
                <a:cs typeface="Calibri"/>
                <a:sym typeface="Calibri"/>
              </a:rPr>
              <a:t> o sobie to </a:t>
            </a:r>
            <a:r>
              <a:rPr lang="en-US" sz="1800" b="0" i="0" u="none" dirty="0" err="1">
                <a:solidFill>
                  <a:schemeClr val="dk1"/>
                </a:solidFill>
                <a:latin typeface="Calibri"/>
                <a:ea typeface="Calibri"/>
                <a:cs typeface="Calibri"/>
                <a:sym typeface="Calibri"/>
              </a:rPr>
              <a:t>swego</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rodzaju</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lodołamacz</a:t>
            </a:r>
            <a:r>
              <a:rPr lang="en-US" sz="1800" b="0" i="0" u="none" dirty="0">
                <a:solidFill>
                  <a:schemeClr val="dk1"/>
                </a:solidFill>
                <a:latin typeface="Calibri"/>
                <a:ea typeface="Calibri"/>
                <a:cs typeface="Calibri"/>
                <a:sym typeface="Calibri"/>
              </a:rPr>
              <a:t>. W </a:t>
            </a:r>
            <a:r>
              <a:rPr lang="en-US" sz="1800" b="0" i="0" u="none" dirty="0" err="1">
                <a:solidFill>
                  <a:schemeClr val="dk1"/>
                </a:solidFill>
                <a:latin typeface="Calibri"/>
                <a:ea typeface="Calibri"/>
                <a:cs typeface="Calibri"/>
                <a:sym typeface="Calibri"/>
              </a:rPr>
              <a:t>praktyce</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możesz</a:t>
            </a:r>
            <a:r>
              <a:rPr lang="en-US" sz="1800" b="0" i="0" u="none" dirty="0">
                <a:solidFill>
                  <a:schemeClr val="dk1"/>
                </a:solidFill>
                <a:latin typeface="Calibri"/>
                <a:ea typeface="Calibri"/>
                <a:cs typeface="Calibri"/>
                <a:sym typeface="Calibri"/>
              </a:rPr>
              <a:t> się </a:t>
            </a:r>
            <a:r>
              <a:rPr lang="en-US" sz="1800" b="0" i="0" u="none" dirty="0" err="1">
                <a:solidFill>
                  <a:schemeClr val="dk1"/>
                </a:solidFill>
                <a:latin typeface="Calibri"/>
                <a:ea typeface="Calibri"/>
                <a:cs typeface="Calibri"/>
                <a:sym typeface="Calibri"/>
              </a:rPr>
              <a:t>nią</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posłużyć</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podczas</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rozmowy</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rekrutacyjnej</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Warto</a:t>
            </a:r>
            <a:r>
              <a:rPr lang="en-US" sz="1800" b="0" i="0" u="none" dirty="0">
                <a:solidFill>
                  <a:schemeClr val="dk1"/>
                </a:solidFill>
                <a:latin typeface="Calibri"/>
                <a:ea typeface="Calibri"/>
                <a:cs typeface="Calibri"/>
                <a:sym typeface="Calibri"/>
              </a:rPr>
              <a:t> w </a:t>
            </a:r>
            <a:r>
              <a:rPr lang="en-US" sz="1800" b="0" i="0" u="none" dirty="0" err="1">
                <a:solidFill>
                  <a:schemeClr val="dk1"/>
                </a:solidFill>
                <a:latin typeface="Calibri"/>
                <a:ea typeface="Calibri"/>
                <a:cs typeface="Calibri"/>
                <a:sym typeface="Calibri"/>
              </a:rPr>
              <a:t>takiej</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historii</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szukać</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prawdy</a:t>
            </a:r>
            <a:r>
              <a:rPr lang="en-US" sz="1800" b="0" i="0" u="none" dirty="0">
                <a:solidFill>
                  <a:schemeClr val="dk1"/>
                </a:solidFill>
                <a:latin typeface="Calibri"/>
                <a:ea typeface="Calibri"/>
                <a:cs typeface="Calibri"/>
                <a:sym typeface="Calibri"/>
              </a:rPr>
              <a:t> i </a:t>
            </a:r>
            <a:r>
              <a:rPr lang="en-US" sz="1800" b="0" i="0" u="none" dirty="0" err="1">
                <a:solidFill>
                  <a:schemeClr val="dk1"/>
                </a:solidFill>
                <a:latin typeface="Calibri"/>
                <a:ea typeface="Calibri"/>
                <a:cs typeface="Calibri"/>
                <a:sym typeface="Calibri"/>
              </a:rPr>
              <a:t>swojej</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misji</a:t>
            </a:r>
            <a:r>
              <a:rPr lang="en-US" sz="1800" b="0" i="0" u="none" dirty="0">
                <a:solidFill>
                  <a:schemeClr val="dk1"/>
                </a:solidFill>
                <a:latin typeface="Calibri"/>
                <a:ea typeface="Calibri"/>
                <a:cs typeface="Calibri"/>
                <a:sym typeface="Calibri"/>
              </a:rPr>
              <a:t>.</a:t>
            </a:r>
            <a:endParaRPr dirty="0"/>
          </a:p>
          <a:p>
            <a:pPr marL="0" marR="0" lvl="0" indent="0" algn="l" rtl="0">
              <a:lnSpc>
                <a:spcPct val="107000"/>
              </a:lnSpc>
              <a:spcBef>
                <a:spcPts val="1800"/>
              </a:spcBef>
              <a:spcAft>
                <a:spcPts val="0"/>
              </a:spcAft>
              <a:buClr>
                <a:schemeClr val="dk1"/>
              </a:buClr>
              <a:buSzPts val="1800"/>
              <a:buFont typeface="Arial"/>
              <a:buNone/>
            </a:pPr>
            <a:r>
              <a:rPr lang="en-US" sz="1800" b="0" i="0" u="none" dirty="0">
                <a:solidFill>
                  <a:schemeClr val="dk1"/>
                </a:solidFill>
                <a:latin typeface="Calibri"/>
                <a:ea typeface="Calibri"/>
                <a:cs typeface="Calibri"/>
                <a:sym typeface="Calibri"/>
              </a:rPr>
              <a:t>3. </a:t>
            </a:r>
            <a:r>
              <a:rPr lang="en-US" sz="1800" b="0" i="0" u="none" dirty="0" err="1">
                <a:solidFill>
                  <a:schemeClr val="dk1"/>
                </a:solidFill>
                <a:latin typeface="Calibri"/>
                <a:ea typeface="Calibri"/>
                <a:cs typeface="Calibri"/>
                <a:sym typeface="Calibri"/>
              </a:rPr>
              <a:t>Rozpisz</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ją</a:t>
            </a:r>
            <a:r>
              <a:rPr lang="en-US" sz="1800" b="0" i="0" u="none" dirty="0">
                <a:solidFill>
                  <a:schemeClr val="dk1"/>
                </a:solidFill>
                <a:latin typeface="Calibri"/>
                <a:ea typeface="Calibri"/>
                <a:cs typeface="Calibri"/>
                <a:sym typeface="Calibri"/>
              </a:rPr>
              <a:t> sobie w </a:t>
            </a:r>
            <a:r>
              <a:rPr lang="en-US" sz="1800" b="0" i="0" u="none" dirty="0" err="1">
                <a:solidFill>
                  <a:schemeClr val="dk1"/>
                </a:solidFill>
                <a:latin typeface="Calibri"/>
                <a:ea typeface="Calibri"/>
                <a:cs typeface="Calibri"/>
                <a:sym typeface="Calibri"/>
              </a:rPr>
              <a:t>punktach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umieszczając</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poszczególny</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elementy</a:t>
            </a:r>
            <a:r>
              <a:rPr lang="en-US" sz="1800" b="0" i="0" u="none" dirty="0">
                <a:solidFill>
                  <a:schemeClr val="dk1"/>
                </a:solidFill>
                <a:latin typeface="Calibri"/>
                <a:ea typeface="Calibri"/>
                <a:cs typeface="Calibri"/>
                <a:sym typeface="Calibri"/>
              </a:rPr>
              <a:t> we </a:t>
            </a:r>
            <a:r>
              <a:rPr lang="en-US" sz="1800" b="0" i="0" u="none" dirty="0" err="1">
                <a:solidFill>
                  <a:schemeClr val="dk1"/>
                </a:solidFill>
                <a:latin typeface="Calibri"/>
                <a:ea typeface="Calibri"/>
                <a:cs typeface="Calibri"/>
                <a:sym typeface="Calibri"/>
              </a:rPr>
              <a:t>właściwych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segmentach</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wstęp</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rozwinięcie</a:t>
            </a:r>
            <a:r>
              <a:rPr lang="en-US" sz="1800" b="0" i="0" u="none" dirty="0">
                <a:solidFill>
                  <a:schemeClr val="dk1"/>
                </a:solidFill>
                <a:latin typeface="Calibri"/>
                <a:ea typeface="Calibri"/>
                <a:cs typeface="Calibri"/>
                <a:sym typeface="Calibri"/>
              </a:rPr>
              <a:t>, </a:t>
            </a:r>
            <a:r>
              <a:rPr lang="en-US" sz="1800" b="0" i="0" u="none" dirty="0" err="1">
                <a:solidFill>
                  <a:schemeClr val="dk1"/>
                </a:solidFill>
                <a:latin typeface="Calibri"/>
                <a:ea typeface="Calibri"/>
                <a:cs typeface="Calibri"/>
                <a:sym typeface="Calibri"/>
              </a:rPr>
              <a:t>zakończenie</a:t>
            </a:r>
            <a:r>
              <a:rPr lang="en-US" sz="1800" b="0" i="0" u="none" dirty="0">
                <a:solidFill>
                  <a:schemeClr val="dk1"/>
                </a:solidFill>
                <a:latin typeface="Calibri"/>
                <a:ea typeface="Calibri"/>
                <a:cs typeface="Calibri"/>
                <a:sym typeface="Calibri"/>
              </a:rPr>
              <a:t>.</a:t>
            </a:r>
            <a:endParaRPr dirty="0"/>
          </a:p>
          <a:p>
            <a:pPr marL="228600" marR="0" lvl="0" indent="-114300" algn="l" rtl="0">
              <a:lnSpc>
                <a:spcPct val="90000"/>
              </a:lnSpc>
              <a:spcBef>
                <a:spcPts val="1800"/>
              </a:spcBef>
              <a:spcAft>
                <a:spcPts val="0"/>
              </a:spcAft>
              <a:buClr>
                <a:schemeClr val="dk1"/>
              </a:buClr>
              <a:buSzPts val="1800"/>
              <a:buFont typeface="Arial"/>
              <a:buNone/>
            </a:pPr>
            <a:endParaRPr sz="1800" b="0" i="0" u="none" dirty="0">
              <a:solidFill>
                <a:schemeClr val="dk1"/>
              </a:solidFill>
              <a:latin typeface="Calibri"/>
              <a:ea typeface="Calibri"/>
              <a:cs typeface="Calibri"/>
              <a:sym typeface="Calibri"/>
            </a:endParaRPr>
          </a:p>
        </p:txBody>
      </p:sp>
      <p:pic>
        <p:nvPicPr>
          <p:cNvPr id="950" name="Google Shape;950;p85"/>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951" name="Google Shape;951;p85"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8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0" i="0" u="none" dirty="0" err="1">
                <a:solidFill>
                  <a:schemeClr val="dk1"/>
                </a:solidFill>
                <a:latin typeface="Calibri"/>
                <a:ea typeface="Calibri"/>
                <a:cs typeface="Calibri"/>
                <a:sym typeface="Calibri"/>
              </a:rPr>
              <a:t>Prezentacja</a:t>
            </a:r>
            <a:r>
              <a:rPr lang="en-US" sz="4400" b="0" i="0" u="none" dirty="0">
                <a:solidFill>
                  <a:schemeClr val="dk1"/>
                </a:solidFill>
                <a:latin typeface="Calibri"/>
                <a:ea typeface="Calibri"/>
                <a:cs typeface="Calibri"/>
                <a:sym typeface="Calibri"/>
              </a:rPr>
              <a:t> w </a:t>
            </a:r>
            <a:r>
              <a:rPr lang="en-US" sz="4400" b="0" i="0" u="none" dirty="0" err="1">
                <a:solidFill>
                  <a:schemeClr val="dk1"/>
                </a:solidFill>
                <a:latin typeface="Calibri"/>
                <a:ea typeface="Calibri"/>
                <a:cs typeface="Calibri"/>
                <a:sym typeface="Calibri"/>
              </a:rPr>
              <a:t>windzie</a:t>
            </a:r>
            <a:endParaRPr dirty="0"/>
          </a:p>
        </p:txBody>
      </p:sp>
      <p:sp>
        <p:nvSpPr>
          <p:cNvPr id="957" name="Google Shape;957;p8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0" marR="0" lvl="0" indent="0" algn="l" rtl="0">
              <a:lnSpc>
                <a:spcPct val="107000"/>
              </a:lnSpc>
              <a:spcBef>
                <a:spcPts val="0"/>
              </a:spcBef>
              <a:spcAft>
                <a:spcPts val="0"/>
              </a:spcAft>
              <a:buClr>
                <a:schemeClr val="dk1"/>
              </a:buClr>
              <a:buSzPts val="2800"/>
              <a:buFont typeface="Arial"/>
              <a:buNone/>
            </a:pPr>
            <a:r>
              <a:rPr lang="en-US" sz="2800" b="0" i="0" u="none" dirty="0" err="1">
                <a:solidFill>
                  <a:schemeClr val="dk1"/>
                </a:solidFill>
                <a:latin typeface="Calibri"/>
                <a:ea typeface="Calibri"/>
                <a:cs typeface="Calibri"/>
                <a:sym typeface="Calibri"/>
              </a:rPr>
              <a:t>Jedziesz</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windą</a:t>
            </a:r>
            <a:r>
              <a:rPr lang="en-US" sz="2800" b="0" i="0" u="none" dirty="0">
                <a:solidFill>
                  <a:schemeClr val="dk1"/>
                </a:solidFill>
                <a:latin typeface="Calibri"/>
                <a:ea typeface="Calibri"/>
                <a:cs typeface="Calibri"/>
                <a:sym typeface="Calibri"/>
              </a:rPr>
              <a:t> i </a:t>
            </a:r>
            <a:r>
              <a:rPr lang="en-US" sz="2800" b="0" i="0" u="none" dirty="0" err="1">
                <a:solidFill>
                  <a:schemeClr val="dk1"/>
                </a:solidFill>
                <a:latin typeface="Calibri"/>
                <a:ea typeface="Calibri"/>
                <a:cs typeface="Calibri"/>
                <a:sym typeface="Calibri"/>
              </a:rPr>
              <a:t>spotykasz</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ważną</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postać</a:t>
            </a:r>
            <a:r>
              <a:rPr lang="en-US" sz="2800" b="0" i="0" u="none" dirty="0">
                <a:solidFill>
                  <a:schemeClr val="dk1"/>
                </a:solidFill>
                <a:latin typeface="Calibri"/>
                <a:ea typeface="Calibri"/>
                <a:cs typeface="Calibri"/>
                <a:sym typeface="Calibri"/>
              </a:rPr>
              <a:t>. </a:t>
            </a:r>
            <a:endParaRPr dirty="0"/>
          </a:p>
          <a:p>
            <a:pPr marL="0" marR="0" lvl="0" indent="0" algn="l" rtl="0">
              <a:lnSpc>
                <a:spcPct val="107000"/>
              </a:lnSpc>
              <a:spcBef>
                <a:spcPts val="1800"/>
              </a:spcBef>
              <a:spcAft>
                <a:spcPts val="0"/>
              </a:spcAft>
              <a:buClr>
                <a:schemeClr val="dk1"/>
              </a:buClr>
              <a:buSzPts val="2800"/>
              <a:buFont typeface="Arial"/>
              <a:buNone/>
            </a:pPr>
            <a:r>
              <a:rPr lang="en-US" sz="2800" b="0" i="0" u="none" dirty="0" err="1">
                <a:solidFill>
                  <a:schemeClr val="dk1"/>
                </a:solidFill>
                <a:latin typeface="Calibri"/>
                <a:ea typeface="Calibri"/>
                <a:cs typeface="Calibri"/>
                <a:sym typeface="Calibri"/>
              </a:rPr>
              <a:t>Osoba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prosi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abyś</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opowiedział</a:t>
            </a:r>
            <a:r>
              <a:rPr lang="en-US" sz="2800" b="0" i="0" u="none" dirty="0">
                <a:solidFill>
                  <a:schemeClr val="dk1"/>
                </a:solidFill>
                <a:latin typeface="Calibri"/>
                <a:ea typeface="Calibri"/>
                <a:cs typeface="Calibri"/>
                <a:sym typeface="Calibri"/>
              </a:rPr>
              <a:t>/</a:t>
            </a:r>
            <a:r>
              <a:rPr lang="en-US" sz="2800" b="0" i="0" u="none" dirty="0" err="1">
                <a:solidFill>
                  <a:schemeClr val="dk1"/>
                </a:solidFill>
                <a:latin typeface="Calibri"/>
                <a:ea typeface="Calibri"/>
                <a:cs typeface="Calibri"/>
                <a:sym typeface="Calibri"/>
              </a:rPr>
              <a:t>opowiedziała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coś</a:t>
            </a:r>
            <a:r>
              <a:rPr lang="en-US" sz="2800" b="0" i="0" u="none" dirty="0">
                <a:solidFill>
                  <a:schemeClr val="dk1"/>
                </a:solidFill>
                <a:latin typeface="Calibri"/>
                <a:ea typeface="Calibri"/>
                <a:cs typeface="Calibri"/>
                <a:sym typeface="Calibri"/>
              </a:rPr>
              <a:t> o sobie.</a:t>
            </a:r>
            <a:endParaRPr dirty="0"/>
          </a:p>
          <a:p>
            <a:pPr marL="0" marR="0" lvl="0" indent="0" algn="l" rtl="0">
              <a:lnSpc>
                <a:spcPct val="107000"/>
              </a:lnSpc>
              <a:spcBef>
                <a:spcPts val="1800"/>
              </a:spcBef>
              <a:spcAft>
                <a:spcPts val="0"/>
              </a:spcAft>
              <a:buClr>
                <a:schemeClr val="dk1"/>
              </a:buClr>
              <a:buSzPts val="2800"/>
              <a:buFont typeface="Arial"/>
              <a:buNone/>
            </a:pPr>
            <a:r>
              <a:rPr lang="en-US" sz="2800" b="0" i="0" u="none" dirty="0" err="1">
                <a:solidFill>
                  <a:schemeClr val="dk1"/>
                </a:solidFill>
                <a:latin typeface="Calibri"/>
                <a:ea typeface="Calibri"/>
                <a:cs typeface="Calibri"/>
                <a:sym typeface="Calibri"/>
              </a:rPr>
              <a:t>Mamy</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dokładnie</a:t>
            </a:r>
            <a:r>
              <a:rPr lang="en-US" sz="2800" b="0" i="0" u="none" dirty="0">
                <a:solidFill>
                  <a:schemeClr val="dk1"/>
                </a:solidFill>
                <a:latin typeface="Calibri"/>
                <a:ea typeface="Calibri"/>
                <a:cs typeface="Calibri"/>
                <a:sym typeface="Calibri"/>
              </a:rPr>
              <a:t> </a:t>
            </a:r>
            <a:r>
              <a:rPr lang="en-US" sz="2800" b="1" i="0" u="none" dirty="0">
                <a:solidFill>
                  <a:schemeClr val="dk1"/>
                </a:solidFill>
                <a:latin typeface="Calibri"/>
                <a:ea typeface="Calibri"/>
                <a:cs typeface="Calibri"/>
                <a:sym typeface="Calibri"/>
              </a:rPr>
              <a:t>60  </a:t>
            </a:r>
            <a:r>
              <a:rPr lang="en-US" sz="2800" b="1" i="0" u="none" dirty="0" err="1">
                <a:solidFill>
                  <a:schemeClr val="dk1"/>
                </a:solidFill>
                <a:latin typeface="Calibri"/>
                <a:ea typeface="Calibri"/>
                <a:cs typeface="Calibri"/>
                <a:sym typeface="Calibri"/>
              </a:rPr>
              <a:t>sekund</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żeby</a:t>
            </a:r>
            <a:r>
              <a:rPr lang="en-US" sz="2800" b="0" i="0" u="none" dirty="0">
                <a:solidFill>
                  <a:schemeClr val="dk1"/>
                </a:solidFill>
                <a:latin typeface="Calibri"/>
                <a:ea typeface="Calibri"/>
                <a:cs typeface="Calibri"/>
                <a:sym typeface="Calibri"/>
              </a:rPr>
              <a:t> się </a:t>
            </a:r>
            <a:r>
              <a:rPr lang="en-US" sz="2800" b="0" i="0" u="none" dirty="0" err="1">
                <a:solidFill>
                  <a:schemeClr val="dk1"/>
                </a:solidFill>
                <a:latin typeface="Calibri"/>
                <a:ea typeface="Calibri"/>
                <a:cs typeface="Calibri"/>
                <a:sym typeface="Calibri"/>
              </a:rPr>
              <a:t>przedstawić</a:t>
            </a:r>
            <a:r>
              <a:rPr lang="en-US" sz="2800" b="0" i="0" u="none" dirty="0">
                <a:solidFill>
                  <a:schemeClr val="dk1"/>
                </a:solidFill>
                <a:latin typeface="Calibri"/>
                <a:ea typeface="Calibri"/>
                <a:cs typeface="Calibri"/>
                <a:sym typeface="Calibri"/>
              </a:rPr>
              <a:t> i </a:t>
            </a:r>
            <a:r>
              <a:rPr lang="en-US" sz="2800" b="0" i="0" u="none" dirty="0" err="1">
                <a:solidFill>
                  <a:schemeClr val="dk1"/>
                </a:solidFill>
                <a:latin typeface="Calibri"/>
                <a:ea typeface="Calibri"/>
                <a:cs typeface="Calibri"/>
                <a:sym typeface="Calibri"/>
              </a:rPr>
              <a:t>opowiedzieć</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coś</a:t>
            </a:r>
            <a:r>
              <a:rPr lang="en-US" sz="2800" b="0" i="0" u="none" dirty="0">
                <a:solidFill>
                  <a:schemeClr val="dk1"/>
                </a:solidFill>
                <a:latin typeface="Calibri"/>
                <a:ea typeface="Calibri"/>
                <a:cs typeface="Calibri"/>
                <a:sym typeface="Calibri"/>
              </a:rPr>
              <a:t> o sobie.</a:t>
            </a:r>
            <a:endParaRPr dirty="0"/>
          </a:p>
          <a:p>
            <a:pPr marL="228600" marR="0" lvl="0" indent="-50800" algn="l" rtl="0">
              <a:lnSpc>
                <a:spcPct val="90000"/>
              </a:lnSpc>
              <a:spcBef>
                <a:spcPts val="18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p:txBody>
      </p:sp>
      <p:pic>
        <p:nvPicPr>
          <p:cNvPr id="958" name="Google Shape;958;p8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959" name="Google Shape;959;p86"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Shape 279"/>
        <p:cNvGrpSpPr/>
        <p:nvPr/>
      </p:nvGrpSpPr>
      <p:grpSpPr>
        <a:xfrm>
          <a:off x="0" y="0"/>
          <a:ext cx="0" cy="0"/>
          <a:chOff x="0" y="0"/>
          <a:chExt cx="0" cy="0"/>
        </a:xfrm>
      </p:grpSpPr>
      <p:sp>
        <p:nvSpPr>
          <p:cNvPr id="280" name="Google Shape;280;p9"/>
          <p:cNvSpPr txBox="1">
            <a:spLocks noGrp="1"/>
          </p:cNvSpPr>
          <p:nvPr>
            <p:ph type="title"/>
          </p:nvPr>
        </p:nvSpPr>
        <p:spPr>
          <a:xfrm>
            <a:off x="838200" y="1166812"/>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Cykl powodzenia</a:t>
            </a:r>
            <a:endParaRPr/>
          </a:p>
        </p:txBody>
      </p:sp>
      <p:pic>
        <p:nvPicPr>
          <p:cNvPr id="281" name="Google Shape;281;p9"/>
          <p:cNvPicPr preferRelativeResize="0">
            <a:picLocks noGrp="1"/>
          </p:cNvPicPr>
          <p:nvPr>
            <p:ph type="body" idx="1"/>
          </p:nvPr>
        </p:nvPicPr>
        <p:blipFill rotWithShape="1">
          <a:blip r:embed="rId3">
            <a:alphaModFix/>
          </a:blip>
          <a:srcRect/>
          <a:stretch/>
        </p:blipFill>
        <p:spPr>
          <a:xfrm>
            <a:off x="6742112" y="365125"/>
            <a:ext cx="4127500" cy="3359150"/>
          </a:xfrm>
          <a:prstGeom prst="rect">
            <a:avLst/>
          </a:prstGeom>
          <a:noFill/>
          <a:ln>
            <a:noFill/>
          </a:ln>
        </p:spPr>
      </p:pic>
      <p:pic>
        <p:nvPicPr>
          <p:cNvPr id="282" name="Google Shape;282;p9"/>
          <p:cNvPicPr preferRelativeResize="0">
            <a:picLocks noGrp="1"/>
          </p:cNvPicPr>
          <p:nvPr>
            <p:ph type="body" idx="2"/>
          </p:nvPr>
        </p:nvPicPr>
        <p:blipFill rotWithShape="1">
          <a:blip r:embed="rId4">
            <a:alphaModFix/>
          </a:blip>
          <a:srcRect/>
          <a:stretch/>
        </p:blipFill>
        <p:spPr>
          <a:xfrm>
            <a:off x="566737" y="1292225"/>
            <a:ext cx="6181725" cy="4864100"/>
          </a:xfrm>
          <a:prstGeom prst="rect">
            <a:avLst/>
          </a:prstGeom>
          <a:noFill/>
          <a:ln>
            <a:noFill/>
          </a:ln>
        </p:spPr>
      </p:pic>
      <p:sp>
        <p:nvSpPr>
          <p:cNvPr id="283" name="Google Shape;283;p9"/>
          <p:cNvSpPr txBox="1"/>
          <p:nvPr/>
        </p:nvSpPr>
        <p:spPr>
          <a:xfrm>
            <a:off x="7864475" y="4573587"/>
            <a:ext cx="1881187" cy="1076325"/>
          </a:xfrm>
          <a:prstGeom prst="rect">
            <a:avLst/>
          </a:prstGeom>
          <a:solidFill>
            <a:srgbClr val="5AE0BB"/>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Calibri"/>
              <a:buNone/>
            </a:pPr>
            <a:endParaRPr sz="1800" b="0" i="0" u="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2800"/>
              <a:buFont typeface="Calibri"/>
              <a:buNone/>
            </a:pPr>
            <a:r>
              <a:rPr lang="en-US" sz="2800" b="0" i="0" u="none">
                <a:solidFill>
                  <a:schemeClr val="lt1"/>
                </a:solidFill>
                <a:latin typeface="Calibri"/>
                <a:ea typeface="Calibri"/>
                <a:cs typeface="Calibri"/>
                <a:sym typeface="Calibri"/>
              </a:rPr>
              <a:t>Sukces</a:t>
            </a:r>
            <a:endParaRPr/>
          </a:p>
          <a:p>
            <a:pPr marL="0" marR="0" lvl="0" indent="0" algn="l" rtl="0">
              <a:lnSpc>
                <a:spcPct val="100000"/>
              </a:lnSpc>
              <a:spcBef>
                <a:spcPts val="0"/>
              </a:spcBef>
              <a:spcAft>
                <a:spcPts val="0"/>
              </a:spcAft>
              <a:buNone/>
            </a:pPr>
            <a:endParaRPr sz="2800" b="0" i="0" u="none">
              <a:solidFill>
                <a:schemeClr val="lt1"/>
              </a:solidFill>
              <a:latin typeface="Calibri"/>
              <a:ea typeface="Calibri"/>
              <a:cs typeface="Calibri"/>
              <a:sym typeface="Calibri"/>
            </a:endParaRPr>
          </a:p>
        </p:txBody>
      </p:sp>
      <p:cxnSp>
        <p:nvCxnSpPr>
          <p:cNvPr id="284" name="Google Shape;284;p9"/>
          <p:cNvCxnSpPr/>
          <p:nvPr/>
        </p:nvCxnSpPr>
        <p:spPr>
          <a:xfrm>
            <a:off x="8804275" y="3617912"/>
            <a:ext cx="0" cy="771525"/>
          </a:xfrm>
          <a:prstGeom prst="straightConnector1">
            <a:avLst/>
          </a:prstGeom>
          <a:noFill/>
          <a:ln w="76200" cap="flat" cmpd="sng">
            <a:solidFill>
              <a:srgbClr val="FF0000"/>
            </a:solidFill>
            <a:prstDash val="solid"/>
            <a:miter lim="800000"/>
            <a:headEnd type="none" w="med" len="med"/>
            <a:tailEnd type="triangle" w="med" len="med"/>
          </a:ln>
        </p:spPr>
      </p:cxnSp>
      <p:sp>
        <p:nvSpPr>
          <p:cNvPr id="285" name="Google Shape;285;p9"/>
          <p:cNvSpPr txBox="1"/>
          <p:nvPr/>
        </p:nvSpPr>
        <p:spPr>
          <a:xfrm>
            <a:off x="0" y="5691187"/>
            <a:ext cx="12192000" cy="108267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86" name="Google Shape;286;p9"/>
          <p:cNvPicPr preferRelativeResize="0"/>
          <p:nvPr/>
        </p:nvPicPr>
        <p:blipFill rotWithShape="1">
          <a:blip r:embed="rId5">
            <a:alphaModFix/>
          </a:blip>
          <a:srcRect/>
          <a:stretch/>
        </p:blipFill>
        <p:spPr>
          <a:xfrm>
            <a:off x="103187" y="5846762"/>
            <a:ext cx="11985625" cy="992187"/>
          </a:xfrm>
          <a:prstGeom prst="rect">
            <a:avLst/>
          </a:prstGeom>
          <a:noFill/>
          <a:ln>
            <a:noFill/>
          </a:ln>
        </p:spPr>
      </p:pic>
      <p:grpSp>
        <p:nvGrpSpPr>
          <p:cNvPr id="287" name="Google Shape;287;p9"/>
          <p:cNvGrpSpPr/>
          <p:nvPr/>
        </p:nvGrpSpPr>
        <p:grpSpPr>
          <a:xfrm>
            <a:off x="103187" y="5816600"/>
            <a:ext cx="11985625" cy="993775"/>
            <a:chOff x="373980" y="594332"/>
            <a:chExt cx="15168222" cy="1257483"/>
          </a:xfrm>
        </p:grpSpPr>
        <p:pic>
          <p:nvPicPr>
            <p:cNvPr id="288" name="Google Shape;288;p9"/>
            <p:cNvPicPr preferRelativeResize="0"/>
            <p:nvPr/>
          </p:nvPicPr>
          <p:blipFill rotWithShape="1">
            <a:blip r:embed="rId6">
              <a:alphaModFix/>
            </a:blip>
            <a:srcRect/>
            <a:stretch/>
          </p:blipFill>
          <p:spPr>
            <a:xfrm>
              <a:off x="12066303" y="826288"/>
              <a:ext cx="3475899" cy="1025527"/>
            </a:xfrm>
            <a:prstGeom prst="rect">
              <a:avLst/>
            </a:prstGeom>
            <a:noFill/>
            <a:ln>
              <a:noFill/>
            </a:ln>
          </p:spPr>
        </p:pic>
        <p:pic>
          <p:nvPicPr>
            <p:cNvPr id="289" name="Google Shape;289;p9"/>
            <p:cNvPicPr preferRelativeResize="0"/>
            <p:nvPr/>
          </p:nvPicPr>
          <p:blipFill rotWithShape="1">
            <a:blip r:embed="rId7">
              <a:alphaModFix/>
            </a:blip>
            <a:srcRect/>
            <a:stretch/>
          </p:blipFill>
          <p:spPr>
            <a:xfrm>
              <a:off x="373980" y="594332"/>
              <a:ext cx="2662915" cy="1257482"/>
            </a:xfrm>
            <a:prstGeom prst="rect">
              <a:avLst/>
            </a:prstGeom>
            <a:noFill/>
            <a:ln>
              <a:noFill/>
            </a:ln>
          </p:spPr>
        </p:pic>
      </p:grpSp>
      <p:pic>
        <p:nvPicPr>
          <p:cNvPr id="290" name="Google Shape;290;p9" descr="Obraz zawierający tekst&#10;&#10;Opis wygenerowany automatycznie"/>
          <p:cNvPicPr preferRelativeResize="0"/>
          <p:nvPr/>
        </p:nvPicPr>
        <p:blipFill rotWithShape="1">
          <a:blip r:embed="rId8">
            <a:alphaModFix/>
          </a:blip>
          <a:srcRect/>
          <a:stretch/>
        </p:blipFill>
        <p:spPr>
          <a:xfrm>
            <a:off x="4722812" y="5899150"/>
            <a:ext cx="2746375" cy="915987"/>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8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1800"/>
              <a:buFont typeface="Calibri"/>
              <a:buNone/>
            </a:pPr>
            <a:r>
              <a:rPr lang="en-US" sz="4000" i="0" u="none" dirty="0" err="1">
                <a:solidFill>
                  <a:srgbClr val="000000"/>
                </a:solidFill>
                <a:sym typeface="Calibri"/>
              </a:rPr>
              <a:t>Typy</a:t>
            </a:r>
            <a:r>
              <a:rPr lang="en-US" sz="4000" i="0" u="none" dirty="0">
                <a:solidFill>
                  <a:srgbClr val="000000"/>
                </a:solidFill>
                <a:sym typeface="Calibri"/>
              </a:rPr>
              <a:t> </a:t>
            </a:r>
            <a:r>
              <a:rPr lang="en-US" sz="4000" i="0" u="none" dirty="0" err="1">
                <a:solidFill>
                  <a:srgbClr val="000000"/>
                </a:solidFill>
                <a:sym typeface="Calibri"/>
              </a:rPr>
              <a:t>osobowości</a:t>
            </a:r>
            <a:r>
              <a:rPr lang="en-US" sz="4000" i="0" u="none" dirty="0">
                <a:solidFill>
                  <a:srgbClr val="000000"/>
                </a:solidFill>
                <a:sym typeface="Calibri"/>
              </a:rPr>
              <a:t> </a:t>
            </a:r>
            <a:r>
              <a:rPr lang="en-US" sz="4000" i="0" u="none" dirty="0" err="1">
                <a:solidFill>
                  <a:srgbClr val="000000"/>
                </a:solidFill>
                <a:sym typeface="Calibri"/>
              </a:rPr>
              <a:t>według</a:t>
            </a:r>
            <a:r>
              <a:rPr lang="en-US" sz="4000" i="0" u="none" dirty="0">
                <a:solidFill>
                  <a:srgbClr val="000000"/>
                </a:solidFill>
                <a:sym typeface="Calibri"/>
              </a:rPr>
              <a:t> </a:t>
            </a:r>
            <a:r>
              <a:rPr lang="en-US" sz="4000" i="0" u="none" dirty="0" err="1">
                <a:solidFill>
                  <a:srgbClr val="000000"/>
                </a:solidFill>
                <a:sym typeface="Calibri"/>
              </a:rPr>
              <a:t>Hikpkratesa</a:t>
            </a:r>
            <a:endParaRPr sz="4000" dirty="0"/>
          </a:p>
        </p:txBody>
      </p:sp>
      <p:sp>
        <p:nvSpPr>
          <p:cNvPr id="965" name="Google Shape;965;p8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50000"/>
              </a:lnSpc>
              <a:spcBef>
                <a:spcPts val="0"/>
              </a:spcBef>
              <a:spcAft>
                <a:spcPts val="0"/>
              </a:spcAft>
              <a:buClr>
                <a:srgbClr val="000000"/>
              </a:buClr>
              <a:buSzPts val="2400"/>
              <a:buFont typeface="Arial"/>
              <a:buChar char="•"/>
            </a:pPr>
            <a:r>
              <a:rPr lang="en-US" sz="2400" b="1" i="0" u="none" dirty="0" err="1">
                <a:solidFill>
                  <a:srgbClr val="000000"/>
                </a:solidFill>
                <a:latin typeface="Calibri"/>
                <a:ea typeface="Calibri"/>
                <a:cs typeface="Calibri"/>
                <a:sym typeface="Calibri"/>
              </a:rPr>
              <a:t>sangwinik</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przewaga</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krwi</a:t>
            </a:r>
            <a:r>
              <a:rPr lang="en-US" sz="2400" b="0" i="0" u="none" dirty="0">
                <a:solidFill>
                  <a:srgbClr val="000000"/>
                </a:solidFill>
                <a:latin typeface="Calibri"/>
                <a:ea typeface="Calibri"/>
                <a:cs typeface="Calibri"/>
                <a:sym typeface="Calibri"/>
              </a:rPr>
              <a:t> – </a:t>
            </a:r>
            <a:r>
              <a:rPr lang="en-US" sz="2400" b="0" i="0" u="none" dirty="0" err="1">
                <a:solidFill>
                  <a:srgbClr val="000000"/>
                </a:solidFill>
                <a:latin typeface="Calibri"/>
                <a:ea typeface="Calibri"/>
                <a:cs typeface="Calibri"/>
                <a:sym typeface="Calibri"/>
              </a:rPr>
              <a:t>łac</a:t>
            </a:r>
            <a:r>
              <a:rPr lang="en-US" sz="2400" b="0" i="0" u="none" dirty="0">
                <a:solidFill>
                  <a:srgbClr val="000000"/>
                </a:solidFill>
                <a:latin typeface="Calibri"/>
                <a:ea typeface="Calibri"/>
                <a:cs typeface="Calibri"/>
                <a:sym typeface="Calibri"/>
              </a:rPr>
              <a:t>. </a:t>
            </a:r>
            <a:r>
              <a:rPr lang="en-US" sz="2400" b="0" i="1" u="none" dirty="0" err="1">
                <a:solidFill>
                  <a:srgbClr val="000000"/>
                </a:solidFill>
                <a:latin typeface="Calibri"/>
                <a:ea typeface="Calibri"/>
                <a:cs typeface="Calibri"/>
                <a:sym typeface="Calibri"/>
              </a:rPr>
              <a:t>sanguis</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optymistyczny</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energiczny</a:t>
            </a:r>
            <a:r>
              <a:rPr lang="en-US" sz="2400" b="0" i="0" u="none" dirty="0">
                <a:solidFill>
                  <a:srgbClr val="000000"/>
                </a:solidFill>
                <a:latin typeface="Calibri"/>
                <a:ea typeface="Calibri"/>
                <a:cs typeface="Calibri"/>
                <a:sym typeface="Calibri"/>
              </a:rPr>
              <a:t>,</a:t>
            </a:r>
            <a:endParaRPr sz="2400" b="0" i="0" u="none" dirty="0">
              <a:solidFill>
                <a:schemeClr val="dk1"/>
              </a:solidFill>
              <a:latin typeface="Calibri"/>
              <a:ea typeface="Calibri"/>
              <a:cs typeface="Calibri"/>
              <a:sym typeface="Calibri"/>
            </a:endParaRPr>
          </a:p>
          <a:p>
            <a:pPr marL="342900" marR="0" lvl="0" indent="-342900" algn="just" rtl="0">
              <a:lnSpc>
                <a:spcPct val="150000"/>
              </a:lnSpc>
              <a:spcBef>
                <a:spcPts val="2000"/>
              </a:spcBef>
              <a:spcAft>
                <a:spcPts val="0"/>
              </a:spcAft>
              <a:buClr>
                <a:srgbClr val="000000"/>
              </a:buClr>
              <a:buSzPts val="2400"/>
              <a:buFont typeface="Arial"/>
              <a:buChar char="•"/>
            </a:pPr>
            <a:r>
              <a:rPr lang="en-US" sz="2400" b="1" i="0" u="none" dirty="0" err="1">
                <a:solidFill>
                  <a:srgbClr val="000000"/>
                </a:solidFill>
                <a:latin typeface="Calibri"/>
                <a:ea typeface="Calibri"/>
                <a:cs typeface="Calibri"/>
                <a:sym typeface="Calibri"/>
              </a:rPr>
              <a:t>flegmatyk</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przewaga</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śluzu</a:t>
            </a:r>
            <a:r>
              <a:rPr lang="en-US" sz="2400" b="0" i="0" u="none" dirty="0">
                <a:solidFill>
                  <a:srgbClr val="000000"/>
                </a:solidFill>
                <a:latin typeface="Calibri"/>
                <a:ea typeface="Calibri"/>
                <a:cs typeface="Calibri"/>
                <a:sym typeface="Calibri"/>
              </a:rPr>
              <a:t> – gr. </a:t>
            </a:r>
            <a:r>
              <a:rPr lang="en-US" sz="2400" b="0" i="1" u="none" dirty="0" err="1">
                <a:solidFill>
                  <a:srgbClr val="000000"/>
                </a:solidFill>
                <a:latin typeface="Calibri"/>
                <a:ea typeface="Calibri"/>
                <a:cs typeface="Calibri"/>
                <a:sym typeface="Calibri"/>
              </a:rPr>
              <a:t>phlegma</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powolny</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flegmatyczny</a:t>
            </a:r>
            <a:r>
              <a:rPr lang="en-US" sz="2400" b="0" i="0" u="none" dirty="0">
                <a:solidFill>
                  <a:srgbClr val="000000"/>
                </a:solidFill>
                <a:latin typeface="Calibri"/>
                <a:ea typeface="Calibri"/>
                <a:cs typeface="Calibri"/>
                <a:sym typeface="Calibri"/>
              </a:rPr>
              <a:t>”,</a:t>
            </a:r>
            <a:endParaRPr sz="2400" b="0" i="0" u="none" dirty="0">
              <a:solidFill>
                <a:schemeClr val="dk1"/>
              </a:solidFill>
              <a:latin typeface="Calibri"/>
              <a:ea typeface="Calibri"/>
              <a:cs typeface="Calibri"/>
              <a:sym typeface="Calibri"/>
            </a:endParaRPr>
          </a:p>
          <a:p>
            <a:pPr marL="342900" marR="0" lvl="0" indent="-342900" algn="just" rtl="0">
              <a:lnSpc>
                <a:spcPct val="150000"/>
              </a:lnSpc>
              <a:spcBef>
                <a:spcPts val="2000"/>
              </a:spcBef>
              <a:spcAft>
                <a:spcPts val="0"/>
              </a:spcAft>
              <a:buClr>
                <a:srgbClr val="000000"/>
              </a:buClr>
              <a:buSzPts val="2400"/>
              <a:buFont typeface="Arial"/>
              <a:buChar char="•"/>
            </a:pPr>
            <a:r>
              <a:rPr lang="en-US" sz="2400" b="1" i="0" u="none" dirty="0" err="1">
                <a:solidFill>
                  <a:srgbClr val="000000"/>
                </a:solidFill>
                <a:latin typeface="Calibri"/>
                <a:ea typeface="Calibri"/>
                <a:cs typeface="Calibri"/>
                <a:sym typeface="Calibri"/>
              </a:rPr>
              <a:t>choleryk</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przewaga</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żółci</a:t>
            </a:r>
            <a:r>
              <a:rPr lang="en-US" sz="2400" b="0" i="0" u="none" dirty="0">
                <a:solidFill>
                  <a:srgbClr val="000000"/>
                </a:solidFill>
                <a:latin typeface="Calibri"/>
                <a:ea typeface="Calibri"/>
                <a:cs typeface="Calibri"/>
                <a:sym typeface="Calibri"/>
              </a:rPr>
              <a:t> – </a:t>
            </a:r>
            <a:r>
              <a:rPr lang="en-US" sz="2400" b="0" i="1" u="none" dirty="0">
                <a:solidFill>
                  <a:srgbClr val="000000"/>
                </a:solidFill>
                <a:latin typeface="Calibri"/>
                <a:ea typeface="Calibri"/>
                <a:cs typeface="Calibri"/>
                <a:sym typeface="Calibri"/>
              </a:rPr>
              <a:t>gr. </a:t>
            </a:r>
            <a:r>
              <a:rPr lang="en-US" sz="2400" b="0" i="1" u="none" dirty="0" err="1">
                <a:solidFill>
                  <a:srgbClr val="000000"/>
                </a:solidFill>
                <a:latin typeface="Calibri"/>
                <a:ea typeface="Calibri"/>
                <a:cs typeface="Calibri"/>
                <a:sym typeface="Calibri"/>
              </a:rPr>
              <a:t>chole</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wybuchowy</a:t>
            </a:r>
            <a:r>
              <a:rPr lang="en-US" sz="2400" b="0" i="0" u="none" dirty="0">
                <a:solidFill>
                  <a:srgbClr val="000000"/>
                </a:solidFill>
                <a:latin typeface="Calibri"/>
                <a:ea typeface="Calibri"/>
                <a:cs typeface="Calibri"/>
                <a:sym typeface="Calibri"/>
              </a:rPr>
              <a:t>,</a:t>
            </a:r>
            <a:endParaRPr sz="2400" b="0" i="0" u="none" dirty="0">
              <a:solidFill>
                <a:schemeClr val="dk1"/>
              </a:solidFill>
              <a:latin typeface="Calibri"/>
              <a:ea typeface="Calibri"/>
              <a:cs typeface="Calibri"/>
              <a:sym typeface="Calibri"/>
            </a:endParaRPr>
          </a:p>
          <a:p>
            <a:pPr marL="342900" marR="0" lvl="0" indent="-342900" algn="just" rtl="0">
              <a:lnSpc>
                <a:spcPct val="150000"/>
              </a:lnSpc>
              <a:spcBef>
                <a:spcPts val="2000"/>
              </a:spcBef>
              <a:spcAft>
                <a:spcPts val="0"/>
              </a:spcAft>
              <a:buClr>
                <a:srgbClr val="000000"/>
              </a:buClr>
              <a:buSzPts val="2400"/>
              <a:buFont typeface="Arial"/>
              <a:buChar char="•"/>
            </a:pPr>
            <a:r>
              <a:rPr lang="en-US" sz="2400" b="1" i="0" u="none" dirty="0" err="1">
                <a:solidFill>
                  <a:srgbClr val="000000"/>
                </a:solidFill>
                <a:latin typeface="Calibri"/>
                <a:ea typeface="Calibri"/>
                <a:cs typeface="Calibri"/>
                <a:sym typeface="Calibri"/>
              </a:rPr>
              <a:t>melancholik</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przewaga</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czarnej</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żółci</a:t>
            </a:r>
            <a:r>
              <a:rPr lang="en-US" sz="2400" b="0" i="0" u="none" dirty="0">
                <a:solidFill>
                  <a:srgbClr val="000000"/>
                </a:solidFill>
                <a:latin typeface="Calibri"/>
                <a:ea typeface="Calibri"/>
                <a:cs typeface="Calibri"/>
                <a:sym typeface="Calibri"/>
              </a:rPr>
              <a:t> – gr. </a:t>
            </a:r>
            <a:r>
              <a:rPr lang="en-US" sz="2400" b="0" i="1" u="none" dirty="0" err="1">
                <a:solidFill>
                  <a:srgbClr val="000000"/>
                </a:solidFill>
                <a:latin typeface="Calibri"/>
                <a:ea typeface="Calibri"/>
                <a:cs typeface="Calibri"/>
                <a:sym typeface="Calibri"/>
              </a:rPr>
              <a:t>melas</a:t>
            </a:r>
            <a:r>
              <a:rPr lang="en-US" sz="2400" b="0" i="1" u="none" dirty="0">
                <a:solidFill>
                  <a:srgbClr val="000000"/>
                </a:solidFill>
                <a:latin typeface="Calibri"/>
                <a:ea typeface="Calibri"/>
                <a:cs typeface="Calibri"/>
                <a:sym typeface="Calibri"/>
              </a:rPr>
              <a:t> </a:t>
            </a:r>
            <a:r>
              <a:rPr lang="en-US" sz="2400" b="0" i="1" u="none" dirty="0" err="1">
                <a:solidFill>
                  <a:srgbClr val="000000"/>
                </a:solidFill>
                <a:latin typeface="Calibri"/>
                <a:ea typeface="Calibri"/>
                <a:cs typeface="Calibri"/>
                <a:sym typeface="Calibri"/>
              </a:rPr>
              <a:t>chole</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smutny</a:t>
            </a:r>
            <a:r>
              <a:rPr lang="en-US" sz="2400" b="0" i="0" u="none" dirty="0">
                <a:solidFill>
                  <a:srgbClr val="000000"/>
                </a:solidFill>
                <a:latin typeface="Calibri"/>
                <a:ea typeface="Calibri"/>
                <a:cs typeface="Calibri"/>
                <a:sym typeface="Calibri"/>
              </a:rPr>
              <a:t>, </a:t>
            </a:r>
            <a:r>
              <a:rPr lang="en-US" sz="2400" b="0" i="0" u="none" dirty="0" err="1">
                <a:solidFill>
                  <a:srgbClr val="000000"/>
                </a:solidFill>
                <a:latin typeface="Calibri"/>
                <a:ea typeface="Calibri"/>
                <a:cs typeface="Calibri"/>
                <a:sym typeface="Calibri"/>
              </a:rPr>
              <a:t>depresyjny</a:t>
            </a:r>
            <a:r>
              <a:rPr lang="en-US" sz="2400" b="0" i="0" u="none" dirty="0">
                <a:solidFill>
                  <a:srgbClr val="000000"/>
                </a:solidFill>
                <a:latin typeface="Calibri"/>
                <a:ea typeface="Calibri"/>
                <a:cs typeface="Calibri"/>
                <a:sym typeface="Calibri"/>
              </a:rPr>
              <a:t>.</a:t>
            </a:r>
            <a:endParaRPr sz="2400" b="0" i="0" u="none" dirty="0">
              <a:solidFill>
                <a:schemeClr val="dk1"/>
              </a:solidFill>
              <a:latin typeface="Calibri"/>
              <a:ea typeface="Calibri"/>
              <a:cs typeface="Calibri"/>
              <a:sym typeface="Calibri"/>
            </a:endParaRPr>
          </a:p>
          <a:p>
            <a:pPr marL="228600" marR="0" lvl="0" indent="-76200" algn="l" rtl="0">
              <a:lnSpc>
                <a:spcPct val="90000"/>
              </a:lnSpc>
              <a:spcBef>
                <a:spcPts val="24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966" name="Google Shape;966;p8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967" name="Google Shape;967;p87"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88"/>
          <p:cNvSpPr txBox="1">
            <a:spLocks noGrp="1"/>
          </p:cNvSpPr>
          <p:nvPr>
            <p:ph type="title"/>
          </p:nvPr>
        </p:nvSpPr>
        <p:spPr>
          <a:xfrm>
            <a:off x="642937" y="322262"/>
            <a:ext cx="10764761" cy="11350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4000" i="0" u="none" dirty="0" err="1">
                <a:solidFill>
                  <a:schemeClr val="dk1"/>
                </a:solidFill>
                <a:sym typeface="Calibri"/>
              </a:rPr>
              <a:t>Kolory</a:t>
            </a:r>
            <a:r>
              <a:rPr lang="en-US" sz="4000" i="0" u="none" dirty="0">
                <a:solidFill>
                  <a:schemeClr val="dk1"/>
                </a:solidFill>
                <a:sym typeface="Calibri"/>
              </a:rPr>
              <a:t> </a:t>
            </a:r>
            <a:r>
              <a:rPr lang="en-US" sz="4000" i="0" u="none" dirty="0" err="1">
                <a:solidFill>
                  <a:schemeClr val="dk1"/>
                </a:solidFill>
                <a:sym typeface="Calibri"/>
              </a:rPr>
              <a:t>osobowości</a:t>
            </a:r>
            <a:r>
              <a:rPr lang="en-US" sz="4000" i="0" u="none" dirty="0">
                <a:solidFill>
                  <a:schemeClr val="dk1"/>
                </a:solidFill>
                <a:sym typeface="Calibri"/>
              </a:rPr>
              <a:t> Hartmana</a:t>
            </a:r>
            <a:endParaRPr sz="4000" dirty="0"/>
          </a:p>
        </p:txBody>
      </p:sp>
      <p:sp>
        <p:nvSpPr>
          <p:cNvPr id="973" name="Google Shape;973;p88"/>
          <p:cNvSpPr txBox="1">
            <a:spLocks noGrp="1"/>
          </p:cNvSpPr>
          <p:nvPr>
            <p:ph type="body" idx="1"/>
          </p:nvPr>
        </p:nvSpPr>
        <p:spPr>
          <a:xfrm>
            <a:off x="642937" y="1782762"/>
            <a:ext cx="11032390" cy="4394200"/>
          </a:xfrm>
          <a:prstGeom prst="rect">
            <a:avLst/>
          </a:prstGeom>
          <a:noFill/>
          <a:ln>
            <a:noFill/>
          </a:ln>
        </p:spPr>
        <p:txBody>
          <a:bodyPr spcFirstLastPara="1" wrap="square" lIns="91425" tIns="45700" rIns="91425" bIns="45700" anchor="t" anchorCtr="0">
            <a:normAutofit/>
          </a:bodyPr>
          <a:lstStyle/>
          <a:p>
            <a:pPr algn="just"/>
            <a:endParaRPr lang="pl-PL" sz="1600" dirty="0">
              <a:latin typeface="Century Gothic" panose="020B0502020202020204" pitchFamily="34" charset="0"/>
            </a:endParaRPr>
          </a:p>
          <a:p>
            <a:pPr marL="0" indent="0" algn="just">
              <a:lnSpc>
                <a:spcPct val="150000"/>
              </a:lnSpc>
              <a:buNone/>
            </a:pPr>
            <a:r>
              <a:rPr lang="pl-PL" sz="2000" dirty="0"/>
              <a:t>Taylor </a:t>
            </a:r>
            <a:r>
              <a:rPr lang="pl-PL" sz="2000" dirty="0" err="1"/>
              <a:t>Hartman</a:t>
            </a:r>
            <a:r>
              <a:rPr lang="pl-PL" sz="2000" dirty="0"/>
              <a:t> jest twórcą jednej z teorii osobowości, która mówi o tym, że każdy z nas jest reprezentantem jednego z czterech podstawowych kolorów, ale bywa i tak, że w zależności od reakcji możemy te kolory mieszać. Kolor podstawowy wyodrębniamy za pomocą znajomości motywów, a nie obserwując zachowanie. Rzadko zdarza się żeby człowiek reprezentował tylko jeden kolor – większość ludzi reprezentuje typ mieszany. Kolor, który przeważa oznacza dominujący typ osobowości.</a:t>
            </a:r>
            <a:endParaRPr lang="pl-PL" sz="1600" dirty="0"/>
          </a:p>
        </p:txBody>
      </p:sp>
      <p:pic>
        <p:nvPicPr>
          <p:cNvPr id="974" name="Google Shape;974;p88"/>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975" name="Google Shape;975;p88"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8"/>
        <p:cNvGrpSpPr/>
        <p:nvPr/>
      </p:nvGrpSpPr>
      <p:grpSpPr>
        <a:xfrm>
          <a:off x="0" y="0"/>
          <a:ext cx="0" cy="0"/>
          <a:chOff x="0" y="0"/>
          <a:chExt cx="0" cy="0"/>
        </a:xfrm>
      </p:grpSpPr>
      <p:sp>
        <p:nvSpPr>
          <p:cNvPr id="989" name="Google Shape;989;p9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Calibri"/>
              <a:buNone/>
            </a:pPr>
            <a:r>
              <a:rPr lang="en-US" sz="3600" b="1" i="0" u="none" dirty="0" err="1">
                <a:solidFill>
                  <a:srgbClr val="FF0000"/>
                </a:solidFill>
                <a:latin typeface="Calibri"/>
                <a:ea typeface="Calibri"/>
                <a:cs typeface="Calibri"/>
                <a:sym typeface="Calibri"/>
              </a:rPr>
              <a:t>Czerwony</a:t>
            </a:r>
            <a:endParaRPr dirty="0"/>
          </a:p>
        </p:txBody>
      </p:sp>
      <p:sp>
        <p:nvSpPr>
          <p:cNvPr id="990" name="Google Shape;990;p90"/>
          <p:cNvSpPr txBox="1">
            <a:spLocks noGrp="1"/>
          </p:cNvSpPr>
          <p:nvPr>
            <p:ph type="body" idx="1"/>
          </p:nvPr>
        </p:nvSpPr>
        <p:spPr>
          <a:xfrm>
            <a:off x="838200" y="2217737"/>
            <a:ext cx="10396537" cy="3530600"/>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0" u="none" dirty="0">
                <a:solidFill>
                  <a:schemeClr val="dk1"/>
                </a:solidFill>
                <a:latin typeface="Century Gothic"/>
                <a:ea typeface="Century Gothic"/>
                <a:cs typeface="Century Gothic"/>
                <a:sym typeface="Century Gothic"/>
              </a:rPr>
              <a:t>CZERWONI DBAJĄ, BY ROBIĆ DOBRE WRAŻENIE NA </a:t>
            </a:r>
            <a:r>
              <a:rPr lang="en-US" sz="1800" b="1" i="0" u="none" dirty="0" smtClean="0">
                <a:solidFill>
                  <a:schemeClr val="dk1"/>
                </a:solidFill>
                <a:latin typeface="Century Gothic"/>
                <a:ea typeface="Century Gothic"/>
                <a:cs typeface="Century Gothic"/>
                <a:sym typeface="Century Gothic"/>
              </a:rPr>
              <a:t>INNYCH</a:t>
            </a:r>
            <a:r>
              <a:rPr lang="pl-PL" sz="1800" b="1" i="0" u="none" dirty="0" smtClean="0">
                <a:solidFill>
                  <a:schemeClr val="dk1"/>
                </a:solidFill>
                <a:latin typeface="Century Gothic"/>
                <a:ea typeface="Century Gothic"/>
                <a:cs typeface="Century Gothic"/>
                <a:sym typeface="Century Gothic"/>
              </a:rPr>
              <a:t>.</a:t>
            </a:r>
            <a:r>
              <a:rPr lang="en-US" sz="1800" b="1" i="0" u="none" dirty="0" smtClean="0">
                <a:solidFill>
                  <a:schemeClr val="dk1"/>
                </a:solidFill>
                <a:latin typeface="Century Gothic"/>
                <a:ea typeface="Century Gothic"/>
                <a:cs typeface="Century Gothic"/>
                <a:sym typeface="Century Gothic"/>
              </a:rPr>
              <a:t> </a:t>
            </a:r>
            <a:endParaRPr sz="1800" b="0" i="0" u="none" dirty="0">
              <a:solidFill>
                <a:schemeClr val="dk1"/>
              </a:solidFill>
              <a:latin typeface="Century Gothic"/>
              <a:ea typeface="Century Gothic"/>
              <a:cs typeface="Century Gothic"/>
              <a:sym typeface="Century Gothic"/>
            </a:endParaRPr>
          </a:p>
          <a:p>
            <a:endParaRPr lang="pl-PL" sz="1600" dirty="0">
              <a:solidFill>
                <a:srgbClr val="000000"/>
              </a:solidFill>
            </a:endParaRPr>
          </a:p>
          <a:p>
            <a:pPr marL="0" indent="0">
              <a:lnSpc>
                <a:spcPct val="170000"/>
              </a:lnSpc>
              <a:buNone/>
            </a:pPr>
            <a:r>
              <a:rPr lang="pl-PL" sz="2000" i="1" dirty="0"/>
              <a:t>Czerwoni to najbardziej dominujący typ osobowości. Mają trudności z wyrażaniem swoich emocji.</a:t>
            </a:r>
          </a:p>
          <a:p>
            <a:pPr marL="0" indent="0">
              <a:lnSpc>
                <a:spcPct val="170000"/>
              </a:lnSpc>
              <a:buNone/>
            </a:pPr>
            <a:r>
              <a:rPr lang="pl-PL" sz="2000" b="1" dirty="0"/>
              <a:t>CZERWONI </a:t>
            </a:r>
            <a:endParaRPr lang="pl-PL" sz="2000" dirty="0"/>
          </a:p>
          <a:p>
            <a:pPr lvl="0"/>
            <a:r>
              <a:rPr lang="pl-PL" sz="1800" dirty="0"/>
              <a:t>l</a:t>
            </a:r>
            <a:r>
              <a:rPr lang="pl-PL" sz="1800" dirty="0" smtClean="0"/>
              <a:t>ubią </a:t>
            </a:r>
            <a:r>
              <a:rPr lang="pl-PL" sz="1800" dirty="0"/>
              <a:t>wszystko robić po </a:t>
            </a:r>
            <a:r>
              <a:rPr lang="pl-PL" sz="1800" dirty="0" smtClean="0"/>
              <a:t>swojemu</a:t>
            </a:r>
            <a:r>
              <a:rPr lang="pl-PL" sz="1800" dirty="0"/>
              <a:t>,</a:t>
            </a:r>
          </a:p>
          <a:p>
            <a:pPr lvl="0"/>
            <a:r>
              <a:rPr lang="pl-PL" sz="1800" dirty="0"/>
              <a:t>c</a:t>
            </a:r>
            <a:r>
              <a:rPr lang="pl-PL" sz="1800" dirty="0" smtClean="0"/>
              <a:t>enią </a:t>
            </a:r>
            <a:r>
              <a:rPr lang="pl-PL" sz="1800" dirty="0"/>
              <a:t>sobie niezależność i nie potrafią się pogodzić z ograniczaniem ich kontroli i władzy.</a:t>
            </a:r>
          </a:p>
        </p:txBody>
      </p:sp>
      <p:pic>
        <p:nvPicPr>
          <p:cNvPr id="991" name="Google Shape;991;p9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992" name="Google Shape;992;p90"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9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3600"/>
              <a:buFont typeface="Calibri"/>
              <a:buNone/>
            </a:pPr>
            <a:r>
              <a:rPr lang="en-US" sz="3600" b="1" i="0" u="none" dirty="0" err="1">
                <a:solidFill>
                  <a:srgbClr val="0070C0"/>
                </a:solidFill>
                <a:latin typeface="Calibri"/>
                <a:ea typeface="Calibri"/>
                <a:cs typeface="Calibri"/>
                <a:sym typeface="Calibri"/>
              </a:rPr>
              <a:t>Niebieski</a:t>
            </a:r>
            <a:endParaRPr dirty="0"/>
          </a:p>
        </p:txBody>
      </p:sp>
      <p:sp>
        <p:nvSpPr>
          <p:cNvPr id="1007" name="Google Shape;1007;p92"/>
          <p:cNvSpPr txBox="1">
            <a:spLocks noGrp="1"/>
          </p:cNvSpPr>
          <p:nvPr>
            <p:ph type="body" idx="1"/>
          </p:nvPr>
        </p:nvSpPr>
        <p:spPr>
          <a:xfrm>
            <a:off x="838200" y="1554954"/>
            <a:ext cx="10396537" cy="3708421"/>
          </a:xfrm>
          <a:prstGeom prst="rect">
            <a:avLst/>
          </a:prstGeom>
          <a:solidFill>
            <a:schemeClr val="lt1"/>
          </a:solidFill>
          <a:ln>
            <a:noFill/>
          </a:ln>
        </p:spPr>
        <p:txBody>
          <a:bodyPr spcFirstLastPara="1" wrap="square" lIns="91425" tIns="45700" rIns="91425" bIns="45700" anchor="t" anchorCtr="0">
            <a:normAutofit/>
          </a:bodyPr>
          <a:lstStyle/>
          <a:p>
            <a:pPr marL="0" indent="0">
              <a:lnSpc>
                <a:spcPct val="150000"/>
              </a:lnSpc>
              <a:buNone/>
            </a:pPr>
            <a:r>
              <a:rPr lang="pl-PL" sz="1800" b="1" dirty="0">
                <a:latin typeface="Century Gothic" panose="020B0502020202020204" pitchFamily="34" charset="0"/>
              </a:rPr>
              <a:t>NIEBIESCY KIERUJĄ SIĘ SILNYM POCZUCIEM </a:t>
            </a:r>
            <a:r>
              <a:rPr lang="pl-PL" sz="1800" b="1" dirty="0" smtClean="0">
                <a:latin typeface="Century Gothic" panose="020B0502020202020204" pitchFamily="34" charset="0"/>
              </a:rPr>
              <a:t>MORALNOŚCI.</a:t>
            </a:r>
            <a:br>
              <a:rPr lang="pl-PL" sz="1800" b="1" dirty="0" smtClean="0">
                <a:latin typeface="Century Gothic" panose="020B0502020202020204" pitchFamily="34" charset="0"/>
              </a:rPr>
            </a:br>
            <a:r>
              <a:rPr lang="pl-PL" sz="1800" b="1" dirty="0" smtClean="0">
                <a:latin typeface="Century Gothic" panose="020B0502020202020204" pitchFamily="34" charset="0"/>
              </a:rPr>
              <a:t> </a:t>
            </a:r>
            <a:endParaRPr lang="pl-PL" sz="1800" dirty="0">
              <a:latin typeface="Century Gothic" panose="020B0502020202020204" pitchFamily="34" charset="0"/>
            </a:endParaRPr>
          </a:p>
          <a:p>
            <a:pPr lvl="0" algn="just">
              <a:lnSpc>
                <a:spcPct val="150000"/>
              </a:lnSpc>
            </a:pPr>
            <a:r>
              <a:rPr lang="pl-PL" sz="1800" dirty="0"/>
              <a:t>s</a:t>
            </a:r>
            <a:r>
              <a:rPr lang="pl-PL" sz="1800" dirty="0" smtClean="0"/>
              <a:t>ą </a:t>
            </a:r>
            <a:r>
              <a:rPr lang="pl-PL" sz="1800" dirty="0"/>
              <a:t>chętni do pomocy. Dla nich najważniejsze jest, aby inni ludzie byli </a:t>
            </a:r>
            <a:r>
              <a:rPr lang="pl-PL" sz="1800" dirty="0" smtClean="0"/>
              <a:t>zadowoleni,</a:t>
            </a:r>
            <a:endParaRPr lang="pl-PL" sz="1800" dirty="0"/>
          </a:p>
          <a:p>
            <a:pPr lvl="0" algn="just">
              <a:lnSpc>
                <a:spcPct val="150000"/>
              </a:lnSpc>
            </a:pPr>
            <a:r>
              <a:rPr lang="pl-PL" sz="1800" dirty="0"/>
              <a:t>l</a:t>
            </a:r>
            <a:r>
              <a:rPr lang="pl-PL" sz="1800" dirty="0" smtClean="0"/>
              <a:t>ubią </a:t>
            </a:r>
            <a:r>
              <a:rPr lang="pl-PL" sz="1800" dirty="0"/>
              <a:t>dzielić się z </a:t>
            </a:r>
            <a:r>
              <a:rPr lang="pl-PL" sz="1800" dirty="0" smtClean="0"/>
              <a:t>innymi,</a:t>
            </a:r>
            <a:endParaRPr lang="pl-PL" sz="1800" dirty="0"/>
          </a:p>
          <a:p>
            <a:pPr lvl="0" algn="just">
              <a:lnSpc>
                <a:spcPct val="150000"/>
              </a:lnSpc>
            </a:pPr>
            <a:r>
              <a:rPr lang="pl-PL" sz="1800" dirty="0"/>
              <a:t>d</a:t>
            </a:r>
            <a:r>
              <a:rPr lang="pl-PL" sz="1800" dirty="0" smtClean="0"/>
              <a:t>oświadczają </a:t>
            </a:r>
            <a:r>
              <a:rPr lang="pl-PL" sz="1800" dirty="0"/>
              <a:t>poczucia winy kiedy robią coś dla </a:t>
            </a:r>
            <a:r>
              <a:rPr lang="pl-PL" sz="1800" dirty="0" smtClean="0"/>
              <a:t>siebie,</a:t>
            </a:r>
            <a:endParaRPr lang="pl-PL" sz="1800" dirty="0"/>
          </a:p>
          <a:p>
            <a:pPr lvl="0" algn="just">
              <a:lnSpc>
                <a:spcPct val="150000"/>
              </a:lnSpc>
            </a:pPr>
            <a:r>
              <a:rPr lang="pl-PL" sz="1800" dirty="0"/>
              <a:t>s</a:t>
            </a:r>
            <a:r>
              <a:rPr lang="pl-PL" sz="1800" dirty="0" smtClean="0"/>
              <a:t>ą </a:t>
            </a:r>
            <a:r>
              <a:rPr lang="pl-PL" sz="1800" dirty="0"/>
              <a:t>bardzo zaangażowani w ułatwianie życia innym – niebieski otworzy drzwi, chętnie zaangażuje się w wolontariat, podwiezie Cię do pracy, nawet jeśli mieszkasz na drugim końcu miasta.</a:t>
            </a:r>
          </a:p>
          <a:p>
            <a:pPr marL="228600" marR="0" lvl="0" indent="-114300" algn="just" rtl="0">
              <a:lnSpc>
                <a:spcPct val="90000"/>
              </a:lnSpc>
              <a:spcBef>
                <a:spcPts val="1000"/>
              </a:spcBef>
              <a:spcAft>
                <a:spcPts val="0"/>
              </a:spcAft>
              <a:buClr>
                <a:schemeClr val="dk1"/>
              </a:buClr>
              <a:buSzPts val="1800"/>
              <a:buFont typeface="Arial"/>
              <a:buNone/>
            </a:pPr>
            <a:endParaRPr sz="1800" b="0" i="0" u="none" dirty="0">
              <a:solidFill>
                <a:schemeClr val="dk1"/>
              </a:solidFill>
              <a:latin typeface="Century Gothic"/>
              <a:ea typeface="Century Gothic"/>
              <a:cs typeface="Century Gothic"/>
              <a:sym typeface="Century Gothic"/>
            </a:endParaRPr>
          </a:p>
        </p:txBody>
      </p:sp>
      <p:pic>
        <p:nvPicPr>
          <p:cNvPr id="1008" name="Google Shape;1008;p92"/>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009" name="Google Shape;1009;p92"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93"/>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r>
              <a:rPr lang="en-US" sz="4400" b="0" i="0" u="none" strike="noStrike" cap="none" dirty="0" err="1">
                <a:solidFill>
                  <a:schemeClr val="lt1"/>
                </a:solidFill>
                <a:latin typeface="Calibri"/>
                <a:ea typeface="Calibri"/>
                <a:cs typeface="Calibri"/>
                <a:sym typeface="Calibri"/>
              </a:rPr>
              <a:t>Biały</a:t>
            </a:r>
            <a:endParaRPr sz="3600" b="0" i="0" u="none" strike="noStrike" cap="none" dirty="0">
              <a:solidFill>
                <a:schemeClr val="lt1"/>
              </a:solidFill>
              <a:latin typeface="Calibri"/>
              <a:ea typeface="Calibri"/>
              <a:cs typeface="Calibri"/>
              <a:sym typeface="Calibri"/>
            </a:endParaRPr>
          </a:p>
        </p:txBody>
      </p:sp>
      <p:sp>
        <p:nvSpPr>
          <p:cNvPr id="1015" name="Google Shape;1015;p93"/>
          <p:cNvSpPr txBox="1">
            <a:spLocks noGrp="1"/>
          </p:cNvSpPr>
          <p:nvPr>
            <p:ph type="body" idx="1"/>
          </p:nvPr>
        </p:nvSpPr>
        <p:spPr>
          <a:xfrm>
            <a:off x="838200" y="1825625"/>
            <a:ext cx="10175240" cy="4351337"/>
          </a:xfrm>
          <a:prstGeom prst="rect">
            <a:avLst/>
          </a:prstGeom>
          <a:solidFill>
            <a:schemeClr val="lt1"/>
          </a:solidFill>
          <a:ln>
            <a:noFill/>
          </a:ln>
        </p:spPr>
        <p:txBody>
          <a:bodyPr spcFirstLastPara="1" wrap="square" lIns="91425" tIns="45700" rIns="91425" bIns="45700" anchor="t" anchorCtr="0">
            <a:normAutofit/>
          </a:bodyPr>
          <a:lstStyle/>
          <a:p>
            <a:pPr marL="228600" marR="0" lvl="0" indent="-139700" algn="l" rtl="0">
              <a:lnSpc>
                <a:spcPct val="70000"/>
              </a:lnSpc>
              <a:spcBef>
                <a:spcPts val="0"/>
              </a:spcBef>
              <a:spcAft>
                <a:spcPts val="0"/>
              </a:spcAft>
              <a:buClr>
                <a:schemeClr val="dk1"/>
              </a:buClr>
              <a:buSzPts val="1400"/>
              <a:buFont typeface="Arial"/>
              <a:buNone/>
            </a:pPr>
            <a:endParaRPr sz="2000" b="0" i="0" u="none" dirty="0">
              <a:solidFill>
                <a:srgbClr val="000000"/>
              </a:solidFill>
              <a:latin typeface="Century Gothic"/>
              <a:ea typeface="Century Gothic"/>
              <a:cs typeface="Century Gothic"/>
              <a:sym typeface="Century Gothic"/>
            </a:endParaRPr>
          </a:p>
          <a:p>
            <a:pPr marL="114300" indent="0">
              <a:lnSpc>
                <a:spcPct val="150000"/>
              </a:lnSpc>
              <a:buNone/>
            </a:pPr>
            <a:r>
              <a:rPr lang="pl-PL" sz="2000" b="1" dirty="0" smtClean="0">
                <a:latin typeface="Century Gothic" panose="020B0502020202020204" pitchFamily="34" charset="0"/>
              </a:rPr>
              <a:t>BIAŁYCH MOTYWUJĄ ODCZUCIA INNYCH LUDZI.</a:t>
            </a:r>
            <a:br>
              <a:rPr lang="pl-PL" sz="2000" b="1" dirty="0" smtClean="0">
                <a:latin typeface="Century Gothic" panose="020B0502020202020204" pitchFamily="34" charset="0"/>
              </a:rPr>
            </a:br>
            <a:endParaRPr lang="pl-PL" sz="2000" dirty="0" smtClean="0">
              <a:latin typeface="Century Gothic" panose="020B0502020202020204" pitchFamily="34" charset="0"/>
            </a:endParaRPr>
          </a:p>
          <a:p>
            <a:pPr lvl="0">
              <a:lnSpc>
                <a:spcPct val="150000"/>
              </a:lnSpc>
            </a:pPr>
            <a:r>
              <a:rPr lang="pl-PL" sz="2000" dirty="0" smtClean="0"/>
              <a:t>nie </a:t>
            </a:r>
            <a:r>
              <a:rPr lang="pl-PL" sz="2000" dirty="0"/>
              <a:t>lubią konfrontacji i unikają ich jak tylko </a:t>
            </a:r>
            <a:r>
              <a:rPr lang="pl-PL" sz="2000" dirty="0" smtClean="0"/>
              <a:t>mogą, </a:t>
            </a:r>
            <a:endParaRPr lang="pl-PL" sz="2000" dirty="0"/>
          </a:p>
          <a:p>
            <a:pPr lvl="0">
              <a:lnSpc>
                <a:spcPct val="150000"/>
              </a:lnSpc>
            </a:pPr>
            <a:r>
              <a:rPr lang="pl-PL" sz="2000" dirty="0"/>
              <a:t>s</a:t>
            </a:r>
            <a:r>
              <a:rPr lang="pl-PL" sz="2000" dirty="0" smtClean="0"/>
              <a:t>tarają </a:t>
            </a:r>
            <a:r>
              <a:rPr lang="pl-PL" sz="2000" dirty="0"/>
              <a:t>się unikać cierpienia i </a:t>
            </a:r>
            <a:r>
              <a:rPr lang="pl-PL" sz="2000" dirty="0" smtClean="0"/>
              <a:t>przykrości</a:t>
            </a:r>
            <a:r>
              <a:rPr lang="pl-PL" sz="2000" dirty="0"/>
              <a:t>,</a:t>
            </a:r>
          </a:p>
          <a:p>
            <a:pPr lvl="0">
              <a:lnSpc>
                <a:spcPct val="150000"/>
              </a:lnSpc>
            </a:pPr>
            <a:r>
              <a:rPr lang="pl-PL" sz="2000" dirty="0"/>
              <a:t>i</a:t>
            </a:r>
            <a:r>
              <a:rPr lang="pl-PL" sz="2000" dirty="0" smtClean="0"/>
              <a:t>ch </a:t>
            </a:r>
            <a:r>
              <a:rPr lang="pl-PL" sz="2000" dirty="0"/>
              <a:t>dobre samopoczucie jest dla nich priorytetem, nie zależy im aby świat postrzegał ich jako dobrych ludzi. </a:t>
            </a:r>
          </a:p>
          <a:p>
            <a:pPr marL="228600" marR="0" lvl="0" indent="-228600" algn="l" rtl="0">
              <a:lnSpc>
                <a:spcPct val="70000"/>
              </a:lnSpc>
              <a:spcBef>
                <a:spcPts val="1000"/>
              </a:spcBef>
              <a:spcAft>
                <a:spcPts val="0"/>
              </a:spcAft>
              <a:buClr>
                <a:schemeClr val="dk1"/>
              </a:buClr>
              <a:buSzPts val="1400"/>
              <a:buFont typeface="Arial"/>
              <a:buNone/>
            </a:pPr>
            <a:endParaRPr sz="1400" b="0" i="0" u="none" dirty="0">
              <a:solidFill>
                <a:schemeClr val="dk1"/>
              </a:solidFill>
              <a:latin typeface="Century Gothic"/>
              <a:ea typeface="Century Gothic"/>
              <a:cs typeface="Century Gothic"/>
              <a:sym typeface="Century Gothic"/>
            </a:endParaRPr>
          </a:p>
          <a:p>
            <a:pPr marL="228600" marR="0" lvl="0" indent="-139700" algn="l" rtl="0">
              <a:lnSpc>
                <a:spcPct val="90000"/>
              </a:lnSpc>
              <a:spcBef>
                <a:spcPts val="1000"/>
              </a:spcBef>
              <a:spcAft>
                <a:spcPts val="0"/>
              </a:spcAft>
              <a:buClr>
                <a:schemeClr val="dk1"/>
              </a:buClr>
              <a:buSzPts val="1400"/>
              <a:buFont typeface="Arial"/>
              <a:buNone/>
            </a:pPr>
            <a:endParaRPr sz="1400" b="0" i="0" u="none" dirty="0">
              <a:solidFill>
                <a:schemeClr val="dk1"/>
              </a:solidFill>
              <a:latin typeface="Century Gothic"/>
              <a:ea typeface="Century Gothic"/>
              <a:cs typeface="Century Gothic"/>
              <a:sym typeface="Century Gothic"/>
            </a:endParaRPr>
          </a:p>
        </p:txBody>
      </p:sp>
      <p:pic>
        <p:nvPicPr>
          <p:cNvPr id="1017" name="Google Shape;1017;p93"/>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018" name="Google Shape;1018;p93"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
        <p:nvSpPr>
          <p:cNvPr id="8" name="Tytuł 3">
            <a:extLst>
              <a:ext uri="{FF2B5EF4-FFF2-40B4-BE49-F238E27FC236}">
                <a16:creationId xmlns:a16="http://schemas.microsoft.com/office/drawing/2014/main" id="{DF8790E4-CF81-4A78-A1B9-76DD19C49DC4}"/>
              </a:ext>
            </a:extLst>
          </p:cNvPr>
          <p:cNvSpPr>
            <a:spLocks noGrp="1"/>
          </p:cNvSpPr>
          <p:nvPr>
            <p:ph type="title"/>
          </p:nvPr>
        </p:nvSpPr>
        <p:spPr>
          <a:xfrm>
            <a:off x="990600" y="517525"/>
            <a:ext cx="10515600" cy="1325563"/>
          </a:xfrm>
        </p:spPr>
        <p:txBody>
          <a:bodyPr>
            <a:normAutofit/>
          </a:bodyPr>
          <a:lstStyle/>
          <a:p>
            <a:pPr algn="ctr"/>
            <a:r>
              <a:rPr lang="pl-PL" sz="3600" dirty="0">
                <a:ln w="0">
                  <a:solidFill>
                    <a:schemeClr val="tx1"/>
                  </a:solidFill>
                </a:ln>
                <a:solidFill>
                  <a:schemeClr val="bg1"/>
                </a:solidFill>
                <a:effectLst>
                  <a:outerShdw blurRad="38100" dist="19050" dir="2700000" algn="tl" rotWithShape="0">
                    <a:schemeClr val="dk1">
                      <a:alpha val="40000"/>
                    </a:schemeClr>
                  </a:outerShdw>
                </a:effectLst>
              </a:rPr>
              <a:t>Biały</a:t>
            </a:r>
            <a:endParaRPr lang="pl-PL" sz="3600" dirty="0">
              <a:solidFill>
                <a:srgbClr val="0070C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96"/>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00"/>
              </a:buClr>
              <a:buSzPts val="3600"/>
              <a:buFont typeface="Calibri"/>
              <a:buNone/>
            </a:pPr>
            <a:r>
              <a:rPr lang="en-US" sz="3600" b="0" i="0" u="none" strike="noStrike" cap="none" dirty="0" err="1">
                <a:solidFill>
                  <a:srgbClr val="FFFF00"/>
                </a:solidFill>
                <a:latin typeface="Calibri"/>
                <a:ea typeface="Calibri"/>
                <a:cs typeface="Calibri"/>
                <a:sym typeface="Calibri"/>
              </a:rPr>
              <a:t>Żółci</a:t>
            </a:r>
            <a:endParaRPr sz="3600" b="0" i="0" u="none" strike="noStrike" cap="none" dirty="0">
              <a:solidFill>
                <a:srgbClr val="0070C0"/>
              </a:solidFill>
              <a:latin typeface="Calibri"/>
              <a:ea typeface="Calibri"/>
              <a:cs typeface="Calibri"/>
              <a:sym typeface="Calibri"/>
            </a:endParaRPr>
          </a:p>
        </p:txBody>
      </p:sp>
      <p:sp>
        <p:nvSpPr>
          <p:cNvPr id="1041" name="Google Shape;1041;p96"/>
          <p:cNvSpPr txBox="1">
            <a:spLocks noGrp="1"/>
          </p:cNvSpPr>
          <p:nvPr>
            <p:ph type="body" idx="1"/>
          </p:nvPr>
        </p:nvSpPr>
        <p:spPr>
          <a:xfrm>
            <a:off x="838200" y="1366202"/>
            <a:ext cx="10396537" cy="4201478"/>
          </a:xfrm>
          <a:prstGeom prst="rect">
            <a:avLst/>
          </a:prstGeom>
          <a:solidFill>
            <a:schemeClr val="lt1"/>
          </a:solidFill>
          <a:ln>
            <a:noFill/>
          </a:ln>
        </p:spPr>
        <p:txBody>
          <a:bodyPr spcFirstLastPara="1" wrap="square" lIns="91425" tIns="45700" rIns="91425" bIns="45700" anchor="t" anchorCtr="0">
            <a:normAutofit/>
          </a:bodyPr>
          <a:lstStyle/>
          <a:p>
            <a:pPr marL="0" indent="0">
              <a:lnSpc>
                <a:spcPct val="150000"/>
              </a:lnSpc>
              <a:buNone/>
            </a:pPr>
            <a:r>
              <a:rPr lang="pl-PL" sz="2000" b="1" dirty="0">
                <a:latin typeface="Century Gothic" panose="020B0502020202020204" pitchFamily="34" charset="0"/>
              </a:rPr>
              <a:t>ŻÓŁCI LUBIĄ </a:t>
            </a:r>
            <a:r>
              <a:rPr lang="pl-PL" sz="2000" b="1" dirty="0" smtClean="0">
                <a:latin typeface="Century Gothic" panose="020B0502020202020204" pitchFamily="34" charset="0"/>
              </a:rPr>
              <a:t>POPULARNOŚĆ.</a:t>
            </a:r>
            <a:br>
              <a:rPr lang="pl-PL" sz="2000" b="1" dirty="0" smtClean="0">
                <a:latin typeface="Century Gothic" panose="020B0502020202020204" pitchFamily="34" charset="0"/>
              </a:rPr>
            </a:br>
            <a:r>
              <a:rPr lang="pl-PL" sz="2000" b="1" dirty="0" smtClean="0">
                <a:latin typeface="Century Gothic" panose="020B0502020202020204" pitchFamily="34" charset="0"/>
              </a:rPr>
              <a:t> </a:t>
            </a:r>
            <a:endParaRPr lang="pl-PL" sz="2000" dirty="0">
              <a:latin typeface="Century Gothic" panose="020B0502020202020204" pitchFamily="34" charset="0"/>
            </a:endParaRPr>
          </a:p>
          <a:p>
            <a:pPr lvl="0">
              <a:lnSpc>
                <a:spcPct val="150000"/>
              </a:lnSpc>
            </a:pPr>
            <a:r>
              <a:rPr lang="pl-PL" sz="2000" dirty="0"/>
              <a:t>ż</a:t>
            </a:r>
            <a:r>
              <a:rPr lang="pl-PL" sz="2000" dirty="0" smtClean="0"/>
              <a:t>ółci </a:t>
            </a:r>
            <a:r>
              <a:rPr lang="pl-PL" sz="2000" dirty="0"/>
              <a:t>lubią dobrą zabawę i zawsze wybiorą miejsce, w którym można się </a:t>
            </a:r>
            <a:r>
              <a:rPr lang="pl-PL" sz="2000" dirty="0" smtClean="0"/>
              <a:t>zabawić</a:t>
            </a:r>
            <a:r>
              <a:rPr lang="pl-PL" sz="2000" dirty="0"/>
              <a:t>,</a:t>
            </a:r>
          </a:p>
          <a:p>
            <a:pPr lvl="0">
              <a:lnSpc>
                <a:spcPct val="150000"/>
              </a:lnSpc>
            </a:pPr>
            <a:r>
              <a:rPr lang="pl-PL" sz="2000" dirty="0"/>
              <a:t>t</a:t>
            </a:r>
            <a:r>
              <a:rPr lang="pl-PL" sz="2000" dirty="0" smtClean="0"/>
              <a:t>raktują </a:t>
            </a:r>
            <a:r>
              <a:rPr lang="pl-PL" sz="2000" dirty="0"/>
              <a:t>życie jak </a:t>
            </a:r>
            <a:r>
              <a:rPr lang="pl-PL" sz="2000" dirty="0" smtClean="0"/>
              <a:t>imprezę,</a:t>
            </a:r>
            <a:endParaRPr lang="pl-PL" sz="2000" dirty="0"/>
          </a:p>
          <a:p>
            <a:pPr lvl="0">
              <a:lnSpc>
                <a:spcPct val="150000"/>
              </a:lnSpc>
            </a:pPr>
            <a:r>
              <a:rPr lang="pl-PL" sz="2000" dirty="0"/>
              <a:t>s</a:t>
            </a:r>
            <a:r>
              <a:rPr lang="pl-PL" sz="2000" dirty="0" smtClean="0"/>
              <a:t>zybko </a:t>
            </a:r>
            <a:r>
              <a:rPr lang="pl-PL" sz="2000" dirty="0"/>
              <a:t>się nudzą, poszukują </a:t>
            </a:r>
            <a:r>
              <a:rPr lang="pl-PL" sz="2000" dirty="0" smtClean="0"/>
              <a:t>bodźców,</a:t>
            </a:r>
            <a:endParaRPr lang="pl-PL" sz="2000" dirty="0"/>
          </a:p>
          <a:p>
            <a:pPr lvl="0">
              <a:lnSpc>
                <a:spcPct val="150000"/>
              </a:lnSpc>
            </a:pPr>
            <a:r>
              <a:rPr lang="pl-PL" sz="2000" dirty="0"/>
              <a:t>l</a:t>
            </a:r>
            <a:r>
              <a:rPr lang="pl-PL" sz="2000" dirty="0" smtClean="0"/>
              <a:t>ubią </a:t>
            </a:r>
            <a:r>
              <a:rPr lang="pl-PL" sz="2000" dirty="0"/>
              <a:t>plotkować, używają </a:t>
            </a:r>
            <a:r>
              <a:rPr lang="pl-PL" sz="2000" dirty="0" smtClean="0"/>
              <a:t>wyobraźni,</a:t>
            </a:r>
            <a:endParaRPr lang="pl-PL" sz="2000" dirty="0"/>
          </a:p>
          <a:p>
            <a:pPr lvl="0">
              <a:lnSpc>
                <a:spcPct val="150000"/>
              </a:lnSpc>
            </a:pPr>
            <a:r>
              <a:rPr lang="pl-PL" sz="2000" dirty="0"/>
              <a:t>k</a:t>
            </a:r>
            <a:r>
              <a:rPr lang="pl-PL" sz="2000" dirty="0" smtClean="0"/>
              <a:t>omunikacja </a:t>
            </a:r>
            <a:r>
              <a:rPr lang="pl-PL" sz="2000" dirty="0"/>
              <a:t>werbalna jest podstawą porozumienia się z żółtym.</a:t>
            </a:r>
          </a:p>
        </p:txBody>
      </p:sp>
      <p:pic>
        <p:nvPicPr>
          <p:cNvPr id="1042" name="Google Shape;1042;p96"/>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043" name="Google Shape;1043;p96"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9" name="Google Shape;1049;p97"/>
          <p:cNvSpPr txBox="1">
            <a:spLocks noGrp="1"/>
          </p:cNvSpPr>
          <p:nvPr>
            <p:ph type="body" idx="1"/>
          </p:nvPr>
        </p:nvSpPr>
        <p:spPr>
          <a:xfrm>
            <a:off x="648629" y="300038"/>
            <a:ext cx="10515600" cy="435133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50000"/>
              </a:lnSpc>
              <a:spcBef>
                <a:spcPts val="0"/>
              </a:spcBef>
              <a:spcAft>
                <a:spcPts val="0"/>
              </a:spcAft>
              <a:buClr>
                <a:schemeClr val="dk1"/>
              </a:buClr>
              <a:buSzPts val="1800"/>
              <a:buFont typeface="Arial"/>
              <a:buChar char="•"/>
            </a:pPr>
            <a:r>
              <a:rPr lang="en-US" sz="1800" b="1" i="0" u="none" dirty="0">
                <a:solidFill>
                  <a:schemeClr val="dk1"/>
                </a:solidFill>
                <a:latin typeface="Calibri"/>
                <a:ea typeface="Calibri"/>
                <a:cs typeface="Calibri"/>
                <a:sym typeface="Calibri"/>
              </a:rPr>
              <a:t>Karta </a:t>
            </a:r>
            <a:r>
              <a:rPr lang="en-US" sz="1800" b="1" i="0" u="none" dirty="0" err="1">
                <a:solidFill>
                  <a:schemeClr val="dk1"/>
                </a:solidFill>
                <a:latin typeface="Calibri"/>
                <a:ea typeface="Calibri"/>
                <a:cs typeface="Calibri"/>
                <a:sym typeface="Calibri"/>
              </a:rPr>
              <a:t>pracy</a:t>
            </a:r>
            <a:r>
              <a:rPr lang="en-US" sz="1800" b="1" i="0" u="none" dirty="0">
                <a:solidFill>
                  <a:schemeClr val="dk1"/>
                </a:solidFill>
                <a:latin typeface="Calibri"/>
                <a:ea typeface="Calibri"/>
                <a:cs typeface="Calibri"/>
                <a:sym typeface="Calibri"/>
              </a:rPr>
              <a:t> </a:t>
            </a:r>
            <a:r>
              <a:rPr lang="en-US" sz="1800" b="1" i="0" u="none" dirty="0" err="1">
                <a:solidFill>
                  <a:schemeClr val="dk1"/>
                </a:solidFill>
                <a:latin typeface="Calibri"/>
                <a:ea typeface="Calibri"/>
                <a:cs typeface="Calibri"/>
                <a:sym typeface="Calibri"/>
              </a:rPr>
              <a:t>dla</a:t>
            </a:r>
            <a:r>
              <a:rPr lang="en-US" sz="1800" b="1" i="0" u="none" dirty="0">
                <a:solidFill>
                  <a:schemeClr val="dk1"/>
                </a:solidFill>
                <a:latin typeface="Calibri"/>
                <a:ea typeface="Calibri"/>
                <a:cs typeface="Calibri"/>
                <a:sym typeface="Calibri"/>
              </a:rPr>
              <a:t> </a:t>
            </a:r>
            <a:r>
              <a:rPr lang="en-US" sz="1800" b="1" i="0" u="none" dirty="0" err="1">
                <a:solidFill>
                  <a:schemeClr val="dk1"/>
                </a:solidFill>
                <a:latin typeface="Calibri"/>
                <a:ea typeface="Calibri"/>
                <a:cs typeface="Calibri"/>
                <a:sym typeface="Calibri"/>
              </a:rPr>
              <a:t>uczestników</a:t>
            </a:r>
            <a:r>
              <a:rPr lang="en-US" sz="1800" b="1" i="0" u="none" dirty="0">
                <a:solidFill>
                  <a:schemeClr val="dk1"/>
                </a:solidFill>
                <a:latin typeface="Calibri"/>
                <a:ea typeface="Calibri"/>
                <a:cs typeface="Calibri"/>
                <a:sym typeface="Calibri"/>
              </a:rPr>
              <a:t> </a:t>
            </a:r>
            <a:r>
              <a:rPr lang="en-US" sz="1800" b="1" i="0" u="none" dirty="0" err="1">
                <a:solidFill>
                  <a:schemeClr val="dk1"/>
                </a:solidFill>
                <a:latin typeface="Calibri"/>
                <a:ea typeface="Calibri"/>
                <a:cs typeface="Calibri"/>
                <a:sym typeface="Calibri"/>
              </a:rPr>
              <a:t>nr</a:t>
            </a:r>
            <a:r>
              <a:rPr lang="en-US" sz="1800" b="1" i="0" u="none" dirty="0">
                <a:solidFill>
                  <a:schemeClr val="dk1"/>
                </a:solidFill>
                <a:latin typeface="Calibri"/>
                <a:ea typeface="Calibri"/>
                <a:cs typeface="Calibri"/>
                <a:sym typeface="Calibri"/>
              </a:rPr>
              <a:t> </a:t>
            </a:r>
            <a:r>
              <a:rPr lang="en-US" sz="1800" b="1" i="0" u="none" dirty="0" smtClean="0">
                <a:solidFill>
                  <a:schemeClr val="dk1"/>
                </a:solidFill>
                <a:latin typeface="Calibri"/>
                <a:ea typeface="Calibri"/>
                <a:cs typeface="Calibri"/>
                <a:sym typeface="Calibri"/>
              </a:rPr>
              <a:t>5.1</a:t>
            </a:r>
            <a:endParaRPr lang="pl-PL" sz="1800" b="1" i="0" u="none" dirty="0" smtClean="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800"/>
              <a:buNone/>
            </a:pPr>
            <a:r>
              <a:rPr lang="pl-PL" sz="1800" b="1" dirty="0" smtClean="0"/>
              <a:t>Typy klientów</a:t>
            </a:r>
            <a:endParaRPr sz="1800" b="0" i="0" u="none" dirty="0">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dirty="0">
              <a:solidFill>
                <a:schemeClr val="dk1"/>
              </a:solidFill>
              <a:latin typeface="Calibri"/>
              <a:ea typeface="Calibri"/>
              <a:cs typeface="Calibri"/>
              <a:sym typeface="Calibri"/>
            </a:endParaRPr>
          </a:p>
        </p:txBody>
      </p:sp>
      <p:pic>
        <p:nvPicPr>
          <p:cNvPr id="1050" name="Google Shape;1050;p97"/>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051" name="Google Shape;1051;p97" descr="Obraz zawierający tekst&#10;&#10;Opis wygenerowany automatycznie"/>
          <p:cNvPicPr preferRelativeResize="0"/>
          <p:nvPr/>
        </p:nvPicPr>
        <p:blipFill rotWithShape="1">
          <a:blip r:embed="rId4">
            <a:alphaModFix/>
          </a:blip>
          <a:srcRect/>
          <a:stretch/>
        </p:blipFill>
        <p:spPr>
          <a:xfrm>
            <a:off x="4722812" y="5899150"/>
            <a:ext cx="2746375" cy="915987"/>
          </a:xfrm>
          <a:prstGeom prst="rect">
            <a:avLst/>
          </a:prstGeom>
          <a:noFill/>
          <a:ln>
            <a:noFill/>
          </a:ln>
        </p:spPr>
      </p:pic>
      <p:pic>
        <p:nvPicPr>
          <p:cNvPr id="2" name="Obraz 1"/>
          <p:cNvPicPr>
            <a:picLocks noChangeAspect="1"/>
          </p:cNvPicPr>
          <p:nvPr/>
        </p:nvPicPr>
        <p:blipFill>
          <a:blip r:embed="rId5"/>
          <a:stretch>
            <a:fillRect/>
          </a:stretch>
        </p:blipFill>
        <p:spPr>
          <a:xfrm>
            <a:off x="4798740" y="300038"/>
            <a:ext cx="5393475" cy="5587911"/>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98"/>
          <p:cNvSpPr txBox="1">
            <a:spLocks noGrp="1"/>
          </p:cNvSpPr>
          <p:nvPr>
            <p:ph type="title"/>
          </p:nvPr>
        </p:nvSpPr>
        <p:spPr>
          <a:xfrm>
            <a:off x="3006338" y="170869"/>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libri"/>
              <a:buNone/>
            </a:pPr>
            <a:r>
              <a:rPr lang="en-US" sz="6000" b="0" i="0" u="none" dirty="0" err="1">
                <a:solidFill>
                  <a:schemeClr val="dk1"/>
                </a:solidFill>
                <a:latin typeface="Calibri"/>
                <a:ea typeface="Calibri"/>
                <a:cs typeface="Calibri"/>
                <a:sym typeface="Calibri"/>
              </a:rPr>
              <a:t>Typy</a:t>
            </a:r>
            <a:r>
              <a:rPr lang="en-US" sz="6000" b="0" i="0" u="none" dirty="0">
                <a:solidFill>
                  <a:schemeClr val="dk1"/>
                </a:solidFill>
                <a:latin typeface="Calibri"/>
                <a:ea typeface="Calibri"/>
                <a:cs typeface="Calibri"/>
                <a:sym typeface="Calibri"/>
              </a:rPr>
              <a:t> </a:t>
            </a:r>
            <a:r>
              <a:rPr lang="en-US" sz="6000" b="0" i="0" u="none" dirty="0" err="1">
                <a:solidFill>
                  <a:schemeClr val="dk1"/>
                </a:solidFill>
                <a:latin typeface="Calibri"/>
                <a:ea typeface="Calibri"/>
                <a:cs typeface="Calibri"/>
                <a:sym typeface="Calibri"/>
              </a:rPr>
              <a:t>klientów</a:t>
            </a:r>
            <a:endParaRPr dirty="0"/>
          </a:p>
        </p:txBody>
      </p:sp>
      <p:sp>
        <p:nvSpPr>
          <p:cNvPr id="1057" name="Google Shape;1057;p98"/>
          <p:cNvSpPr txBox="1">
            <a:spLocks noGrp="1"/>
          </p:cNvSpPr>
          <p:nvPr>
            <p:ph type="body" idx="1"/>
          </p:nvPr>
        </p:nvSpPr>
        <p:spPr>
          <a:xfrm>
            <a:off x="831850" y="4589462"/>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sz="2400">
              <a:solidFill>
                <a:srgbClr val="888888"/>
              </a:solidFill>
            </a:endParaRPr>
          </a:p>
        </p:txBody>
      </p:sp>
      <p:pic>
        <p:nvPicPr>
          <p:cNvPr id="1058" name="Google Shape;1058;p98"/>
          <p:cNvPicPr preferRelativeResize="0"/>
          <p:nvPr/>
        </p:nvPicPr>
        <p:blipFill rotWithShape="1">
          <a:blip r:embed="rId3">
            <a:alphaModFix/>
          </a:blip>
          <a:srcRect/>
          <a:stretch/>
        </p:blipFill>
        <p:spPr>
          <a:xfrm>
            <a:off x="103187" y="5864225"/>
            <a:ext cx="11985625" cy="993775"/>
          </a:xfrm>
          <a:prstGeom prst="rect">
            <a:avLst/>
          </a:prstGeom>
          <a:noFill/>
          <a:ln>
            <a:noFill/>
          </a:ln>
        </p:spPr>
      </p:pic>
      <p:pic>
        <p:nvPicPr>
          <p:cNvPr id="1059" name="Google Shape;1059;p98"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9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Klient</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pewny</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siebie</a:t>
            </a:r>
            <a:endParaRPr dirty="0"/>
          </a:p>
        </p:txBody>
      </p:sp>
      <p:sp>
        <p:nvSpPr>
          <p:cNvPr id="1065" name="Google Shape;1065;p99"/>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pl-PL" sz="2400" dirty="0"/>
              <a:t>c</a:t>
            </a:r>
            <a:r>
              <a:rPr lang="en-US" sz="2400" b="0" i="0" u="none" dirty="0" err="1" smtClean="0">
                <a:solidFill>
                  <a:schemeClr val="dk1"/>
                </a:solidFill>
                <a:latin typeface="Calibri"/>
                <a:ea typeface="Calibri"/>
                <a:cs typeface="Calibri"/>
                <a:sym typeface="Calibri"/>
              </a:rPr>
              <a:t>hce</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podejmować</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sam</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decyzje</a:t>
            </a:r>
            <a:r>
              <a:rPr lang="pl-PL" sz="2400" b="0" i="0" u="none" dirty="0" smtClean="0">
                <a:solidFill>
                  <a:schemeClr val="dk1"/>
                </a:solidFill>
                <a:latin typeface="Calibri"/>
                <a:ea typeface="Calibri"/>
                <a:cs typeface="Calibri"/>
                <a:sym typeface="Calibri"/>
              </a:rPr>
              <a:t>,</a:t>
            </a:r>
            <a:endParaRPr lang="pl-PL" dirty="0"/>
          </a:p>
          <a:p>
            <a:pPr marL="342900" marR="0" lvl="0" indent="-342900" algn="l" rtl="0">
              <a:lnSpc>
                <a:spcPct val="150000"/>
              </a:lnSpc>
              <a:spcBef>
                <a:spcPts val="0"/>
              </a:spcBef>
              <a:spcAft>
                <a:spcPts val="0"/>
              </a:spcAft>
              <a:buClr>
                <a:schemeClr val="dk1"/>
              </a:buClr>
              <a:buSzPts val="2400"/>
              <a:buFont typeface="Noto Sans Symbols"/>
              <a:buChar char="∙"/>
            </a:pPr>
            <a:r>
              <a:rPr lang="pl-PL" sz="2400" b="0" i="0" u="none" dirty="0">
                <a:solidFill>
                  <a:schemeClr val="dk1"/>
                </a:solidFill>
                <a:latin typeface="Calibri"/>
                <a:ea typeface="Calibri"/>
                <a:cs typeface="Calibri"/>
                <a:sym typeface="Calibri"/>
              </a:rPr>
              <a:t>c</a:t>
            </a:r>
            <a:r>
              <a:rPr lang="en-US" sz="2400" b="0" i="0" u="none" dirty="0" err="1" smtClean="0">
                <a:solidFill>
                  <a:schemeClr val="dk1"/>
                </a:solidFill>
                <a:latin typeface="Calibri"/>
                <a:ea typeface="Calibri"/>
                <a:cs typeface="Calibri"/>
                <a:sym typeface="Calibri"/>
              </a:rPr>
              <a:t>hce</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mieć</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możliwość</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wyborów</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err="1"/>
              <a:t>w</a:t>
            </a:r>
            <a:r>
              <a:rPr lang="en-US" sz="2400" b="0" i="0" u="none" dirty="0" err="1" smtClean="0">
                <a:solidFill>
                  <a:schemeClr val="dk1"/>
                </a:solidFill>
                <a:latin typeface="Calibri"/>
                <a:ea typeface="Calibri"/>
                <a:cs typeface="Calibri"/>
                <a:sym typeface="Calibri"/>
              </a:rPr>
              <a:t>ie</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czego</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chce</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smtClean="0"/>
              <a:t>je</a:t>
            </a:r>
            <a:r>
              <a:rPr lang="en-US" sz="2400" b="0" i="0" u="none" dirty="0" err="1" smtClean="0">
                <a:solidFill>
                  <a:schemeClr val="dk1"/>
                </a:solidFill>
                <a:latin typeface="Calibri"/>
                <a:ea typeface="Calibri"/>
                <a:cs typeface="Calibri"/>
                <a:sym typeface="Calibri"/>
              </a:rPr>
              <a:t>st</a:t>
            </a:r>
            <a:r>
              <a:rPr lang="en-US" sz="2400" b="0" i="0" u="none" dirty="0" smtClean="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otwarty</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uzyskasz</a:t>
            </a:r>
            <a:r>
              <a:rPr lang="en-US" sz="2400" b="0" i="0" u="none" dirty="0">
                <a:solidFill>
                  <a:schemeClr val="dk1"/>
                </a:solidFill>
                <a:latin typeface="Calibri"/>
                <a:ea typeface="Calibri"/>
                <a:cs typeface="Calibri"/>
                <a:sym typeface="Calibri"/>
              </a:rPr>
              <a:t> od </a:t>
            </a:r>
            <a:r>
              <a:rPr lang="en-US" sz="2400" b="0" i="0" u="none" dirty="0" err="1">
                <a:solidFill>
                  <a:schemeClr val="dk1"/>
                </a:solidFill>
                <a:latin typeface="Calibri"/>
                <a:ea typeface="Calibri"/>
                <a:cs typeface="Calibri"/>
                <a:sym typeface="Calibri"/>
              </a:rPr>
              <a:t>niego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wiele</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informacji</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err="1"/>
              <a:t>c</a:t>
            </a:r>
            <a:r>
              <a:rPr lang="en-US" sz="2400" b="0" i="0" u="none" dirty="0" err="1" smtClean="0">
                <a:solidFill>
                  <a:schemeClr val="dk1"/>
                </a:solidFill>
                <a:latin typeface="Calibri"/>
                <a:ea typeface="Calibri"/>
                <a:cs typeface="Calibri"/>
                <a:sym typeface="Calibri"/>
              </a:rPr>
              <a:t>hce</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czuć</a:t>
            </a:r>
            <a:r>
              <a:rPr lang="en-US" sz="2400" b="0" i="0" u="none" dirty="0">
                <a:solidFill>
                  <a:schemeClr val="dk1"/>
                </a:solidFill>
                <a:latin typeface="Calibri"/>
                <a:ea typeface="Calibri"/>
                <a:cs typeface="Calibri"/>
                <a:sym typeface="Calibri"/>
              </a:rPr>
              <a:t> się </a:t>
            </a:r>
            <a:r>
              <a:rPr lang="en-US" sz="2400" b="0" i="0" u="none" dirty="0" err="1" smtClean="0">
                <a:solidFill>
                  <a:schemeClr val="dk1"/>
                </a:solidFill>
                <a:latin typeface="Calibri"/>
                <a:ea typeface="Calibri"/>
                <a:cs typeface="Calibri"/>
                <a:sym typeface="Calibri"/>
              </a:rPr>
              <a:t>ważny</a:t>
            </a:r>
            <a:r>
              <a:rPr lang="pl-PL" sz="2400" b="0" i="0" u="none" dirty="0" smtClean="0">
                <a:solidFill>
                  <a:schemeClr val="dk1"/>
                </a:solidFill>
                <a:latin typeface="Calibri"/>
                <a:ea typeface="Calibri"/>
                <a:cs typeface="Calibri"/>
                <a:sym typeface="Calibri"/>
              </a:rPr>
              <a:t>.</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066" name="Google Shape;1066;p99"/>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067" name="Google Shape;1067;p99"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0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i="0" u="none" dirty="0" err="1">
                <a:solidFill>
                  <a:schemeClr val="dk1"/>
                </a:solidFill>
                <a:latin typeface="Calibri"/>
                <a:ea typeface="Calibri"/>
                <a:cs typeface="Calibri"/>
                <a:sym typeface="Calibri"/>
              </a:rPr>
              <a:t>Klient</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bazujący</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na</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opiniach</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innych</a:t>
            </a:r>
            <a:r>
              <a:rPr lang="en-US" sz="4000" b="1" i="0" u="none" dirty="0">
                <a:solidFill>
                  <a:schemeClr val="dk1"/>
                </a:solidFill>
                <a:latin typeface="Calibri"/>
                <a:ea typeface="Calibri"/>
                <a:cs typeface="Calibri"/>
                <a:sym typeface="Calibri"/>
              </a:rPr>
              <a:t> </a:t>
            </a:r>
            <a:r>
              <a:rPr lang="en-US" sz="4000" b="1" i="0" u="none" dirty="0" err="1">
                <a:solidFill>
                  <a:schemeClr val="dk1"/>
                </a:solidFill>
                <a:latin typeface="Calibri"/>
                <a:ea typeface="Calibri"/>
                <a:cs typeface="Calibri"/>
                <a:sym typeface="Calibri"/>
              </a:rPr>
              <a:t>osób</a:t>
            </a:r>
            <a:endParaRPr dirty="0"/>
          </a:p>
        </p:txBody>
      </p:sp>
      <p:sp>
        <p:nvSpPr>
          <p:cNvPr id="1073" name="Google Shape;1073;p100"/>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pl-PL" sz="2400" dirty="0"/>
              <a:t>z</a:t>
            </a:r>
            <a:r>
              <a:rPr lang="en-US" sz="2400" b="0" i="0" u="none" dirty="0" smtClean="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trudem</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podejmuje</a:t>
            </a:r>
            <a:r>
              <a:rPr lang="en-US" sz="2400" b="0" i="0" u="none" dirty="0">
                <a:solidFill>
                  <a:schemeClr val="dk1"/>
                </a:solidFill>
                <a:latin typeface="Calibri"/>
                <a:ea typeface="Calibri"/>
                <a:cs typeface="Calibri"/>
                <a:sym typeface="Calibri"/>
              </a:rPr>
              <a:t> </a:t>
            </a:r>
            <a:r>
              <a:rPr lang="en-US" sz="2400" b="0" i="0" u="none" dirty="0" err="1" smtClean="0">
                <a:solidFill>
                  <a:schemeClr val="dk1"/>
                </a:solidFill>
                <a:latin typeface="Calibri"/>
                <a:ea typeface="Calibri"/>
                <a:cs typeface="Calibri"/>
                <a:sym typeface="Calibri"/>
              </a:rPr>
              <a:t>emocje</a:t>
            </a:r>
            <a:r>
              <a:rPr lang="pl-PL" sz="2400" b="0" i="0" u="none" dirty="0" smtClean="0">
                <a:solidFill>
                  <a:schemeClr val="dk1"/>
                </a:solidFill>
                <a:latin typeface="Calibri"/>
                <a:ea typeface="Calibri"/>
                <a:cs typeface="Calibri"/>
                <a:sym typeface="Calibri"/>
              </a:rPr>
              <a:t>,</a:t>
            </a:r>
            <a:endParaRPr dirty="0"/>
          </a:p>
          <a:p>
            <a:pPr marL="342900" marR="0" lvl="0" indent="-342900" algn="l" rtl="0">
              <a:lnSpc>
                <a:spcPct val="150000"/>
              </a:lnSpc>
              <a:spcBef>
                <a:spcPts val="1000"/>
              </a:spcBef>
              <a:spcAft>
                <a:spcPts val="0"/>
              </a:spcAft>
              <a:buClr>
                <a:schemeClr val="dk1"/>
              </a:buClr>
              <a:buSzPts val="2400"/>
              <a:buFont typeface="Noto Sans Symbols"/>
              <a:buChar char="∙"/>
            </a:pPr>
            <a:r>
              <a:rPr lang="pl-PL" sz="2400" dirty="0" err="1"/>
              <a:t>o</a:t>
            </a:r>
            <a:r>
              <a:rPr lang="en-US" sz="2400" b="0" i="0" u="none" dirty="0" err="1" smtClean="0">
                <a:solidFill>
                  <a:schemeClr val="dk1"/>
                </a:solidFill>
                <a:latin typeface="Calibri"/>
                <a:ea typeface="Calibri"/>
                <a:cs typeface="Calibri"/>
                <a:sym typeface="Calibri"/>
              </a:rPr>
              <a:t>czekuje</a:t>
            </a:r>
            <a:r>
              <a:rPr lang="en-US" sz="2400" b="0" i="0" u="none" dirty="0" smtClean="0">
                <a:solidFill>
                  <a:schemeClr val="dk1"/>
                </a:solidFill>
                <a:latin typeface="Calibri"/>
                <a:ea typeface="Calibri"/>
                <a:cs typeface="Calibri"/>
                <a:sym typeface="Calibri"/>
              </a:rPr>
              <a:t> </a:t>
            </a:r>
            <a:r>
              <a:rPr lang="en-US" sz="2400" b="0" i="0" u="none" dirty="0">
                <a:solidFill>
                  <a:schemeClr val="dk1"/>
                </a:solidFill>
                <a:latin typeface="Calibri"/>
                <a:ea typeface="Calibri"/>
                <a:cs typeface="Calibri"/>
                <a:sym typeface="Calibri"/>
              </a:rPr>
              <a:t>od </a:t>
            </a:r>
            <a:r>
              <a:rPr lang="en-US" sz="2400" b="0" i="0" u="none" dirty="0" err="1">
                <a:solidFill>
                  <a:schemeClr val="dk1"/>
                </a:solidFill>
                <a:latin typeface="Calibri"/>
                <a:ea typeface="Calibri"/>
                <a:cs typeface="Calibri"/>
                <a:sym typeface="Calibri"/>
              </a:rPr>
              <a:t>sprzedawcy</a:t>
            </a:r>
            <a:r>
              <a:rPr lang="en-US" sz="2400" b="0" i="0" u="none" dirty="0">
                <a:solidFill>
                  <a:schemeClr val="dk1"/>
                </a:solidFill>
                <a:latin typeface="Calibri"/>
                <a:ea typeface="Calibri"/>
                <a:cs typeface="Calibri"/>
                <a:sym typeface="Calibri"/>
              </a:rPr>
              <a:t> (od </a:t>
            </a:r>
            <a:r>
              <a:rPr lang="en-US" sz="2400" b="0" i="0" u="none" dirty="0" err="1">
                <a:solidFill>
                  <a:schemeClr val="dk1"/>
                </a:solidFill>
                <a:latin typeface="Calibri"/>
                <a:ea typeface="Calibri"/>
                <a:cs typeface="Calibri"/>
                <a:sym typeface="Calibri"/>
              </a:rPr>
              <a:t>innych</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pomocy</a:t>
            </a:r>
            <a:r>
              <a:rPr lang="en-US" sz="2400" b="0" i="0" u="none" dirty="0">
                <a:solidFill>
                  <a:schemeClr val="dk1"/>
                </a:solidFill>
                <a:latin typeface="Calibri"/>
                <a:ea typeface="Calibri"/>
                <a:cs typeface="Calibri"/>
                <a:sym typeface="Calibri"/>
              </a:rPr>
              <a:t> w </a:t>
            </a:r>
            <a:r>
              <a:rPr lang="en-US" sz="2400" b="0" i="0" u="none" dirty="0" err="1">
                <a:solidFill>
                  <a:schemeClr val="dk1"/>
                </a:solidFill>
                <a:latin typeface="Calibri"/>
                <a:ea typeface="Calibri"/>
                <a:cs typeface="Calibri"/>
                <a:sym typeface="Calibri"/>
              </a:rPr>
              <a:t>wyborze</a:t>
            </a:r>
            <a:r>
              <a:rPr lang="en-US" sz="2400" b="0" i="0" u="none" dirty="0" smtClean="0">
                <a:solidFill>
                  <a:schemeClr val="dk1"/>
                </a:solidFill>
                <a:latin typeface="Calibri"/>
                <a:ea typeface="Calibri"/>
                <a:cs typeface="Calibri"/>
                <a:sym typeface="Calibri"/>
              </a:rPr>
              <a:t>)</a:t>
            </a:r>
            <a:r>
              <a:rPr lang="pl-PL" sz="2400" b="0" i="0" u="none" dirty="0" smtClean="0">
                <a:solidFill>
                  <a:schemeClr val="dk1"/>
                </a:solidFill>
                <a:latin typeface="Calibri"/>
                <a:ea typeface="Calibri"/>
                <a:cs typeface="Calibri"/>
                <a:sym typeface="Calibri"/>
              </a:rPr>
              <a:t>.</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u="none" dirty="0">
              <a:solidFill>
                <a:schemeClr val="dk1"/>
              </a:solidFill>
              <a:latin typeface="Calibri"/>
              <a:ea typeface="Calibri"/>
              <a:cs typeface="Calibri"/>
              <a:sym typeface="Calibri"/>
            </a:endParaRPr>
          </a:p>
        </p:txBody>
      </p:sp>
      <p:pic>
        <p:nvPicPr>
          <p:cNvPr id="1074" name="Google Shape;1074;p100"/>
          <p:cNvPicPr preferRelativeResize="0"/>
          <p:nvPr/>
        </p:nvPicPr>
        <p:blipFill rotWithShape="1">
          <a:blip r:embed="rId3">
            <a:alphaModFix/>
          </a:blip>
          <a:srcRect/>
          <a:stretch/>
        </p:blipFill>
        <p:spPr>
          <a:xfrm>
            <a:off x="103187" y="5846762"/>
            <a:ext cx="11985625" cy="992187"/>
          </a:xfrm>
          <a:prstGeom prst="rect">
            <a:avLst/>
          </a:prstGeom>
          <a:noFill/>
          <a:ln>
            <a:noFill/>
          </a:ln>
        </p:spPr>
      </p:pic>
      <p:pic>
        <p:nvPicPr>
          <p:cNvPr id="1075" name="Google Shape;1075;p100" descr="Obraz zawierający tekst&#10;&#10;Opis wygenerowany automatycznie"/>
          <p:cNvPicPr preferRelativeResize="0"/>
          <p:nvPr/>
        </p:nvPicPr>
        <p:blipFill rotWithShape="1">
          <a:blip r:embed="rId4">
            <a:alphaModFix/>
          </a:blip>
          <a:srcRect/>
          <a:stretch/>
        </p:blipFill>
        <p:spPr>
          <a:xfrm>
            <a:off x="4722812" y="5919787"/>
            <a:ext cx="2746375" cy="915987"/>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fault">
      <a:dk1>
        <a:srgbClr val="FFFFFF"/>
      </a:dk1>
      <a:lt1>
        <a:srgbClr val="000000"/>
      </a:lt1>
      <a:dk2>
        <a:srgbClr val="E7E6E6"/>
      </a:dk2>
      <a:lt2>
        <a:srgbClr val="44546A"/>
      </a:lt2>
      <a:accent1>
        <a:srgbClr val="1D9A78"/>
      </a:accent1>
      <a:accent2>
        <a:srgbClr val="8BC145"/>
      </a:accent2>
      <a:accent3>
        <a:srgbClr val="000000"/>
      </a:accent3>
      <a:accent4>
        <a:srgbClr val="1D9A78"/>
      </a:accent4>
      <a:accent5>
        <a:srgbClr val="8BC145"/>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otyw pakietu Offic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Motyw pakietu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default">
      <a:dk1>
        <a:srgbClr val="000000"/>
      </a:dk1>
      <a:lt1>
        <a:srgbClr val="FFFFFF"/>
      </a:lt1>
      <a:dk2>
        <a:srgbClr val="44546A"/>
      </a:dk2>
      <a:lt2>
        <a:srgbClr val="E7E6E6"/>
      </a:lt2>
      <a:accent1>
        <a:srgbClr val="1D9A78"/>
      </a:accent1>
      <a:accent2>
        <a:srgbClr val="8BC145"/>
      </a:accent2>
      <a:accent3>
        <a:srgbClr val="FFFFFF"/>
      </a:accent3>
      <a:accent4>
        <a:srgbClr val="1D9A78"/>
      </a:accent4>
      <a:accent5>
        <a:srgbClr val="8BC145"/>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Motyw pakietu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1772</TotalTime>
  <Words>9181</Words>
  <Application>Microsoft Office PowerPoint</Application>
  <PresentationFormat>Panoramiczny</PresentationFormat>
  <Paragraphs>918</Paragraphs>
  <Slides>232</Slides>
  <Notes>231</Notes>
  <HiddenSlides>0</HiddenSlides>
  <MMClips>0</MMClips>
  <ScaleCrop>false</ScaleCrop>
  <HeadingPairs>
    <vt:vector size="6" baseType="variant">
      <vt:variant>
        <vt:lpstr>Używane czcionki</vt:lpstr>
      </vt:variant>
      <vt:variant>
        <vt:i4>10</vt:i4>
      </vt:variant>
      <vt:variant>
        <vt:lpstr>Motyw</vt:lpstr>
      </vt:variant>
      <vt:variant>
        <vt:i4>5</vt:i4>
      </vt:variant>
      <vt:variant>
        <vt:lpstr>Tytuły slajdów</vt:lpstr>
      </vt:variant>
      <vt:variant>
        <vt:i4>232</vt:i4>
      </vt:variant>
    </vt:vector>
  </HeadingPairs>
  <TitlesOfParts>
    <vt:vector size="247" baseType="lpstr">
      <vt:lpstr>Roboto</vt:lpstr>
      <vt:lpstr>Roboto Slab</vt:lpstr>
      <vt:lpstr>Calibri</vt:lpstr>
      <vt:lpstr>Century Gothic</vt:lpstr>
      <vt:lpstr>Arial</vt:lpstr>
      <vt:lpstr>Noto Sans Symbols</vt:lpstr>
      <vt:lpstr>Courier New</vt:lpstr>
      <vt:lpstr>Symbol</vt:lpstr>
      <vt:lpstr>Times New Roman</vt:lpstr>
      <vt:lpstr>Verdana</vt:lpstr>
      <vt:lpstr>Office Theme</vt:lpstr>
      <vt:lpstr>Office Theme</vt:lpstr>
      <vt:lpstr>2_Office Theme</vt:lpstr>
      <vt:lpstr>Office Theme</vt:lpstr>
      <vt:lpstr>1_Office Theme</vt:lpstr>
      <vt:lpstr>Porażka biznesowa, pandemia, a w końcu sukces</vt:lpstr>
      <vt:lpstr>AGENDA</vt:lpstr>
      <vt:lpstr>AGENDA</vt:lpstr>
      <vt:lpstr>Moduł 1. Analiza porażki plan szkolenia</vt:lpstr>
      <vt:lpstr>„Porażka” w języku polskim: </vt:lpstr>
      <vt:lpstr>Porażka</vt:lpstr>
      <vt:lpstr>Porażka</vt:lpstr>
      <vt:lpstr>Konsekwencje strachu przed porażką?</vt:lpstr>
      <vt:lpstr>Cykl powodzenia</vt:lpstr>
      <vt:lpstr>Praca indywidualna – karta pracy nr. 1.1</vt:lpstr>
      <vt:lpstr>Rodzaje porażek</vt:lpstr>
      <vt:lpstr>Praca indywidualna – karta pracy nr 1.2</vt:lpstr>
      <vt:lpstr>Najczęstsze przyczyny niepowodzenia w biznesie</vt:lpstr>
      <vt:lpstr>Najczęstsze przyczyny niepowodzenia w biznesie</vt:lpstr>
      <vt:lpstr>Najczęstsze przyczyny niepowodzenia w biznesie</vt:lpstr>
      <vt:lpstr>Najczęstsze przyczyny niepowodzenia w biznesie</vt:lpstr>
      <vt:lpstr>Najczęstsze przyczyny niepowodzenia w biznesie</vt:lpstr>
      <vt:lpstr>Rozwijanie się przez niepowodzenia</vt:lpstr>
      <vt:lpstr>Rozwijanie się przez niepowodzenia</vt:lpstr>
      <vt:lpstr>Jak się dowiedzieć co poszło nie tak?</vt:lpstr>
      <vt:lpstr>Szukanie źródła niepowodzenia</vt:lpstr>
      <vt:lpstr>Szukanie źródła niepowodzenia</vt:lpstr>
      <vt:lpstr>Moduł 2. Analiza SWOT</vt:lpstr>
      <vt:lpstr>ANALIZA SWOT</vt:lpstr>
      <vt:lpstr>ANALIZA SWOT</vt:lpstr>
      <vt:lpstr>Strengths – mocne strony</vt:lpstr>
      <vt:lpstr>Weaknesses – słabe strony</vt:lpstr>
      <vt:lpstr>Opportunities – szanse/okazje</vt:lpstr>
      <vt:lpstr>Threats – zagrożenia/niebezbieczeństwa</vt:lpstr>
      <vt:lpstr>Prezentacja programu PowerPoint</vt:lpstr>
      <vt:lpstr>Co po analizie SWOT?</vt:lpstr>
      <vt:lpstr>Co po analizie SWOT?</vt:lpstr>
      <vt:lpstr>MOCNE STRONY PYTANIA POMOCNICZE </vt:lpstr>
      <vt:lpstr>Praca indywidualna – karta pracy nr 2.1</vt:lpstr>
      <vt:lpstr>SŁABE STRONY PYTANIA POMOCNICZE </vt:lpstr>
      <vt:lpstr>Praca indywidualna – karta pracy nr 2.2</vt:lpstr>
      <vt:lpstr>SZANSE PYTANIA POMOCNICZE </vt:lpstr>
      <vt:lpstr>Praca indywidualna – karta pracy nr 2.3</vt:lpstr>
      <vt:lpstr>ZAGROŻENIA PYTANIA POMOCNICZE </vt:lpstr>
      <vt:lpstr>Praca indywidualna – karta pracy nr 2.4</vt:lpstr>
      <vt:lpstr>Wnioski z analizy SWOT</vt:lpstr>
      <vt:lpstr>Praca indywidualna – karta pracy nr 2.5</vt:lpstr>
      <vt:lpstr>Strategie:</vt:lpstr>
      <vt:lpstr>Moduł 3. Canvas - szablon modelu biznesowego</vt:lpstr>
      <vt:lpstr>CANVAS</vt:lpstr>
      <vt:lpstr>Jak wygląda model Canvas?</vt:lpstr>
      <vt:lpstr>Prezentacja programu PowerPoint</vt:lpstr>
      <vt:lpstr>Co daje model Canvas?</vt:lpstr>
      <vt:lpstr>Co daje model Canvas?</vt:lpstr>
      <vt:lpstr>Co otrzymamy na końcu?</vt:lpstr>
      <vt:lpstr>Prezentacja programu PowerPoint</vt:lpstr>
      <vt:lpstr>Zadanie</vt:lpstr>
      <vt:lpstr>Moduł 4.Wypracowane modele biznesowe - zajęcia praktyczne </vt:lpstr>
      <vt:lpstr>Formułowanie CELU - Analiza SMART</vt:lpstr>
      <vt:lpstr>S – szczegółowy</vt:lpstr>
      <vt:lpstr>M – mierzalny</vt:lpstr>
      <vt:lpstr>A- ambitny,</vt:lpstr>
      <vt:lpstr>R – realny</vt:lpstr>
      <vt:lpstr>T – terminowy</vt:lpstr>
      <vt:lpstr>Konkretyzacja celu</vt:lpstr>
      <vt:lpstr>Ćwiczenie – ustalanie celu</vt:lpstr>
      <vt:lpstr>Nowe spojrzenie na biznes</vt:lpstr>
      <vt:lpstr>Opis przedsięwzięcia</vt:lpstr>
      <vt:lpstr>Opis produktu lub usługi</vt:lpstr>
      <vt:lpstr>Sezonowość produktu lub usługi</vt:lpstr>
      <vt:lpstr>Sezonowość produktu lub usługi</vt:lpstr>
      <vt:lpstr>Analiza konkurencji</vt:lpstr>
      <vt:lpstr>Analiza konkurencji</vt:lpstr>
      <vt:lpstr>Analiza konkurencji</vt:lpstr>
      <vt:lpstr>Analiza konkurencji</vt:lpstr>
      <vt:lpstr>Analiza konkurencji</vt:lpstr>
      <vt:lpstr>Analiza konkurencji</vt:lpstr>
      <vt:lpstr>Organizacja przedsięwzięcia</vt:lpstr>
      <vt:lpstr>Moduł 5. Komunikacja z klientami firmy</vt:lpstr>
      <vt:lpstr>Poziomy komunikacji</vt:lpstr>
      <vt:lpstr>Skuteczna komunikacja</vt:lpstr>
      <vt:lpstr>Proces komunikacji </vt:lpstr>
      <vt:lpstr>Prezentacja programu PowerPoint</vt:lpstr>
      <vt:lpstr>Komunikacja werbalna to wszystkie sygnały, jakie wysyłamy otoczeniu za pomocą słów.</vt:lpstr>
      <vt:lpstr>Skuteczność wyrażanego komunikatu zależy od: </vt:lpstr>
      <vt:lpstr>Komunikacja niewerbalna Wielokanałowy proces, który w dużej mierze przebiega spontanicznie, bez udziału naszej świadomości.  </vt:lpstr>
      <vt:lpstr>Prezentacja programu PowerPoint</vt:lpstr>
      <vt:lpstr>Dotyk i kontakt fizyczny</vt:lpstr>
      <vt:lpstr>Bariery w komunikacji</vt:lpstr>
      <vt:lpstr>Aktywne słuchanie</vt:lpstr>
      <vt:lpstr>Aktywne słuchanie</vt:lpstr>
      <vt:lpstr>Komunikacja z klientami firmy </vt:lpstr>
      <vt:lpstr>Stwórz krótką opowieść na temat "KIM JESTEM"</vt:lpstr>
      <vt:lpstr>Prezentacja w windzie</vt:lpstr>
      <vt:lpstr>Typy osobowości według Hikpkratesa</vt:lpstr>
      <vt:lpstr>Kolory osobowości Hartmana</vt:lpstr>
      <vt:lpstr>Czerwony</vt:lpstr>
      <vt:lpstr>Niebieski</vt:lpstr>
      <vt:lpstr>Biały</vt:lpstr>
      <vt:lpstr>Żółci</vt:lpstr>
      <vt:lpstr>Prezentacja programu PowerPoint</vt:lpstr>
      <vt:lpstr>Typy klientów</vt:lpstr>
      <vt:lpstr>Klient pewny siebie</vt:lpstr>
      <vt:lpstr>Klient bazujący na opiniach innych osób</vt:lpstr>
      <vt:lpstr>Wizjoner </vt:lpstr>
      <vt:lpstr>Klient z problemem</vt:lpstr>
      <vt:lpstr>Klient polubowny</vt:lpstr>
      <vt:lpstr>Klient krytyczny</vt:lpstr>
      <vt:lpstr>Klient uporządkowany</vt:lpstr>
      <vt:lpstr>Klient chaotyczny</vt:lpstr>
      <vt:lpstr>Klient relacyjny</vt:lpstr>
      <vt:lpstr>Klient konkretny</vt:lpstr>
      <vt:lpstr>Komunikacja z klientem – obsługa klienta</vt:lpstr>
      <vt:lpstr>Powtarzające się etapy obsługi klienta to: </vt:lpstr>
      <vt:lpstr>Prezentacja programu PowerPoint</vt:lpstr>
      <vt:lpstr>Umówiona rozmowa z klientem</vt:lpstr>
      <vt:lpstr>Budowanie dobrych relacji z klientem</vt:lpstr>
      <vt:lpstr>Budowanie dobrych relacji z klientem</vt:lpstr>
      <vt:lpstr>Moduł 6. Budowa długofalowych relacji z klientami</vt:lpstr>
      <vt:lpstr>Prezentacja programu PowerPoint</vt:lpstr>
      <vt:lpstr>Etapy w transakcji handlowej</vt:lpstr>
      <vt:lpstr>Prezentacja programu PowerPoint</vt:lpstr>
      <vt:lpstr>Prezentacja programu PowerPoint</vt:lpstr>
      <vt:lpstr>Badanie potrzeb klienta</vt:lpstr>
      <vt:lpstr>Dobrze przeprowadzone badanie potrzeb to:</vt:lpstr>
      <vt:lpstr>Badanie Potrzeb - techniki badania potrzeb w sprzedaży</vt:lpstr>
      <vt:lpstr>Czym jest badane potrzeb i dlaczego warto je przeprowadzić?</vt:lpstr>
      <vt:lpstr>Dobrze przeprowadzone badanie potrzeb to:</vt:lpstr>
      <vt:lpstr>Skuteczne techniki badania potrzeb</vt:lpstr>
      <vt:lpstr>Badane potrzeb-  Metoda SPIN (Neil Rackcham „Sprzedaż metodą SPIN”)</vt:lpstr>
      <vt:lpstr>Badane potrzeb-  Metoda SPIN (Neil Rackcham „Sprzedaż metodą SPIN”)</vt:lpstr>
      <vt:lpstr>Badane potrzeb-  Metoda SPIN (Neil Rackcham „Sprzedaż metodą SPIN”)</vt:lpstr>
      <vt:lpstr>Badane potrzeb-  Metoda SPIN (Neil Rackcham „Sprzedaż metodą SPIN”)</vt:lpstr>
      <vt:lpstr>Badanie potrzeb- Metoda 3P</vt:lpstr>
      <vt:lpstr>Badanie Potrzeb- RAIN Selling</vt:lpstr>
      <vt:lpstr>Badanie Potrzeb- RAIN Selling</vt:lpstr>
      <vt:lpstr>Badanie Potrzeb - RAIN Selling</vt:lpstr>
      <vt:lpstr>Badanie Potrzeb- RAIN Selling</vt:lpstr>
      <vt:lpstr>Prezentacja programu PowerPoint</vt:lpstr>
      <vt:lpstr>Prezentacja programu PowerPoint</vt:lpstr>
      <vt:lpstr>Prezentacja oferty</vt:lpstr>
      <vt:lpstr>Prezentacja oferty</vt:lpstr>
      <vt:lpstr>Prezentacja oferty</vt:lpstr>
      <vt:lpstr>Karta pracy dla uczestników 6.1 Prezentacja oferty</vt:lpstr>
      <vt:lpstr>Prezentacja programu PowerPoint</vt:lpstr>
      <vt:lpstr>Obiekcje klienta mogą pojawić się, gdy:</vt:lpstr>
      <vt:lpstr>Zbijanie obiekcji</vt:lpstr>
      <vt:lpstr>Zbijanie obiekcji</vt:lpstr>
      <vt:lpstr>Technika „łagodna stanowczość”</vt:lpstr>
      <vt:lpstr>Technika „negocjacyjna jujutsu”</vt:lpstr>
      <vt:lpstr>Technika zdarta płyta - przykład</vt:lpstr>
      <vt:lpstr>Prezentacja programu PowerPoint</vt:lpstr>
      <vt:lpstr>Brak gotowości do zakupu</vt:lpstr>
      <vt:lpstr>Gotowość do zakupu</vt:lpstr>
      <vt:lpstr>Prezentacja programu PowerPoint</vt:lpstr>
      <vt:lpstr>Typowe błędne reakcje sprzedawców na sygnały zakupu:</vt:lpstr>
      <vt:lpstr>Typowe błędne reakcje sprzedawców na sygnały zakupu:</vt:lpstr>
      <vt:lpstr>Typowe błędne reakcje sprzedawców na sygnały zakupu:</vt:lpstr>
      <vt:lpstr>Typowe błędne reakcje sprzedawców na sygnały zakupu: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Kontakt z klientem</vt:lpstr>
      <vt:lpstr>Kontakt z klientem po kilku dniach lub tygodniach daje unikalną szansę na: </vt:lpstr>
      <vt:lpstr>Kontakt z klientem po kilku dniach lub tygodniach daje unikalną szansę na: </vt:lpstr>
      <vt:lpstr>Moduł 7. Sprzedaż - techniki negocjacyjne i sprzedażowe</vt:lpstr>
      <vt:lpstr>Negocjacje</vt:lpstr>
      <vt:lpstr>Negocjacje to:</vt:lpstr>
      <vt:lpstr>Negocjacje to:</vt:lpstr>
      <vt:lpstr>Kiedy negocjujemy?</vt:lpstr>
      <vt:lpstr>Rozróżniamy trzy podstawowe rodzaje negocjacji</vt:lpstr>
      <vt:lpstr>Rozróżniamy trzy podstawowe rodzaje negocjacji</vt:lpstr>
      <vt:lpstr>Modele negocjacji</vt:lpstr>
      <vt:lpstr>Zastosowanie różnych typów negocjacji</vt:lpstr>
      <vt:lpstr>Strategie w negocjacjach i techniki negocjacyjne</vt:lpstr>
      <vt:lpstr>Strategia unikania</vt:lpstr>
      <vt:lpstr>Strategia uległości</vt:lpstr>
      <vt:lpstr>Strategia rywalizacji</vt:lpstr>
      <vt:lpstr>Strategia dążenia do współpracy</vt:lpstr>
      <vt:lpstr>Strategia polegająca na kompromisie</vt:lpstr>
      <vt:lpstr>Pozostałe techniki negocjacyjne</vt:lpstr>
      <vt:lpstr>Prezentacja programu PowerPoint</vt:lpstr>
      <vt:lpstr>Umiejętności negocjacyjne</vt:lpstr>
      <vt:lpstr>Umiejętności negocjacyjne – wady i zalety</vt:lpstr>
      <vt:lpstr>Umiejętności negocjacyjne - wady i zalety</vt:lpstr>
      <vt:lpstr>Techniki negocjacyjne</vt:lpstr>
      <vt:lpstr>Style negocjacji</vt:lpstr>
      <vt:lpstr>Kooperacyjny styl negocjacji</vt:lpstr>
      <vt:lpstr>Rywalizacyjny styl negocjacji</vt:lpstr>
      <vt:lpstr>Styl wokół interesów</vt:lpstr>
      <vt:lpstr>W mydle Company</vt:lpstr>
      <vt:lpstr>Prezentacja programu PowerPoint</vt:lpstr>
      <vt:lpstr>Zasady gry</vt:lpstr>
      <vt:lpstr>W mydle Company – Historia</vt:lpstr>
      <vt:lpstr>W mydle Company – Historia</vt:lpstr>
      <vt:lpstr>Karta pracy 7.2 Gra negocjacyjna </vt:lpstr>
      <vt:lpstr>Karta pracy 7.3 Porozumienie </vt:lpstr>
      <vt:lpstr>Moduł 8. Zarządzanie emocjami i stresem</vt:lpstr>
      <vt:lpstr>Trudne emocje</vt:lpstr>
      <vt:lpstr>Złość</vt:lpstr>
      <vt:lpstr>Gniew</vt:lpstr>
      <vt:lpstr>Kiedy pojawia się gniew? </vt:lpstr>
      <vt:lpstr>Sposoby radzenia sobie ze złością  i gniewem</vt:lpstr>
      <vt:lpstr>Kontrola złości jest trudnym zadaniem</vt:lpstr>
      <vt:lpstr>Emocje nie są dobre ani złe, po prostu są</vt:lpstr>
      <vt:lpstr>Techniki uwalniania złości i gniewu</vt:lpstr>
      <vt:lpstr>Restrukturyzacja poznawcza</vt:lpstr>
      <vt:lpstr>Prezentacja programu PowerPoint</vt:lpstr>
      <vt:lpstr>Humor to dobry sposób na rozładowanie emocji i rozproszenie gniewu. </vt:lpstr>
      <vt:lpstr>Prezentacja programu PowerPoint</vt:lpstr>
      <vt:lpstr>  STRES to reakcja obronna organizmu, który poddany jest obciążeniom fizycznym lub psychicznym.es?</vt:lpstr>
      <vt:lpstr>Prezentacja programu PowerPoint</vt:lpstr>
      <vt:lpstr>Prezentacja programu PowerPoint</vt:lpstr>
      <vt:lpstr>Prezentacja programu PowerPoint</vt:lpstr>
      <vt:lpstr>FAZA MOBILIZACJI (REAKCJA ALARMOWA)</vt:lpstr>
      <vt:lpstr> FAZA ADAPTACJI (STADIUM ODPORNOŚCI)</vt:lpstr>
      <vt:lpstr>FAZA DESTRUKCJI (STADIUM WYCZERPANIA)</vt:lpstr>
      <vt:lpstr>Stres wpływa na nasze procesy fizjologiczne.  W sytuacji stresowej możemy zaobserwować:</vt:lpstr>
      <vt:lpstr>Jak sobie radzić ze stresem?</vt:lpstr>
      <vt:lpstr>Jak sobie radzić ze stresem?</vt:lpstr>
      <vt:lpstr>Jak sobie radzić ze stresem?</vt:lpstr>
      <vt:lpstr>Jak sobie radzić ze stresem?</vt:lpstr>
      <vt:lpstr>Jak sobie radzić ze stresem?</vt:lpstr>
      <vt:lpstr>Jak sobie radzić ze stresem?</vt:lpstr>
      <vt:lpstr>Jak sobie radzić ze stresem?</vt:lpstr>
      <vt:lpstr>Jak sobie radzić ze stresem?</vt:lpstr>
      <vt:lpstr>Jak sobie radzić ze stresem?</vt:lpstr>
      <vt:lpstr>Jak sobie radzić ze stresem?</vt:lpstr>
      <vt:lpstr>Jak sobie radzić ze stresem?</vt:lpstr>
      <vt:lpstr>Jak sobie radzić ze stresem?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Porażkaujj biznesowa, pandemia, a w końcu sukces</dc:title>
  <dc:creator>Katarzyna Kotarska</dc:creator>
  <cp:lastModifiedBy>e6430</cp:lastModifiedBy>
  <cp:revision>33</cp:revision>
  <dcterms:created xsi:type="dcterms:W3CDTF">2020-12-29T10:36:11Z</dcterms:created>
  <dcterms:modified xsi:type="dcterms:W3CDTF">2021-10-28T10:28:01Z</dcterms:modified>
</cp:coreProperties>
</file>