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96" r:id="rId1"/>
  </p:sldMasterIdLst>
  <p:notesMasterIdLst>
    <p:notesMasterId r:id="rId57"/>
  </p:notesMasterIdLst>
  <p:handoutMasterIdLst>
    <p:handoutMasterId r:id="rId58"/>
  </p:handoutMasterIdLst>
  <p:sldIdLst>
    <p:sldId id="419" r:id="rId2"/>
    <p:sldId id="469" r:id="rId3"/>
    <p:sldId id="470" r:id="rId4"/>
    <p:sldId id="471" r:id="rId5"/>
    <p:sldId id="472" r:id="rId6"/>
    <p:sldId id="473" r:id="rId7"/>
    <p:sldId id="474" r:id="rId8"/>
    <p:sldId id="475" r:id="rId9"/>
    <p:sldId id="476" r:id="rId10"/>
    <p:sldId id="477" r:id="rId11"/>
    <p:sldId id="478" r:id="rId12"/>
    <p:sldId id="479" r:id="rId13"/>
    <p:sldId id="482" r:id="rId14"/>
    <p:sldId id="481" r:id="rId15"/>
    <p:sldId id="480" r:id="rId16"/>
    <p:sldId id="483" r:id="rId17"/>
    <p:sldId id="484" r:id="rId18"/>
    <p:sldId id="485" r:id="rId19"/>
    <p:sldId id="488" r:id="rId20"/>
    <p:sldId id="487" r:id="rId21"/>
    <p:sldId id="486" r:id="rId22"/>
    <p:sldId id="489" r:id="rId23"/>
    <p:sldId id="490" r:id="rId24"/>
    <p:sldId id="491" r:id="rId25"/>
    <p:sldId id="492" r:id="rId26"/>
    <p:sldId id="493" r:id="rId27"/>
    <p:sldId id="494" r:id="rId28"/>
    <p:sldId id="495" r:id="rId29"/>
    <p:sldId id="496" r:id="rId30"/>
    <p:sldId id="497" r:id="rId31"/>
    <p:sldId id="420" r:id="rId32"/>
    <p:sldId id="445" r:id="rId33"/>
    <p:sldId id="446" r:id="rId34"/>
    <p:sldId id="447" r:id="rId35"/>
    <p:sldId id="448" r:id="rId36"/>
    <p:sldId id="449" r:id="rId37"/>
    <p:sldId id="451" r:id="rId38"/>
    <p:sldId id="452" r:id="rId39"/>
    <p:sldId id="450" r:id="rId40"/>
    <p:sldId id="453" r:id="rId41"/>
    <p:sldId id="454" r:id="rId42"/>
    <p:sldId id="455" r:id="rId43"/>
    <p:sldId id="456" r:id="rId44"/>
    <p:sldId id="457" r:id="rId45"/>
    <p:sldId id="458" r:id="rId46"/>
    <p:sldId id="460" r:id="rId47"/>
    <p:sldId id="459" r:id="rId48"/>
    <p:sldId id="461" r:id="rId49"/>
    <p:sldId id="462" r:id="rId50"/>
    <p:sldId id="463" r:id="rId51"/>
    <p:sldId id="464" r:id="rId52"/>
    <p:sldId id="465" r:id="rId53"/>
    <p:sldId id="466" r:id="rId54"/>
    <p:sldId id="467" r:id="rId55"/>
    <p:sldId id="468" r:id="rId5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C2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5" d="100"/>
          <a:sy n="75" d="100"/>
        </p:scale>
        <p:origin x="82" y="302"/>
      </p:cViewPr>
      <p:guideLst/>
    </p:cSldViewPr>
  </p:slid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76342C3-F230-4BA9-8529-2F99A13B04AF}" type="datetimeFigureOut">
              <a:rPr lang="pl-PL" smtClean="0"/>
              <a:t>29.09.2021</a:t>
            </a:fld>
            <a:endParaRPr lang="pl-PL"/>
          </a:p>
        </p:txBody>
      </p:sp>
      <p:sp>
        <p:nvSpPr>
          <p:cNvPr id="4" name="Symbol zastępczy stop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3141E61-C348-435B-BCAA-4B046C3E058F}" type="slidenum">
              <a:rPr lang="pl-PL" smtClean="0"/>
              <a:t>‹#›</a:t>
            </a:fld>
            <a:endParaRPr lang="pl-PL"/>
          </a:p>
        </p:txBody>
      </p:sp>
    </p:spTree>
    <p:extLst>
      <p:ext uri="{BB962C8B-B14F-4D97-AF65-F5344CB8AC3E}">
        <p14:creationId xmlns:p14="http://schemas.microsoft.com/office/powerpoint/2010/main" val="1374246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B0C0D6-0FB0-4729-8B75-346C2C477F8B}" type="datetimeFigureOut">
              <a:rPr lang="pl-PL" smtClean="0"/>
              <a:t>29.09.2021</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335AF2-F968-497A-89AA-5420968D2AE7}" type="slidenum">
              <a:rPr lang="pl-PL" smtClean="0"/>
              <a:t>‹#›</a:t>
            </a:fld>
            <a:endParaRPr lang="pl-PL"/>
          </a:p>
        </p:txBody>
      </p:sp>
    </p:spTree>
    <p:extLst>
      <p:ext uri="{BB962C8B-B14F-4D97-AF65-F5344CB8AC3E}">
        <p14:creationId xmlns:p14="http://schemas.microsoft.com/office/powerpoint/2010/main" val="3379209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pic>
        <p:nvPicPr>
          <p:cNvPr id="8" name="Obraz 7">
            <a:extLst>
              <a:ext uri="{FF2B5EF4-FFF2-40B4-BE49-F238E27FC236}">
                <a16:creationId xmlns:a16="http://schemas.microsoft.com/office/drawing/2014/main" id="{069D9384-90E9-4BC9-B0E4-48117DEF6DC2}"/>
              </a:ext>
            </a:extLst>
          </p:cNvPr>
          <p:cNvPicPr>
            <a:picLocks noChangeAspect="1"/>
          </p:cNvPicPr>
          <p:nvPr userDrawn="1"/>
        </p:nvPicPr>
        <p:blipFill>
          <a:blip r:embed="rId2"/>
          <a:stretch>
            <a:fillRect/>
          </a:stretch>
        </p:blipFill>
        <p:spPr>
          <a:xfrm>
            <a:off x="3518601" y="5927759"/>
            <a:ext cx="5761219" cy="573074"/>
          </a:xfrm>
          <a:prstGeom prst="rect">
            <a:avLst/>
          </a:prstGeom>
        </p:spPr>
      </p:pic>
    </p:spTree>
    <p:extLst>
      <p:ext uri="{BB962C8B-B14F-4D97-AF65-F5344CB8AC3E}">
        <p14:creationId xmlns:p14="http://schemas.microsoft.com/office/powerpoint/2010/main" val="2370901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9/29/2021</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236459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9/29/2021</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97472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9/29/2021</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855653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9/29/2021</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71750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Kliknij, aby edytować style wzorca tekstu</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9/29/2021</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2732548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684186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2604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9" name="Obraz 8">
            <a:extLst>
              <a:ext uri="{FF2B5EF4-FFF2-40B4-BE49-F238E27FC236}">
                <a16:creationId xmlns:a16="http://schemas.microsoft.com/office/drawing/2014/main" id="{927A8D55-9C27-4AAD-A079-BF6C678E4AB3}"/>
              </a:ext>
            </a:extLst>
          </p:cNvPr>
          <p:cNvPicPr>
            <a:picLocks noChangeAspect="1"/>
          </p:cNvPicPr>
          <p:nvPr userDrawn="1"/>
        </p:nvPicPr>
        <p:blipFill>
          <a:blip r:embed="rId2"/>
          <a:stretch>
            <a:fillRect/>
          </a:stretch>
        </p:blipFill>
        <p:spPr>
          <a:xfrm>
            <a:off x="3448263" y="5947353"/>
            <a:ext cx="5761219" cy="573074"/>
          </a:xfrm>
          <a:prstGeom prst="rect">
            <a:avLst/>
          </a:prstGeom>
        </p:spPr>
      </p:pic>
    </p:spTree>
    <p:extLst>
      <p:ext uri="{BB962C8B-B14F-4D97-AF65-F5344CB8AC3E}">
        <p14:creationId xmlns:p14="http://schemas.microsoft.com/office/powerpoint/2010/main" val="3754990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pic>
        <p:nvPicPr>
          <p:cNvPr id="8" name="Obraz 7">
            <a:extLst>
              <a:ext uri="{FF2B5EF4-FFF2-40B4-BE49-F238E27FC236}">
                <a16:creationId xmlns:a16="http://schemas.microsoft.com/office/drawing/2014/main" id="{EEB237D2-7061-4C45-82F0-B007AFB14A35}"/>
              </a:ext>
            </a:extLst>
          </p:cNvPr>
          <p:cNvPicPr>
            <a:picLocks noChangeAspect="1"/>
          </p:cNvPicPr>
          <p:nvPr userDrawn="1"/>
        </p:nvPicPr>
        <p:blipFill>
          <a:blip r:embed="rId2"/>
          <a:stretch>
            <a:fillRect/>
          </a:stretch>
        </p:blipFill>
        <p:spPr>
          <a:xfrm>
            <a:off x="3518601" y="6029098"/>
            <a:ext cx="5761219" cy="573074"/>
          </a:xfrm>
          <a:prstGeom prst="rect">
            <a:avLst/>
          </a:prstGeom>
        </p:spPr>
      </p:pic>
    </p:spTree>
    <p:extLst>
      <p:ext uri="{BB962C8B-B14F-4D97-AF65-F5344CB8AC3E}">
        <p14:creationId xmlns:p14="http://schemas.microsoft.com/office/powerpoint/2010/main" val="2086100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89682960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6609981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7425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769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2A54C80-263E-416B-A8E0-580EDEADCBDC}" type="datetimeFigureOut">
              <a:rPr lang="en-US" smtClean="0"/>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61721177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9/29/2021</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8658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9/29/2021</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467947385"/>
      </p:ext>
    </p:extLst>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 id="2147484102" r:id="rId6"/>
    <p:sldLayoutId id="2147484103" r:id="rId7"/>
    <p:sldLayoutId id="2147484104" r:id="rId8"/>
    <p:sldLayoutId id="2147484105" r:id="rId9"/>
    <p:sldLayoutId id="2147484106" r:id="rId10"/>
    <p:sldLayoutId id="2147484107" r:id="rId11"/>
    <p:sldLayoutId id="2147484108" r:id="rId12"/>
    <p:sldLayoutId id="2147484109" r:id="rId13"/>
    <p:sldLayoutId id="2147484110" r:id="rId14"/>
    <p:sldLayoutId id="2147484111" r:id="rId15"/>
    <p:sldLayoutId id="2147484112"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539729" y="1147354"/>
            <a:ext cx="8915399" cy="2262781"/>
          </a:xfrm>
        </p:spPr>
        <p:txBody>
          <a:bodyPr>
            <a:normAutofit fontScale="90000"/>
          </a:bodyPr>
          <a:lstStyle/>
          <a:p>
            <a:pPr algn="ctr">
              <a:lnSpc>
                <a:spcPct val="100000"/>
              </a:lnSpc>
            </a:pPr>
            <a:r>
              <a:rPr lang="en-US" sz="2400" b="1" dirty="0"/>
              <a:t>CURRICULUM</a:t>
            </a:r>
            <a:br>
              <a:rPr lang="pl-PL" sz="2400" b="1" dirty="0"/>
            </a:br>
            <a:br>
              <a:rPr lang="pl-PL" sz="2400" b="1" dirty="0"/>
            </a:br>
            <a:r>
              <a:rPr lang="en-US" sz="2400" dirty="0"/>
              <a:t>COMPREHENSIVE TRAINING PLAN</a:t>
            </a:r>
            <a:br>
              <a:rPr lang="en-US" sz="2400" dirty="0"/>
            </a:br>
            <a:r>
              <a:rPr lang="pl-PL" sz="2400" dirty="0"/>
              <a:t>„</a:t>
            </a:r>
            <a:r>
              <a:rPr lang="en-US" sz="2400" dirty="0"/>
              <a:t>PROFESSIONAL CONSULTING BASED ON THE STUDY OF COGNITIVE PROCESSES FOR PEOPLE FROM THE NEET GROUP</a:t>
            </a:r>
            <a:r>
              <a:rPr lang="pl-PL" sz="2400" dirty="0"/>
              <a:t>”</a:t>
            </a:r>
            <a:br>
              <a:rPr lang="en-US" sz="2400" dirty="0"/>
            </a:br>
            <a:endParaRPr lang="pl-PL" sz="2400" dirty="0"/>
          </a:p>
        </p:txBody>
      </p:sp>
      <p:sp>
        <p:nvSpPr>
          <p:cNvPr id="3" name="Podtytuł 2"/>
          <p:cNvSpPr>
            <a:spLocks noGrp="1"/>
          </p:cNvSpPr>
          <p:nvPr>
            <p:ph type="subTitle" idx="1"/>
          </p:nvPr>
        </p:nvSpPr>
        <p:spPr>
          <a:xfrm>
            <a:off x="2624048" y="3575596"/>
            <a:ext cx="8915399" cy="1126283"/>
          </a:xfrm>
        </p:spPr>
        <p:txBody>
          <a:bodyPr>
            <a:normAutofit lnSpcReduction="10000"/>
          </a:bodyPr>
          <a:lstStyle/>
          <a:p>
            <a:pPr algn="ctr"/>
            <a:r>
              <a:rPr lang="en-US" sz="2000" cap="none" dirty="0">
                <a:solidFill>
                  <a:schemeClr val="tx1"/>
                </a:solidFill>
              </a:rPr>
              <a:t>DEVELOPMENT OF HUMAN COGNITIVE FUNCTIONS IN THE CONTEXT OF THE IMPLEMENTATION OF VOCATIONAL COUNSELING</a:t>
            </a:r>
          </a:p>
          <a:p>
            <a:pPr algn="ctr"/>
            <a:r>
              <a:rPr lang="en-US" sz="2000" cap="none" dirty="0">
                <a:solidFill>
                  <a:schemeClr val="tx1"/>
                </a:solidFill>
              </a:rPr>
              <a:t> </a:t>
            </a:r>
          </a:p>
          <a:p>
            <a:pPr algn="ctr"/>
            <a:endParaRPr lang="pl-PL" sz="2000" cap="none" dirty="0">
              <a:solidFill>
                <a:schemeClr val="tx1"/>
              </a:solidFill>
            </a:endParaRPr>
          </a:p>
        </p:txBody>
      </p:sp>
    </p:spTree>
    <p:extLst>
      <p:ext uri="{BB962C8B-B14F-4D97-AF65-F5344CB8AC3E}">
        <p14:creationId xmlns:p14="http://schemas.microsoft.com/office/powerpoint/2010/main" val="2821237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B1684F4-0A6E-4F39-BC0B-2B304FDBDBB5}"/>
              </a:ext>
            </a:extLst>
          </p:cNvPr>
          <p:cNvSpPr>
            <a:spLocks noGrp="1"/>
          </p:cNvSpPr>
          <p:nvPr>
            <p:ph type="title"/>
          </p:nvPr>
        </p:nvSpPr>
        <p:spPr/>
        <p:txBody>
          <a:bodyPr>
            <a:normAutofit/>
          </a:bodyPr>
          <a:lstStyle/>
          <a:p>
            <a:r>
              <a:rPr lang="pl-PL" sz="3200" dirty="0"/>
              <a:t>DEVELOPMENT OF COGNITIVE FUNCTIONS</a:t>
            </a:r>
          </a:p>
        </p:txBody>
      </p:sp>
      <p:sp>
        <p:nvSpPr>
          <p:cNvPr id="3" name="Symbol zastępczy zawartości 2">
            <a:extLst>
              <a:ext uri="{FF2B5EF4-FFF2-40B4-BE49-F238E27FC236}">
                <a16:creationId xmlns:a16="http://schemas.microsoft.com/office/drawing/2014/main" id="{D6039E95-20F1-4073-999E-3DB7A2427041}"/>
              </a:ext>
            </a:extLst>
          </p:cNvPr>
          <p:cNvSpPr>
            <a:spLocks noGrp="1"/>
          </p:cNvSpPr>
          <p:nvPr>
            <p:ph idx="1"/>
          </p:nvPr>
        </p:nvSpPr>
        <p:spPr/>
        <p:txBody>
          <a:bodyPr/>
          <a:lstStyle/>
          <a:p>
            <a:pPr marL="0" indent="0">
              <a:buNone/>
            </a:pPr>
            <a:r>
              <a:rPr lang="en-US" b="1" dirty="0"/>
              <a:t>Lifelong learning concept</a:t>
            </a:r>
          </a:p>
          <a:p>
            <a:r>
              <a:rPr lang="en-US" dirty="0"/>
              <a:t>As a result, multiple changes in the place and nature of work throughout one's life are part of the pursuit of a career path, and learning, including a new profession, has taken the form of a lifelong process.</a:t>
            </a:r>
          </a:p>
          <a:p>
            <a:r>
              <a:rPr lang="en-US" dirty="0"/>
              <a:t>Due to the increasing requirements of employers towards potential employees, having education more and more often has to be supplemented with appropriate competences and professional experience.</a:t>
            </a:r>
          </a:p>
          <a:p>
            <a:endParaRPr lang="en-US" dirty="0"/>
          </a:p>
          <a:p>
            <a:endParaRPr lang="pl-PL" dirty="0"/>
          </a:p>
        </p:txBody>
      </p:sp>
    </p:spTree>
    <p:extLst>
      <p:ext uri="{BB962C8B-B14F-4D97-AF65-F5344CB8AC3E}">
        <p14:creationId xmlns:p14="http://schemas.microsoft.com/office/powerpoint/2010/main" val="667383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B1684F4-0A6E-4F39-BC0B-2B304FDBDBB5}"/>
              </a:ext>
            </a:extLst>
          </p:cNvPr>
          <p:cNvSpPr>
            <a:spLocks noGrp="1"/>
          </p:cNvSpPr>
          <p:nvPr>
            <p:ph type="title"/>
          </p:nvPr>
        </p:nvSpPr>
        <p:spPr/>
        <p:txBody>
          <a:bodyPr>
            <a:normAutofit/>
          </a:bodyPr>
          <a:lstStyle/>
          <a:p>
            <a:r>
              <a:rPr lang="pl-PL" sz="3200" dirty="0"/>
              <a:t>DEVELOPMENT OF COGNITIVE FUNCTIONS</a:t>
            </a:r>
          </a:p>
        </p:txBody>
      </p:sp>
      <p:sp>
        <p:nvSpPr>
          <p:cNvPr id="3" name="Symbol zastępczy zawartości 2">
            <a:extLst>
              <a:ext uri="{FF2B5EF4-FFF2-40B4-BE49-F238E27FC236}">
                <a16:creationId xmlns:a16="http://schemas.microsoft.com/office/drawing/2014/main" id="{D6039E95-20F1-4073-999E-3DB7A2427041}"/>
              </a:ext>
            </a:extLst>
          </p:cNvPr>
          <p:cNvSpPr>
            <a:spLocks noGrp="1"/>
          </p:cNvSpPr>
          <p:nvPr>
            <p:ph idx="1"/>
          </p:nvPr>
        </p:nvSpPr>
        <p:spPr/>
        <p:txBody>
          <a:bodyPr/>
          <a:lstStyle/>
          <a:p>
            <a:pPr marL="0" indent="0">
              <a:buNone/>
            </a:pPr>
            <a:r>
              <a:rPr lang="en-US" b="1" dirty="0"/>
              <a:t>Lifelong learning concept</a:t>
            </a:r>
          </a:p>
          <a:p>
            <a:r>
              <a:rPr lang="en-US" dirty="0"/>
              <a:t>Skills, experience and knowledge acquired outside of the traditional understanding of education turn out to be very useful and sometimes crucial in obtaining employment.</a:t>
            </a:r>
          </a:p>
          <a:p>
            <a:r>
              <a:rPr lang="en-US" dirty="0"/>
              <a:t>The multitude of experiences and skills helps in easier adaptation to the requirements of the labor market, creates a wider range of opportunities for retraining and supplementing one's knowledge.</a:t>
            </a:r>
          </a:p>
          <a:p>
            <a:endParaRPr lang="en-US" dirty="0"/>
          </a:p>
          <a:p>
            <a:endParaRPr lang="pl-PL" dirty="0"/>
          </a:p>
        </p:txBody>
      </p:sp>
    </p:spTree>
    <p:extLst>
      <p:ext uri="{BB962C8B-B14F-4D97-AF65-F5344CB8AC3E}">
        <p14:creationId xmlns:p14="http://schemas.microsoft.com/office/powerpoint/2010/main" val="560136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44CA42-0F43-4E72-B4EE-23B3CB6FDD19}"/>
              </a:ext>
            </a:extLst>
          </p:cNvPr>
          <p:cNvSpPr>
            <a:spLocks noGrp="1"/>
          </p:cNvSpPr>
          <p:nvPr>
            <p:ph type="title"/>
          </p:nvPr>
        </p:nvSpPr>
        <p:spPr/>
        <p:txBody>
          <a:bodyPr>
            <a:normAutofit fontScale="90000"/>
          </a:bodyPr>
          <a:lstStyle/>
          <a:p>
            <a:r>
              <a:rPr lang="en-US" dirty="0"/>
              <a:t>CHANGE OF APPROACH IN CAREER COUNSELING</a:t>
            </a:r>
            <a:br>
              <a:rPr lang="en-US" dirty="0"/>
            </a:br>
            <a:br>
              <a:rPr lang="en-US" dirty="0"/>
            </a:br>
            <a:endParaRPr lang="pl-PL" dirty="0"/>
          </a:p>
        </p:txBody>
      </p:sp>
      <p:sp>
        <p:nvSpPr>
          <p:cNvPr id="3" name="Symbol zastępczy zawartości 2">
            <a:extLst>
              <a:ext uri="{FF2B5EF4-FFF2-40B4-BE49-F238E27FC236}">
                <a16:creationId xmlns:a16="http://schemas.microsoft.com/office/drawing/2014/main" id="{AAD03278-DABD-4500-9805-2DA7D88CC0F9}"/>
              </a:ext>
            </a:extLst>
          </p:cNvPr>
          <p:cNvSpPr>
            <a:spLocks noGrp="1"/>
          </p:cNvSpPr>
          <p:nvPr>
            <p:ph idx="1"/>
          </p:nvPr>
        </p:nvSpPr>
        <p:spPr/>
        <p:txBody>
          <a:bodyPr/>
          <a:lstStyle/>
          <a:p>
            <a:pPr marL="0" indent="0">
              <a:buNone/>
            </a:pPr>
            <a:r>
              <a:rPr lang="en-US" b="1" dirty="0"/>
              <a:t>Life experiences and crisis situations</a:t>
            </a:r>
          </a:p>
          <a:p>
            <a:r>
              <a:rPr lang="en-US" dirty="0"/>
              <a:t>Life experiences are made up of critical events that contribute to learning.</a:t>
            </a:r>
          </a:p>
          <a:p>
            <a:r>
              <a:rPr lang="en-US" dirty="0"/>
              <a:t>One of the strategies of coping with crisis situations is opening up to new knowledge, searching for information, learning new behaviors.</a:t>
            </a:r>
          </a:p>
          <a:p>
            <a:r>
              <a:rPr lang="en-US" dirty="0"/>
              <a:t>In difficult situations, counseling may be helpful, thanks to which the consultant can learn about the possibilities of dealing with the situation in which he or she finds himself.</a:t>
            </a:r>
          </a:p>
          <a:p>
            <a:endParaRPr lang="en-US" dirty="0"/>
          </a:p>
          <a:p>
            <a:endParaRPr lang="pl-PL" dirty="0"/>
          </a:p>
        </p:txBody>
      </p:sp>
    </p:spTree>
    <p:extLst>
      <p:ext uri="{BB962C8B-B14F-4D97-AF65-F5344CB8AC3E}">
        <p14:creationId xmlns:p14="http://schemas.microsoft.com/office/powerpoint/2010/main" val="22701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44CA42-0F43-4E72-B4EE-23B3CB6FDD19}"/>
              </a:ext>
            </a:extLst>
          </p:cNvPr>
          <p:cNvSpPr>
            <a:spLocks noGrp="1"/>
          </p:cNvSpPr>
          <p:nvPr>
            <p:ph type="title"/>
          </p:nvPr>
        </p:nvSpPr>
        <p:spPr/>
        <p:txBody>
          <a:bodyPr>
            <a:normAutofit fontScale="90000"/>
          </a:bodyPr>
          <a:lstStyle/>
          <a:p>
            <a:r>
              <a:rPr lang="en-US" dirty="0"/>
              <a:t>CHANGE OF APPROACH IN CAREER COUNSELING</a:t>
            </a:r>
            <a:br>
              <a:rPr lang="en-US" dirty="0"/>
            </a:br>
            <a:br>
              <a:rPr lang="en-US" dirty="0"/>
            </a:br>
            <a:endParaRPr lang="pl-PL" dirty="0"/>
          </a:p>
        </p:txBody>
      </p:sp>
      <p:sp>
        <p:nvSpPr>
          <p:cNvPr id="3" name="Symbol zastępczy zawartości 2">
            <a:extLst>
              <a:ext uri="{FF2B5EF4-FFF2-40B4-BE49-F238E27FC236}">
                <a16:creationId xmlns:a16="http://schemas.microsoft.com/office/drawing/2014/main" id="{AAD03278-DABD-4500-9805-2DA7D88CC0F9}"/>
              </a:ext>
            </a:extLst>
          </p:cNvPr>
          <p:cNvSpPr>
            <a:spLocks noGrp="1"/>
          </p:cNvSpPr>
          <p:nvPr>
            <p:ph idx="1"/>
          </p:nvPr>
        </p:nvSpPr>
        <p:spPr/>
        <p:txBody>
          <a:bodyPr/>
          <a:lstStyle/>
          <a:p>
            <a:pPr marL="0" indent="0">
              <a:buNone/>
            </a:pPr>
            <a:r>
              <a:rPr lang="en-US" b="1" dirty="0"/>
              <a:t>A new approach to both education and career guidance</a:t>
            </a:r>
          </a:p>
          <a:p>
            <a:r>
              <a:rPr lang="en-US" dirty="0"/>
              <a:t>In adult education, there has been a shift from institutional to individual learning.</a:t>
            </a:r>
          </a:p>
          <a:p>
            <a:r>
              <a:rPr lang="en-US" dirty="0"/>
              <a:t>Learning has taken the form of a lifelong process in which the individual becomes an autonomous subject.</a:t>
            </a:r>
          </a:p>
          <a:p>
            <a:r>
              <a:rPr lang="en-US" dirty="0"/>
              <a:t>In the process of acquiring knowledge, an important role is played by the individual's everyday experience, gained in everyday interactions, both in a conscious and unconscious way.</a:t>
            </a:r>
          </a:p>
          <a:p>
            <a:endParaRPr lang="en-US" dirty="0"/>
          </a:p>
          <a:p>
            <a:endParaRPr lang="pl-PL" dirty="0"/>
          </a:p>
        </p:txBody>
      </p:sp>
    </p:spTree>
    <p:extLst>
      <p:ext uri="{BB962C8B-B14F-4D97-AF65-F5344CB8AC3E}">
        <p14:creationId xmlns:p14="http://schemas.microsoft.com/office/powerpoint/2010/main" val="51243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44CA42-0F43-4E72-B4EE-23B3CB6FDD19}"/>
              </a:ext>
            </a:extLst>
          </p:cNvPr>
          <p:cNvSpPr>
            <a:spLocks noGrp="1"/>
          </p:cNvSpPr>
          <p:nvPr>
            <p:ph type="title"/>
          </p:nvPr>
        </p:nvSpPr>
        <p:spPr/>
        <p:txBody>
          <a:bodyPr>
            <a:normAutofit fontScale="90000"/>
          </a:bodyPr>
          <a:lstStyle/>
          <a:p>
            <a:r>
              <a:rPr lang="en-US" dirty="0"/>
              <a:t>CHANGE OF APPROACH IN CAREER COUNSELING</a:t>
            </a:r>
            <a:br>
              <a:rPr lang="en-US" dirty="0"/>
            </a:br>
            <a:br>
              <a:rPr lang="en-US" dirty="0"/>
            </a:br>
            <a:endParaRPr lang="pl-PL" dirty="0"/>
          </a:p>
        </p:txBody>
      </p:sp>
      <p:sp>
        <p:nvSpPr>
          <p:cNvPr id="3" name="Symbol zastępczy zawartości 2">
            <a:extLst>
              <a:ext uri="{FF2B5EF4-FFF2-40B4-BE49-F238E27FC236}">
                <a16:creationId xmlns:a16="http://schemas.microsoft.com/office/drawing/2014/main" id="{AAD03278-DABD-4500-9805-2DA7D88CC0F9}"/>
              </a:ext>
            </a:extLst>
          </p:cNvPr>
          <p:cNvSpPr>
            <a:spLocks noGrp="1"/>
          </p:cNvSpPr>
          <p:nvPr>
            <p:ph idx="1"/>
          </p:nvPr>
        </p:nvSpPr>
        <p:spPr/>
        <p:txBody>
          <a:bodyPr/>
          <a:lstStyle/>
          <a:p>
            <a:pPr marL="0" indent="0">
              <a:buNone/>
            </a:pPr>
            <a:r>
              <a:rPr lang="en-US" b="1" dirty="0"/>
              <a:t>Expanding the importance of counseling</a:t>
            </a:r>
          </a:p>
          <a:p>
            <a:r>
              <a:rPr lang="en-US" dirty="0"/>
              <a:t>For many years, counseling and counseling have been considered in the context of choosing a profession. Currently, the meaning of counseling is beginning to include additional issues.</a:t>
            </a:r>
          </a:p>
          <a:p>
            <a:r>
              <a:rPr lang="en-US" dirty="0"/>
              <a:t>Counseling ceases to rely only on ad hoc assistance in choosing the right profession, providing information on individual professions, and the possibility of retraining in the field chosen by the individual.</a:t>
            </a:r>
          </a:p>
          <a:p>
            <a:endParaRPr lang="en-US" dirty="0"/>
          </a:p>
          <a:p>
            <a:endParaRPr lang="pl-PL" dirty="0"/>
          </a:p>
        </p:txBody>
      </p:sp>
    </p:spTree>
    <p:extLst>
      <p:ext uri="{BB962C8B-B14F-4D97-AF65-F5344CB8AC3E}">
        <p14:creationId xmlns:p14="http://schemas.microsoft.com/office/powerpoint/2010/main" val="2886123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44CA42-0F43-4E72-B4EE-23B3CB6FDD19}"/>
              </a:ext>
            </a:extLst>
          </p:cNvPr>
          <p:cNvSpPr>
            <a:spLocks noGrp="1"/>
          </p:cNvSpPr>
          <p:nvPr>
            <p:ph type="title"/>
          </p:nvPr>
        </p:nvSpPr>
        <p:spPr/>
        <p:txBody>
          <a:bodyPr>
            <a:normAutofit fontScale="90000"/>
          </a:bodyPr>
          <a:lstStyle/>
          <a:p>
            <a:r>
              <a:rPr lang="en-US" dirty="0"/>
              <a:t>CHANGE OF APPROACH IN CAREER COUNSELING</a:t>
            </a:r>
            <a:br>
              <a:rPr lang="en-US" dirty="0"/>
            </a:br>
            <a:br>
              <a:rPr lang="en-US" dirty="0"/>
            </a:br>
            <a:endParaRPr lang="pl-PL" dirty="0"/>
          </a:p>
        </p:txBody>
      </p:sp>
      <p:sp>
        <p:nvSpPr>
          <p:cNvPr id="3" name="Symbol zastępczy zawartości 2">
            <a:extLst>
              <a:ext uri="{FF2B5EF4-FFF2-40B4-BE49-F238E27FC236}">
                <a16:creationId xmlns:a16="http://schemas.microsoft.com/office/drawing/2014/main" id="{AAD03278-DABD-4500-9805-2DA7D88CC0F9}"/>
              </a:ext>
            </a:extLst>
          </p:cNvPr>
          <p:cNvSpPr>
            <a:spLocks noGrp="1"/>
          </p:cNvSpPr>
          <p:nvPr>
            <p:ph idx="1"/>
          </p:nvPr>
        </p:nvSpPr>
        <p:spPr/>
        <p:txBody>
          <a:bodyPr/>
          <a:lstStyle/>
          <a:p>
            <a:pPr marL="0" indent="0">
              <a:buNone/>
            </a:pPr>
            <a:r>
              <a:rPr lang="en-US" b="1" dirty="0"/>
              <a:t>Change in the relationship between the counselor and the consultant</a:t>
            </a:r>
          </a:p>
          <a:p>
            <a:r>
              <a:rPr lang="en-US" dirty="0"/>
              <a:t>While the previous definitions of career counseling focused on the counselor as the one who gives specific instructions, the counseling in the contemporary sense emphasizes the autonomous attitude of the counselee.</a:t>
            </a:r>
          </a:p>
          <a:p>
            <a:r>
              <a:rPr lang="en-US" dirty="0"/>
              <a:t>In this context, the new attitude of the counselor is reduced to a person who does not impose his opinion, does not provide ready solutions, does not help the consultant in making decisions, but aims to help her make the most appropriate choice for her.</a:t>
            </a:r>
          </a:p>
          <a:p>
            <a:endParaRPr lang="en-US" dirty="0"/>
          </a:p>
          <a:p>
            <a:endParaRPr lang="pl-PL" dirty="0"/>
          </a:p>
        </p:txBody>
      </p:sp>
    </p:spTree>
    <p:extLst>
      <p:ext uri="{BB962C8B-B14F-4D97-AF65-F5344CB8AC3E}">
        <p14:creationId xmlns:p14="http://schemas.microsoft.com/office/powerpoint/2010/main" val="293608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44CA42-0F43-4E72-B4EE-23B3CB6FDD19}"/>
              </a:ext>
            </a:extLst>
          </p:cNvPr>
          <p:cNvSpPr>
            <a:spLocks noGrp="1"/>
          </p:cNvSpPr>
          <p:nvPr>
            <p:ph type="title"/>
          </p:nvPr>
        </p:nvSpPr>
        <p:spPr/>
        <p:txBody>
          <a:bodyPr>
            <a:normAutofit fontScale="90000"/>
          </a:bodyPr>
          <a:lstStyle/>
          <a:p>
            <a:r>
              <a:rPr lang="en-US" dirty="0"/>
              <a:t>CHANGE OF APPROACH IN CAREER COUNSELING</a:t>
            </a:r>
            <a:br>
              <a:rPr lang="en-US" dirty="0"/>
            </a:br>
            <a:br>
              <a:rPr lang="en-US" dirty="0"/>
            </a:br>
            <a:endParaRPr lang="pl-PL" dirty="0"/>
          </a:p>
        </p:txBody>
      </p:sp>
      <p:sp>
        <p:nvSpPr>
          <p:cNvPr id="3" name="Symbol zastępczy zawartości 2">
            <a:extLst>
              <a:ext uri="{FF2B5EF4-FFF2-40B4-BE49-F238E27FC236}">
                <a16:creationId xmlns:a16="http://schemas.microsoft.com/office/drawing/2014/main" id="{AAD03278-DABD-4500-9805-2DA7D88CC0F9}"/>
              </a:ext>
            </a:extLst>
          </p:cNvPr>
          <p:cNvSpPr>
            <a:spLocks noGrp="1"/>
          </p:cNvSpPr>
          <p:nvPr>
            <p:ph idx="1"/>
          </p:nvPr>
        </p:nvSpPr>
        <p:spPr/>
        <p:txBody>
          <a:bodyPr/>
          <a:lstStyle/>
          <a:p>
            <a:pPr marL="0" indent="0">
              <a:buNone/>
            </a:pPr>
            <a:r>
              <a:rPr lang="en-US" b="1" dirty="0"/>
              <a:t>Change in the relationship between the counselor and the consultant</a:t>
            </a:r>
          </a:p>
          <a:p>
            <a:r>
              <a:rPr lang="en-US" dirty="0"/>
              <a:t>Such outlined relationships make the counselee more responsible for his decisions.</a:t>
            </a:r>
          </a:p>
          <a:p>
            <a:r>
              <a:rPr lang="en-US" dirty="0"/>
              <a:t>The counselor should also be a person who makes the counselee aware of changes in thinking about learning in the context of gaining new qualifications and competences.</a:t>
            </a:r>
          </a:p>
          <a:p>
            <a:endParaRPr lang="en-US" dirty="0"/>
          </a:p>
          <a:p>
            <a:endParaRPr lang="pl-PL" dirty="0"/>
          </a:p>
        </p:txBody>
      </p:sp>
    </p:spTree>
    <p:extLst>
      <p:ext uri="{BB962C8B-B14F-4D97-AF65-F5344CB8AC3E}">
        <p14:creationId xmlns:p14="http://schemas.microsoft.com/office/powerpoint/2010/main" val="76730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8EF916-5536-479F-89C1-E4252B8CF00C}"/>
              </a:ext>
            </a:extLst>
          </p:cNvPr>
          <p:cNvSpPr>
            <a:spLocks noGrp="1"/>
          </p:cNvSpPr>
          <p:nvPr>
            <p:ph type="title"/>
          </p:nvPr>
        </p:nvSpPr>
        <p:spPr/>
        <p:txBody>
          <a:bodyPr>
            <a:normAutofit/>
          </a:bodyPr>
          <a:lstStyle/>
          <a:p>
            <a:r>
              <a:rPr lang="en-US" sz="3200" dirty="0"/>
              <a:t>ADVANTAGES OF USING THE NEW METHOD</a:t>
            </a:r>
            <a:endParaRPr lang="pl-PL" sz="3200" dirty="0"/>
          </a:p>
        </p:txBody>
      </p:sp>
      <p:sp>
        <p:nvSpPr>
          <p:cNvPr id="3" name="Symbol zastępczy tekstu 2">
            <a:extLst>
              <a:ext uri="{FF2B5EF4-FFF2-40B4-BE49-F238E27FC236}">
                <a16:creationId xmlns:a16="http://schemas.microsoft.com/office/drawing/2014/main" id="{F665D331-C928-4A25-88B1-D94D89ABB76F}"/>
              </a:ext>
            </a:extLst>
          </p:cNvPr>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1698105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759EAE-16EF-4C03-A3EC-E6676BD078D0}"/>
              </a:ext>
            </a:extLst>
          </p:cNvPr>
          <p:cNvSpPr>
            <a:spLocks noGrp="1"/>
          </p:cNvSpPr>
          <p:nvPr>
            <p:ph type="title"/>
          </p:nvPr>
        </p:nvSpPr>
        <p:spPr/>
        <p:txBody>
          <a:bodyPr>
            <a:normAutofit/>
          </a:bodyPr>
          <a:lstStyle/>
          <a:p>
            <a:r>
              <a:rPr lang="en-US" sz="3200" dirty="0"/>
              <a:t>ADVANTAGES OF USING THE NEW METHOD</a:t>
            </a:r>
            <a:endParaRPr lang="pl-PL" sz="3200" dirty="0"/>
          </a:p>
        </p:txBody>
      </p:sp>
      <p:sp>
        <p:nvSpPr>
          <p:cNvPr id="3" name="Symbol zastępczy zawartości 2">
            <a:extLst>
              <a:ext uri="{FF2B5EF4-FFF2-40B4-BE49-F238E27FC236}">
                <a16:creationId xmlns:a16="http://schemas.microsoft.com/office/drawing/2014/main" id="{F95BDAE7-EC74-4EF1-9168-A4999A28F693}"/>
              </a:ext>
            </a:extLst>
          </p:cNvPr>
          <p:cNvSpPr>
            <a:spLocks noGrp="1"/>
          </p:cNvSpPr>
          <p:nvPr>
            <p:ph idx="1"/>
          </p:nvPr>
        </p:nvSpPr>
        <p:spPr/>
        <p:txBody>
          <a:bodyPr/>
          <a:lstStyle/>
          <a:p>
            <a:r>
              <a:rPr lang="en-US" dirty="0"/>
              <a:t>The sessions are designed to raise the self-awareness and develop the social skills of the participants.</a:t>
            </a:r>
          </a:p>
          <a:p>
            <a:r>
              <a:rPr lang="en-US" dirty="0"/>
              <a:t>Finding yourself in the modern labor market requires you to acquire new competences:</a:t>
            </a:r>
          </a:p>
          <a:p>
            <a:pPr lvl="1">
              <a:buFont typeface="Arial" panose="020B0604020202020204" pitchFamily="34" charset="0"/>
              <a:buChar char="•"/>
            </a:pPr>
            <a:r>
              <a:rPr lang="en-US" dirty="0"/>
              <a:t>reflectivity,</a:t>
            </a:r>
          </a:p>
          <a:p>
            <a:pPr lvl="1">
              <a:buFont typeface="Arial" panose="020B0604020202020204" pitchFamily="34" charset="0"/>
              <a:buChar char="•"/>
            </a:pPr>
            <a:r>
              <a:rPr lang="en-US" dirty="0"/>
              <a:t>adaptability,</a:t>
            </a:r>
          </a:p>
          <a:p>
            <a:pPr lvl="1">
              <a:buFont typeface="Arial" panose="020B0604020202020204" pitchFamily="34" charset="0"/>
              <a:buChar char="•"/>
            </a:pPr>
            <a:r>
              <a:rPr lang="en-US" dirty="0"/>
              <a:t>the ability to construct one's own identity,</a:t>
            </a:r>
          </a:p>
          <a:p>
            <a:pPr lvl="1">
              <a:buFont typeface="Arial" panose="020B0604020202020204" pitchFamily="34" charset="0"/>
              <a:buChar char="•"/>
            </a:pPr>
            <a:r>
              <a:rPr lang="en-US" dirty="0"/>
              <a:t>the ability to balance professional and non-professional life,</a:t>
            </a:r>
          </a:p>
          <a:p>
            <a:pPr lvl="1">
              <a:buFont typeface="Arial" panose="020B0604020202020204" pitchFamily="34" charset="0"/>
              <a:buChar char="•"/>
            </a:pPr>
            <a:r>
              <a:rPr lang="en-US" dirty="0"/>
              <a:t>narrative</a:t>
            </a:r>
          </a:p>
          <a:p>
            <a:pPr lvl="1">
              <a:buFont typeface="Arial" panose="020B0604020202020204" pitchFamily="34" charset="0"/>
              <a:buChar char="•"/>
            </a:pPr>
            <a:r>
              <a:rPr lang="en-US" dirty="0"/>
              <a:t>employability.</a:t>
            </a:r>
          </a:p>
          <a:p>
            <a:endParaRPr lang="en-US" dirty="0"/>
          </a:p>
          <a:p>
            <a:endParaRPr lang="pl-PL" dirty="0"/>
          </a:p>
        </p:txBody>
      </p:sp>
    </p:spTree>
    <p:extLst>
      <p:ext uri="{BB962C8B-B14F-4D97-AF65-F5344CB8AC3E}">
        <p14:creationId xmlns:p14="http://schemas.microsoft.com/office/powerpoint/2010/main" val="26319483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759EAE-16EF-4C03-A3EC-E6676BD078D0}"/>
              </a:ext>
            </a:extLst>
          </p:cNvPr>
          <p:cNvSpPr>
            <a:spLocks noGrp="1"/>
          </p:cNvSpPr>
          <p:nvPr>
            <p:ph type="title"/>
          </p:nvPr>
        </p:nvSpPr>
        <p:spPr/>
        <p:txBody>
          <a:bodyPr>
            <a:normAutofit/>
          </a:bodyPr>
          <a:lstStyle/>
          <a:p>
            <a:r>
              <a:rPr lang="en-US" sz="3200" dirty="0"/>
              <a:t>ADVANTAGES OF USING THE NEW METHOD</a:t>
            </a:r>
            <a:endParaRPr lang="pl-PL" sz="3200" dirty="0"/>
          </a:p>
        </p:txBody>
      </p:sp>
      <p:sp>
        <p:nvSpPr>
          <p:cNvPr id="3" name="Symbol zastępczy zawartości 2">
            <a:extLst>
              <a:ext uri="{FF2B5EF4-FFF2-40B4-BE49-F238E27FC236}">
                <a16:creationId xmlns:a16="http://schemas.microsoft.com/office/drawing/2014/main" id="{F95BDAE7-EC74-4EF1-9168-A4999A28F693}"/>
              </a:ext>
            </a:extLst>
          </p:cNvPr>
          <p:cNvSpPr>
            <a:spLocks noGrp="1"/>
          </p:cNvSpPr>
          <p:nvPr>
            <p:ph idx="1"/>
          </p:nvPr>
        </p:nvSpPr>
        <p:spPr/>
        <p:txBody>
          <a:bodyPr/>
          <a:lstStyle/>
          <a:p>
            <a:pPr marL="0" indent="0">
              <a:buNone/>
            </a:pPr>
            <a:r>
              <a:rPr lang="en-US" b="1" dirty="0"/>
              <a:t>Key success factors in the labor market</a:t>
            </a:r>
          </a:p>
          <a:p>
            <a:r>
              <a:rPr lang="en-US" dirty="0"/>
              <a:t>The key determinant of the course of the professional process of an individual is their ability to be employed, which they see not only in the conditions of the labor market, but also in the causative capacity of the entity related to building a network of relations with employers and the ability to promote own resources.</a:t>
            </a:r>
          </a:p>
          <a:p>
            <a:endParaRPr lang="en-US" dirty="0"/>
          </a:p>
          <a:p>
            <a:endParaRPr lang="pl-PL" dirty="0"/>
          </a:p>
        </p:txBody>
      </p:sp>
    </p:spTree>
    <p:extLst>
      <p:ext uri="{BB962C8B-B14F-4D97-AF65-F5344CB8AC3E}">
        <p14:creationId xmlns:p14="http://schemas.microsoft.com/office/powerpoint/2010/main" val="2334526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8019AE-748B-4882-ABA1-D1C59E5A65D4}"/>
              </a:ext>
            </a:extLst>
          </p:cNvPr>
          <p:cNvSpPr>
            <a:spLocks noGrp="1"/>
          </p:cNvSpPr>
          <p:nvPr>
            <p:ph type="title"/>
          </p:nvPr>
        </p:nvSpPr>
        <p:spPr/>
        <p:txBody>
          <a:bodyPr/>
          <a:lstStyle/>
          <a:p>
            <a:pPr algn="ctr"/>
            <a:r>
              <a:rPr lang="pl-PL" dirty="0"/>
              <a:t>MODEL PRESENTATION</a:t>
            </a:r>
          </a:p>
        </p:txBody>
      </p:sp>
      <p:sp>
        <p:nvSpPr>
          <p:cNvPr id="3" name="Symbol zastępczy tekstu 2">
            <a:extLst>
              <a:ext uri="{FF2B5EF4-FFF2-40B4-BE49-F238E27FC236}">
                <a16:creationId xmlns:a16="http://schemas.microsoft.com/office/drawing/2014/main" id="{670A19EF-C056-421E-B852-8C57ED2D254C}"/>
              </a:ext>
            </a:extLst>
          </p:cNvPr>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2055089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759EAE-16EF-4C03-A3EC-E6676BD078D0}"/>
              </a:ext>
            </a:extLst>
          </p:cNvPr>
          <p:cNvSpPr>
            <a:spLocks noGrp="1"/>
          </p:cNvSpPr>
          <p:nvPr>
            <p:ph type="title"/>
          </p:nvPr>
        </p:nvSpPr>
        <p:spPr/>
        <p:txBody>
          <a:bodyPr>
            <a:normAutofit/>
          </a:bodyPr>
          <a:lstStyle/>
          <a:p>
            <a:r>
              <a:rPr lang="en-US" sz="3200" dirty="0"/>
              <a:t>ADVANTAGES OF USING THE NEW METHOD</a:t>
            </a:r>
            <a:endParaRPr lang="pl-PL" sz="3200" dirty="0"/>
          </a:p>
        </p:txBody>
      </p:sp>
      <p:sp>
        <p:nvSpPr>
          <p:cNvPr id="3" name="Symbol zastępczy zawartości 2">
            <a:extLst>
              <a:ext uri="{FF2B5EF4-FFF2-40B4-BE49-F238E27FC236}">
                <a16:creationId xmlns:a16="http://schemas.microsoft.com/office/drawing/2014/main" id="{F95BDAE7-EC74-4EF1-9168-A4999A28F693}"/>
              </a:ext>
            </a:extLst>
          </p:cNvPr>
          <p:cNvSpPr>
            <a:spLocks noGrp="1"/>
          </p:cNvSpPr>
          <p:nvPr>
            <p:ph idx="1"/>
          </p:nvPr>
        </p:nvSpPr>
        <p:spPr/>
        <p:txBody>
          <a:bodyPr/>
          <a:lstStyle/>
          <a:p>
            <a:pPr marL="0" indent="0">
              <a:buNone/>
            </a:pPr>
            <a:r>
              <a:rPr lang="en-US" b="1" dirty="0"/>
              <a:t>Supporting personal development</a:t>
            </a:r>
          </a:p>
          <a:p>
            <a:r>
              <a:rPr lang="en-US" dirty="0"/>
              <a:t>Participation in educational activities can provide experiences that have the potential to support personal development.</a:t>
            </a:r>
          </a:p>
          <a:p>
            <a:r>
              <a:rPr lang="en-US" dirty="0"/>
              <a:t>The sessions are based on personal experiences and peer support. The structured framework offered by this program enables the individual to derive the greatest benefit from the activities undertaken.</a:t>
            </a:r>
          </a:p>
          <a:p>
            <a:r>
              <a:rPr lang="en-US" dirty="0"/>
              <a:t>To achieve this, it is necessary to support, conduct self-control and set goals, monitor progress on an ongoing basis, and then review and reflect on the lessons learned.</a:t>
            </a:r>
          </a:p>
          <a:p>
            <a:endParaRPr lang="en-US" dirty="0"/>
          </a:p>
          <a:p>
            <a:endParaRPr lang="pl-PL" dirty="0"/>
          </a:p>
        </p:txBody>
      </p:sp>
    </p:spTree>
    <p:extLst>
      <p:ext uri="{BB962C8B-B14F-4D97-AF65-F5344CB8AC3E}">
        <p14:creationId xmlns:p14="http://schemas.microsoft.com/office/powerpoint/2010/main" val="3957804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759EAE-16EF-4C03-A3EC-E6676BD078D0}"/>
              </a:ext>
            </a:extLst>
          </p:cNvPr>
          <p:cNvSpPr>
            <a:spLocks noGrp="1"/>
          </p:cNvSpPr>
          <p:nvPr>
            <p:ph type="title"/>
          </p:nvPr>
        </p:nvSpPr>
        <p:spPr/>
        <p:txBody>
          <a:bodyPr>
            <a:normAutofit/>
          </a:bodyPr>
          <a:lstStyle/>
          <a:p>
            <a:r>
              <a:rPr lang="en-US" sz="3200" dirty="0"/>
              <a:t>ADVANTAGES OF USING THE NEW METHOD</a:t>
            </a:r>
            <a:endParaRPr lang="pl-PL" sz="3200" dirty="0"/>
          </a:p>
        </p:txBody>
      </p:sp>
      <p:sp>
        <p:nvSpPr>
          <p:cNvPr id="3" name="Symbol zastępczy zawartości 2">
            <a:extLst>
              <a:ext uri="{FF2B5EF4-FFF2-40B4-BE49-F238E27FC236}">
                <a16:creationId xmlns:a16="http://schemas.microsoft.com/office/drawing/2014/main" id="{F95BDAE7-EC74-4EF1-9168-A4999A28F693}"/>
              </a:ext>
            </a:extLst>
          </p:cNvPr>
          <p:cNvSpPr>
            <a:spLocks noGrp="1"/>
          </p:cNvSpPr>
          <p:nvPr>
            <p:ph idx="1"/>
          </p:nvPr>
        </p:nvSpPr>
        <p:spPr/>
        <p:txBody>
          <a:bodyPr/>
          <a:lstStyle/>
          <a:p>
            <a:pPr marL="0" indent="0">
              <a:buNone/>
            </a:pPr>
            <a:r>
              <a:rPr lang="en-US" b="1" dirty="0"/>
              <a:t>The program supports personal development:</a:t>
            </a:r>
          </a:p>
          <a:p>
            <a:r>
              <a:rPr lang="en-US" dirty="0"/>
              <a:t>provides a structure to support development;</a:t>
            </a:r>
          </a:p>
          <a:p>
            <a:r>
              <a:rPr lang="en-US" dirty="0"/>
              <a:t>it allows people to find out about their strengths and weaknesses</a:t>
            </a:r>
          </a:p>
          <a:p>
            <a:r>
              <a:rPr lang="en-US" dirty="0"/>
              <a:t>gives feedback;</a:t>
            </a:r>
          </a:p>
          <a:p>
            <a:r>
              <a:rPr lang="en-US" dirty="0"/>
              <a:t>helps individuals deal with barriers to development;</a:t>
            </a:r>
          </a:p>
          <a:p>
            <a:r>
              <a:rPr lang="en-US" dirty="0"/>
              <a:t>supports individual decision making.</a:t>
            </a:r>
          </a:p>
          <a:p>
            <a:endParaRPr lang="en-US" dirty="0"/>
          </a:p>
          <a:p>
            <a:endParaRPr lang="pl-PL" dirty="0"/>
          </a:p>
        </p:txBody>
      </p:sp>
    </p:spTree>
    <p:extLst>
      <p:ext uri="{BB962C8B-B14F-4D97-AF65-F5344CB8AC3E}">
        <p14:creationId xmlns:p14="http://schemas.microsoft.com/office/powerpoint/2010/main" val="2505307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132A2A6-BFA4-4DA2-87F2-69FC95047A66}"/>
              </a:ext>
            </a:extLst>
          </p:cNvPr>
          <p:cNvSpPr>
            <a:spLocks noGrp="1"/>
          </p:cNvSpPr>
          <p:nvPr>
            <p:ph type="title"/>
          </p:nvPr>
        </p:nvSpPr>
        <p:spPr/>
        <p:txBody>
          <a:bodyPr>
            <a:normAutofit/>
          </a:bodyPr>
          <a:lstStyle/>
          <a:p>
            <a:r>
              <a:rPr lang="en-US" sz="3200" dirty="0"/>
              <a:t>ADVANTAGES OF USING THE NEW METHOD</a:t>
            </a:r>
            <a:endParaRPr lang="pl-PL" sz="3200" dirty="0"/>
          </a:p>
        </p:txBody>
      </p:sp>
      <p:sp>
        <p:nvSpPr>
          <p:cNvPr id="3" name="Symbol zastępczy zawartości 2">
            <a:extLst>
              <a:ext uri="{FF2B5EF4-FFF2-40B4-BE49-F238E27FC236}">
                <a16:creationId xmlns:a16="http://schemas.microsoft.com/office/drawing/2014/main" id="{A1433DA8-D84A-4C28-AE97-A65FF1203AA4}"/>
              </a:ext>
            </a:extLst>
          </p:cNvPr>
          <p:cNvSpPr>
            <a:spLocks noGrp="1"/>
          </p:cNvSpPr>
          <p:nvPr>
            <p:ph idx="1"/>
          </p:nvPr>
        </p:nvSpPr>
        <p:spPr/>
        <p:txBody>
          <a:bodyPr/>
          <a:lstStyle/>
          <a:p>
            <a:pPr marL="0" indent="0">
              <a:buNone/>
            </a:pPr>
            <a:r>
              <a:rPr lang="en-US" b="1" dirty="0"/>
              <a:t>The program supports personal development</a:t>
            </a:r>
          </a:p>
          <a:p>
            <a:r>
              <a:rPr lang="en-US" dirty="0"/>
              <a:t>It also supports an understanding of the need for reliability and consistency, especially at work.</a:t>
            </a:r>
          </a:p>
          <a:p>
            <a:r>
              <a:rPr lang="en-US" dirty="0"/>
              <a:t>The development of this knowledge and skills can contribute to:</a:t>
            </a:r>
          </a:p>
          <a:p>
            <a:pPr lvl="1">
              <a:buFont typeface="Arial" panose="020B0604020202020204" pitchFamily="34" charset="0"/>
              <a:buChar char="•"/>
            </a:pPr>
            <a:r>
              <a:rPr lang="en-US" dirty="0"/>
              <a:t>growing self-confidence,</a:t>
            </a:r>
          </a:p>
          <a:p>
            <a:pPr lvl="1">
              <a:buFont typeface="Arial" panose="020B0604020202020204" pitchFamily="34" charset="0"/>
              <a:buChar char="•"/>
            </a:pPr>
            <a:r>
              <a:rPr lang="en-US" dirty="0"/>
              <a:t>gaining knowledge,</a:t>
            </a:r>
          </a:p>
          <a:p>
            <a:pPr lvl="1">
              <a:buFont typeface="Arial" panose="020B0604020202020204" pitchFamily="34" charset="0"/>
              <a:buChar char="•"/>
            </a:pPr>
            <a:r>
              <a:rPr lang="en-US" dirty="0"/>
              <a:t>skills and experiences valued by the employer,</a:t>
            </a:r>
          </a:p>
          <a:p>
            <a:pPr lvl="1">
              <a:buFont typeface="Arial" panose="020B0604020202020204" pitchFamily="34" charset="0"/>
              <a:buChar char="•"/>
            </a:pPr>
            <a:r>
              <a:rPr lang="en-US" dirty="0"/>
              <a:t>increase in self-awareness required for success in every aspect of life.</a:t>
            </a:r>
          </a:p>
          <a:p>
            <a:endParaRPr lang="en-US" dirty="0"/>
          </a:p>
          <a:p>
            <a:endParaRPr lang="pl-PL" dirty="0"/>
          </a:p>
        </p:txBody>
      </p:sp>
    </p:spTree>
    <p:extLst>
      <p:ext uri="{BB962C8B-B14F-4D97-AF65-F5344CB8AC3E}">
        <p14:creationId xmlns:p14="http://schemas.microsoft.com/office/powerpoint/2010/main" val="13981192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C1F9009-AED4-4FA0-B706-88702191A349}"/>
              </a:ext>
            </a:extLst>
          </p:cNvPr>
          <p:cNvSpPr>
            <a:spLocks noGrp="1"/>
          </p:cNvSpPr>
          <p:nvPr>
            <p:ph type="title"/>
          </p:nvPr>
        </p:nvSpPr>
        <p:spPr/>
        <p:txBody>
          <a:bodyPr>
            <a:normAutofit fontScale="90000"/>
          </a:bodyPr>
          <a:lstStyle/>
          <a:p>
            <a:pPr algn="ctr"/>
            <a:r>
              <a:rPr lang="en-US" dirty="0"/>
              <a:t>RECOMMENDATIONS FOR THE IMPLEMENTATION OF THE WORKSHOPS</a:t>
            </a:r>
            <a:endParaRPr lang="pl-PL" dirty="0"/>
          </a:p>
        </p:txBody>
      </p:sp>
      <p:sp>
        <p:nvSpPr>
          <p:cNvPr id="3" name="Symbol zastępczy tekstu 2">
            <a:extLst>
              <a:ext uri="{FF2B5EF4-FFF2-40B4-BE49-F238E27FC236}">
                <a16:creationId xmlns:a16="http://schemas.microsoft.com/office/drawing/2014/main" id="{7F28459F-5656-4815-8363-D12FC15013DC}"/>
              </a:ext>
            </a:extLst>
          </p:cNvPr>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35990937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4778FF-038C-4EF6-978F-A53479186A65}"/>
              </a:ext>
            </a:extLst>
          </p:cNvPr>
          <p:cNvSpPr>
            <a:spLocks noGrp="1"/>
          </p:cNvSpPr>
          <p:nvPr>
            <p:ph type="title"/>
          </p:nvPr>
        </p:nvSpPr>
        <p:spPr/>
        <p:txBody>
          <a:bodyPr/>
          <a:lstStyle/>
          <a:p>
            <a:r>
              <a:rPr lang="en-US" dirty="0"/>
              <a:t>PROGRAM</a:t>
            </a:r>
            <a:br>
              <a:rPr lang="en-US" dirty="0"/>
            </a:br>
            <a:endParaRPr lang="pl-PL" dirty="0"/>
          </a:p>
        </p:txBody>
      </p:sp>
      <p:sp>
        <p:nvSpPr>
          <p:cNvPr id="3" name="Symbol zastępczy zawartości 2">
            <a:extLst>
              <a:ext uri="{FF2B5EF4-FFF2-40B4-BE49-F238E27FC236}">
                <a16:creationId xmlns:a16="http://schemas.microsoft.com/office/drawing/2014/main" id="{8FDEA55C-1DBC-428F-B54F-A2B80D645C74}"/>
              </a:ext>
            </a:extLst>
          </p:cNvPr>
          <p:cNvSpPr>
            <a:spLocks noGrp="1"/>
          </p:cNvSpPr>
          <p:nvPr>
            <p:ph idx="1"/>
          </p:nvPr>
        </p:nvSpPr>
        <p:spPr/>
        <p:txBody>
          <a:bodyPr>
            <a:normAutofit/>
          </a:bodyPr>
          <a:lstStyle/>
          <a:p>
            <a:pPr marL="0" indent="0">
              <a:buNone/>
            </a:pPr>
            <a:r>
              <a:rPr lang="en-US" dirty="0"/>
              <a:t>The program is divided into 5 modules:</a:t>
            </a:r>
          </a:p>
          <a:p>
            <a:r>
              <a:rPr lang="en-US" dirty="0"/>
              <a:t>MODULE I - Local labor market</a:t>
            </a:r>
          </a:p>
          <a:p>
            <a:r>
              <a:rPr lang="en-US" dirty="0"/>
              <a:t>MODULE II - Employment and earning in a flexible form</a:t>
            </a:r>
          </a:p>
          <a:p>
            <a:r>
              <a:rPr lang="en-US" dirty="0"/>
              <a:t>MODULE III - Emotions and stress related to job search</a:t>
            </a:r>
          </a:p>
          <a:p>
            <a:r>
              <a:rPr lang="en-US" dirty="0"/>
              <a:t>MODULE IV - Effective team</a:t>
            </a:r>
          </a:p>
          <a:p>
            <a:r>
              <a:rPr lang="en-US" dirty="0"/>
              <a:t>MODULE V - Communication with the client</a:t>
            </a:r>
          </a:p>
          <a:p>
            <a:pPr marL="0" indent="0">
              <a:buNone/>
            </a:pPr>
            <a:endParaRPr lang="pl-PL" dirty="0"/>
          </a:p>
        </p:txBody>
      </p:sp>
    </p:spTree>
    <p:extLst>
      <p:ext uri="{BB962C8B-B14F-4D97-AF65-F5344CB8AC3E}">
        <p14:creationId xmlns:p14="http://schemas.microsoft.com/office/powerpoint/2010/main" val="35696563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4778FF-038C-4EF6-978F-A53479186A65}"/>
              </a:ext>
            </a:extLst>
          </p:cNvPr>
          <p:cNvSpPr>
            <a:spLocks noGrp="1"/>
          </p:cNvSpPr>
          <p:nvPr>
            <p:ph type="title"/>
          </p:nvPr>
        </p:nvSpPr>
        <p:spPr/>
        <p:txBody>
          <a:bodyPr/>
          <a:lstStyle/>
          <a:p>
            <a:r>
              <a:rPr lang="en-US" dirty="0"/>
              <a:t>PROGRAM</a:t>
            </a:r>
            <a:br>
              <a:rPr lang="en-US" dirty="0"/>
            </a:br>
            <a:endParaRPr lang="pl-PL" dirty="0"/>
          </a:p>
        </p:txBody>
      </p:sp>
      <p:sp>
        <p:nvSpPr>
          <p:cNvPr id="3" name="Symbol zastępczy zawartości 2">
            <a:extLst>
              <a:ext uri="{FF2B5EF4-FFF2-40B4-BE49-F238E27FC236}">
                <a16:creationId xmlns:a16="http://schemas.microsoft.com/office/drawing/2014/main" id="{8FDEA55C-1DBC-428F-B54F-A2B80D645C74}"/>
              </a:ext>
            </a:extLst>
          </p:cNvPr>
          <p:cNvSpPr>
            <a:spLocks noGrp="1"/>
          </p:cNvSpPr>
          <p:nvPr>
            <p:ph idx="1"/>
          </p:nvPr>
        </p:nvSpPr>
        <p:spPr/>
        <p:txBody>
          <a:bodyPr>
            <a:normAutofit/>
          </a:bodyPr>
          <a:lstStyle/>
          <a:p>
            <a:r>
              <a:rPr lang="en-US" dirty="0"/>
              <a:t>Each module includes group and individual lessons.</a:t>
            </a:r>
          </a:p>
          <a:p>
            <a:r>
              <a:rPr lang="en-US" dirty="0"/>
              <a:t>During group and individual classes, participants use worksheets with exercises related to the subject of individual thematic modules.</a:t>
            </a:r>
          </a:p>
          <a:p>
            <a:r>
              <a:rPr lang="en-US" dirty="0"/>
              <a:t>The program and implementation of group and individual classes is described in the scenarios for group and individual classes.</a:t>
            </a:r>
          </a:p>
          <a:p>
            <a:endParaRPr lang="pl-PL" dirty="0"/>
          </a:p>
        </p:txBody>
      </p:sp>
    </p:spTree>
    <p:extLst>
      <p:ext uri="{BB962C8B-B14F-4D97-AF65-F5344CB8AC3E}">
        <p14:creationId xmlns:p14="http://schemas.microsoft.com/office/powerpoint/2010/main" val="34734165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12C4BF-277C-4CAD-8B55-CF79EC624FB6}"/>
              </a:ext>
            </a:extLst>
          </p:cNvPr>
          <p:cNvSpPr>
            <a:spLocks noGrp="1"/>
          </p:cNvSpPr>
          <p:nvPr>
            <p:ph type="title"/>
          </p:nvPr>
        </p:nvSpPr>
        <p:spPr/>
        <p:txBody>
          <a:bodyPr/>
          <a:lstStyle/>
          <a:p>
            <a:r>
              <a:rPr lang="en-US" dirty="0"/>
              <a:t>DOCUMENTATION</a:t>
            </a:r>
            <a:br>
              <a:rPr lang="en-US" dirty="0"/>
            </a:br>
            <a:endParaRPr lang="pl-PL" dirty="0"/>
          </a:p>
        </p:txBody>
      </p:sp>
      <p:sp>
        <p:nvSpPr>
          <p:cNvPr id="3" name="Symbol zastępczy zawartości 2">
            <a:extLst>
              <a:ext uri="{FF2B5EF4-FFF2-40B4-BE49-F238E27FC236}">
                <a16:creationId xmlns:a16="http://schemas.microsoft.com/office/drawing/2014/main" id="{24021846-005C-4F02-9A9E-E6519B9D2C52}"/>
              </a:ext>
            </a:extLst>
          </p:cNvPr>
          <p:cNvSpPr>
            <a:spLocks noGrp="1"/>
          </p:cNvSpPr>
          <p:nvPr>
            <p:ph idx="1"/>
          </p:nvPr>
        </p:nvSpPr>
        <p:spPr/>
        <p:txBody>
          <a:bodyPr/>
          <a:lstStyle/>
          <a:p>
            <a:pPr marL="0" indent="0">
              <a:buNone/>
            </a:pPr>
            <a:r>
              <a:rPr lang="en-US" b="1" dirty="0"/>
              <a:t>The documentation for each module includes:</a:t>
            </a:r>
          </a:p>
          <a:p>
            <a:r>
              <a:rPr lang="en-US" dirty="0"/>
              <a:t>group class scenario</a:t>
            </a:r>
          </a:p>
          <a:p>
            <a:r>
              <a:rPr lang="en-US" dirty="0"/>
              <a:t>worksheet for group activities</a:t>
            </a:r>
          </a:p>
          <a:p>
            <a:r>
              <a:rPr lang="en-US" dirty="0"/>
              <a:t>scenario of individual classes</a:t>
            </a:r>
          </a:p>
          <a:p>
            <a:r>
              <a:rPr lang="en-US" dirty="0"/>
              <a:t>work card for individual classes</a:t>
            </a:r>
          </a:p>
          <a:p>
            <a:pPr marL="0" indent="0">
              <a:buNone/>
            </a:pPr>
            <a:endParaRPr lang="pl-PL" dirty="0"/>
          </a:p>
        </p:txBody>
      </p:sp>
    </p:spTree>
    <p:extLst>
      <p:ext uri="{BB962C8B-B14F-4D97-AF65-F5344CB8AC3E}">
        <p14:creationId xmlns:p14="http://schemas.microsoft.com/office/powerpoint/2010/main" val="4019612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12C4BF-277C-4CAD-8B55-CF79EC624FB6}"/>
              </a:ext>
            </a:extLst>
          </p:cNvPr>
          <p:cNvSpPr>
            <a:spLocks noGrp="1"/>
          </p:cNvSpPr>
          <p:nvPr>
            <p:ph type="title"/>
          </p:nvPr>
        </p:nvSpPr>
        <p:spPr/>
        <p:txBody>
          <a:bodyPr/>
          <a:lstStyle/>
          <a:p>
            <a:r>
              <a:rPr lang="en-US" dirty="0"/>
              <a:t>DOCUMENTATION</a:t>
            </a:r>
            <a:br>
              <a:rPr lang="en-US" dirty="0"/>
            </a:br>
            <a:endParaRPr lang="pl-PL" dirty="0"/>
          </a:p>
        </p:txBody>
      </p:sp>
      <p:sp>
        <p:nvSpPr>
          <p:cNvPr id="3" name="Symbol zastępczy zawartości 2">
            <a:extLst>
              <a:ext uri="{FF2B5EF4-FFF2-40B4-BE49-F238E27FC236}">
                <a16:creationId xmlns:a16="http://schemas.microsoft.com/office/drawing/2014/main" id="{24021846-005C-4F02-9A9E-E6519B9D2C52}"/>
              </a:ext>
            </a:extLst>
          </p:cNvPr>
          <p:cNvSpPr>
            <a:spLocks noGrp="1"/>
          </p:cNvSpPr>
          <p:nvPr>
            <p:ph idx="1"/>
          </p:nvPr>
        </p:nvSpPr>
        <p:spPr/>
        <p:txBody>
          <a:bodyPr/>
          <a:lstStyle/>
          <a:p>
            <a:r>
              <a:rPr lang="en-US" dirty="0"/>
              <a:t>Worksheets for group activities contain exercises and the content of mini - lectures planned during the workshops.</a:t>
            </a:r>
          </a:p>
          <a:p>
            <a:r>
              <a:rPr lang="en-US" dirty="0"/>
              <a:t>Worksheets for individual classes include exercises and materials supplementing the topics covered within the module.</a:t>
            </a:r>
          </a:p>
          <a:p>
            <a:endParaRPr lang="pl-PL" dirty="0"/>
          </a:p>
        </p:txBody>
      </p:sp>
    </p:spTree>
    <p:extLst>
      <p:ext uri="{BB962C8B-B14F-4D97-AF65-F5344CB8AC3E}">
        <p14:creationId xmlns:p14="http://schemas.microsoft.com/office/powerpoint/2010/main" val="42147225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72B930A-BC53-4290-8D94-65AC7E5BB232}"/>
              </a:ext>
            </a:extLst>
          </p:cNvPr>
          <p:cNvSpPr>
            <a:spLocks noGrp="1"/>
          </p:cNvSpPr>
          <p:nvPr>
            <p:ph type="title"/>
          </p:nvPr>
        </p:nvSpPr>
        <p:spPr/>
        <p:txBody>
          <a:bodyPr/>
          <a:lstStyle/>
          <a:p>
            <a:r>
              <a:rPr lang="pl-PL" dirty="0"/>
              <a:t>TRAINING TECHNIQUES</a:t>
            </a:r>
            <a:br>
              <a:rPr lang="pl-PL" dirty="0"/>
            </a:br>
            <a:endParaRPr lang="pl-PL" dirty="0"/>
          </a:p>
        </p:txBody>
      </p:sp>
      <p:sp>
        <p:nvSpPr>
          <p:cNvPr id="3" name="Symbol zastępczy zawartości 2">
            <a:extLst>
              <a:ext uri="{FF2B5EF4-FFF2-40B4-BE49-F238E27FC236}">
                <a16:creationId xmlns:a16="http://schemas.microsoft.com/office/drawing/2014/main" id="{3FEB42BB-F4C3-439C-97EC-272940020BFA}"/>
              </a:ext>
            </a:extLst>
          </p:cNvPr>
          <p:cNvSpPr>
            <a:spLocks noGrp="1"/>
          </p:cNvSpPr>
          <p:nvPr>
            <p:ph idx="1"/>
          </p:nvPr>
        </p:nvSpPr>
        <p:spPr/>
        <p:txBody>
          <a:bodyPr>
            <a:normAutofit fontScale="92500" lnSpcReduction="20000"/>
          </a:bodyPr>
          <a:lstStyle/>
          <a:p>
            <a:pPr marL="0" indent="0">
              <a:buNone/>
            </a:pPr>
            <a:r>
              <a:rPr lang="pl-PL" b="1" dirty="0" err="1"/>
              <a:t>Various</a:t>
            </a:r>
            <a:r>
              <a:rPr lang="pl-PL" b="1" dirty="0"/>
              <a:t> </a:t>
            </a:r>
            <a:r>
              <a:rPr lang="pl-PL" b="1" dirty="0" err="1"/>
              <a:t>training</a:t>
            </a:r>
            <a:r>
              <a:rPr lang="pl-PL" b="1" dirty="0"/>
              <a:t> </a:t>
            </a:r>
            <a:r>
              <a:rPr lang="pl-PL" b="1" dirty="0" err="1"/>
              <a:t>techniques</a:t>
            </a:r>
            <a:r>
              <a:rPr lang="pl-PL" b="1" dirty="0"/>
              <a:t> </a:t>
            </a:r>
            <a:r>
              <a:rPr lang="pl-PL" b="1" dirty="0" err="1"/>
              <a:t>are</a:t>
            </a:r>
            <a:r>
              <a:rPr lang="pl-PL" b="1" dirty="0"/>
              <a:t> </a:t>
            </a:r>
            <a:r>
              <a:rPr lang="pl-PL" b="1" dirty="0" err="1"/>
              <a:t>used</a:t>
            </a:r>
            <a:r>
              <a:rPr lang="pl-PL" b="1" dirty="0"/>
              <a:t> </a:t>
            </a:r>
            <a:r>
              <a:rPr lang="pl-PL" b="1" dirty="0" err="1"/>
              <a:t>during</a:t>
            </a:r>
            <a:r>
              <a:rPr lang="pl-PL" b="1" dirty="0"/>
              <a:t> the </a:t>
            </a:r>
            <a:r>
              <a:rPr lang="pl-PL" b="1" dirty="0" err="1"/>
              <a:t>classes</a:t>
            </a:r>
            <a:r>
              <a:rPr lang="pl-PL" b="1" dirty="0"/>
              <a:t>:</a:t>
            </a:r>
          </a:p>
          <a:p>
            <a:r>
              <a:rPr lang="pl-PL" dirty="0" err="1"/>
              <a:t>individual</a:t>
            </a:r>
            <a:r>
              <a:rPr lang="pl-PL" dirty="0"/>
              <a:t> </a:t>
            </a:r>
            <a:r>
              <a:rPr lang="pl-PL" dirty="0" err="1"/>
              <a:t>exercises</a:t>
            </a:r>
            <a:endParaRPr lang="pl-PL" dirty="0"/>
          </a:p>
          <a:p>
            <a:r>
              <a:rPr lang="pl-PL" dirty="0" err="1"/>
              <a:t>exercises</a:t>
            </a:r>
            <a:r>
              <a:rPr lang="pl-PL" dirty="0"/>
              <a:t> in </a:t>
            </a:r>
            <a:r>
              <a:rPr lang="pl-PL" dirty="0" err="1"/>
              <a:t>pairs</a:t>
            </a:r>
            <a:endParaRPr lang="pl-PL" dirty="0"/>
          </a:p>
          <a:p>
            <a:r>
              <a:rPr lang="pl-PL" dirty="0" err="1"/>
              <a:t>exercises</a:t>
            </a:r>
            <a:r>
              <a:rPr lang="pl-PL" dirty="0"/>
              <a:t> in small </a:t>
            </a:r>
            <a:r>
              <a:rPr lang="pl-PL" dirty="0" err="1"/>
              <a:t>groups</a:t>
            </a:r>
            <a:endParaRPr lang="pl-PL" dirty="0"/>
          </a:p>
          <a:p>
            <a:r>
              <a:rPr lang="pl-PL" dirty="0"/>
              <a:t>team </a:t>
            </a:r>
            <a:r>
              <a:rPr lang="pl-PL" dirty="0" err="1"/>
              <a:t>tasks</a:t>
            </a:r>
            <a:endParaRPr lang="pl-PL" dirty="0"/>
          </a:p>
          <a:p>
            <a:r>
              <a:rPr lang="pl-PL" dirty="0"/>
              <a:t>for </a:t>
            </a:r>
            <a:r>
              <a:rPr lang="pl-PL" dirty="0" err="1"/>
              <a:t>scenes</a:t>
            </a:r>
            <a:r>
              <a:rPr lang="pl-PL" dirty="0"/>
              <a:t> </a:t>
            </a:r>
            <a:r>
              <a:rPr lang="pl-PL" dirty="0" err="1"/>
              <a:t>according</a:t>
            </a:r>
            <a:r>
              <a:rPr lang="pl-PL" dirty="0"/>
              <a:t> to </a:t>
            </a:r>
            <a:r>
              <a:rPr lang="pl-PL" dirty="0" err="1"/>
              <a:t>prepared</a:t>
            </a:r>
            <a:r>
              <a:rPr lang="pl-PL" dirty="0"/>
              <a:t> </a:t>
            </a:r>
            <a:r>
              <a:rPr lang="pl-PL" dirty="0" err="1"/>
              <a:t>scenarios</a:t>
            </a:r>
            <a:endParaRPr lang="pl-PL" dirty="0"/>
          </a:p>
          <a:p>
            <a:r>
              <a:rPr lang="pl-PL" dirty="0" err="1"/>
              <a:t>case</a:t>
            </a:r>
            <a:r>
              <a:rPr lang="pl-PL" dirty="0"/>
              <a:t> </a:t>
            </a:r>
            <a:r>
              <a:rPr lang="pl-PL" dirty="0" err="1"/>
              <a:t>study</a:t>
            </a:r>
            <a:r>
              <a:rPr lang="pl-PL" dirty="0"/>
              <a:t> </a:t>
            </a:r>
            <a:r>
              <a:rPr lang="pl-PL" dirty="0" err="1"/>
              <a:t>simulations</a:t>
            </a:r>
            <a:endParaRPr lang="pl-PL" dirty="0"/>
          </a:p>
          <a:p>
            <a:r>
              <a:rPr lang="pl-PL" dirty="0" err="1"/>
              <a:t>group</a:t>
            </a:r>
            <a:r>
              <a:rPr lang="pl-PL" dirty="0"/>
              <a:t> </a:t>
            </a:r>
            <a:r>
              <a:rPr lang="pl-PL" dirty="0" err="1"/>
              <a:t>presentations</a:t>
            </a:r>
            <a:endParaRPr lang="pl-PL" dirty="0"/>
          </a:p>
          <a:p>
            <a:r>
              <a:rPr lang="pl-PL" dirty="0" err="1"/>
              <a:t>psychological</a:t>
            </a:r>
            <a:r>
              <a:rPr lang="pl-PL" dirty="0"/>
              <a:t> </a:t>
            </a:r>
            <a:r>
              <a:rPr lang="pl-PL" dirty="0" err="1"/>
              <a:t>questionnaires</a:t>
            </a:r>
            <a:endParaRPr lang="pl-PL" dirty="0"/>
          </a:p>
          <a:p>
            <a:r>
              <a:rPr lang="pl-PL" dirty="0"/>
              <a:t>mini - </a:t>
            </a:r>
            <a:r>
              <a:rPr lang="pl-PL" dirty="0" err="1"/>
              <a:t>lecture</a:t>
            </a:r>
            <a:endParaRPr lang="pl-PL" dirty="0"/>
          </a:p>
          <a:p>
            <a:r>
              <a:rPr lang="pl-PL" dirty="0" err="1"/>
              <a:t>group</a:t>
            </a:r>
            <a:r>
              <a:rPr lang="pl-PL" dirty="0"/>
              <a:t> </a:t>
            </a:r>
            <a:r>
              <a:rPr lang="pl-PL" dirty="0" err="1"/>
              <a:t>discussions</a:t>
            </a:r>
            <a:endParaRPr lang="pl-PL" dirty="0"/>
          </a:p>
          <a:p>
            <a:endParaRPr lang="pl-PL" dirty="0"/>
          </a:p>
        </p:txBody>
      </p:sp>
    </p:spTree>
    <p:extLst>
      <p:ext uri="{BB962C8B-B14F-4D97-AF65-F5344CB8AC3E}">
        <p14:creationId xmlns:p14="http://schemas.microsoft.com/office/powerpoint/2010/main" val="10778008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1BBE1D-4124-48E1-AF8C-E198B4676064}"/>
              </a:ext>
            </a:extLst>
          </p:cNvPr>
          <p:cNvSpPr>
            <a:spLocks noGrp="1"/>
          </p:cNvSpPr>
          <p:nvPr>
            <p:ph type="title"/>
          </p:nvPr>
        </p:nvSpPr>
        <p:spPr/>
        <p:txBody>
          <a:bodyPr/>
          <a:lstStyle/>
          <a:p>
            <a:r>
              <a:rPr lang="en-US" dirty="0"/>
              <a:t>ORGANIZATION OF CLASSES</a:t>
            </a:r>
            <a:br>
              <a:rPr lang="en-US" dirty="0"/>
            </a:br>
            <a:endParaRPr lang="pl-PL" dirty="0"/>
          </a:p>
        </p:txBody>
      </p:sp>
      <p:sp>
        <p:nvSpPr>
          <p:cNvPr id="3" name="Symbol zastępczy zawartości 2">
            <a:extLst>
              <a:ext uri="{FF2B5EF4-FFF2-40B4-BE49-F238E27FC236}">
                <a16:creationId xmlns:a16="http://schemas.microsoft.com/office/drawing/2014/main" id="{502C061D-0AA6-4A6F-A65C-7CC251824D7E}"/>
              </a:ext>
            </a:extLst>
          </p:cNvPr>
          <p:cNvSpPr>
            <a:spLocks noGrp="1"/>
          </p:cNvSpPr>
          <p:nvPr>
            <p:ph idx="1"/>
          </p:nvPr>
        </p:nvSpPr>
        <p:spPr/>
        <p:txBody>
          <a:bodyPr>
            <a:normAutofit/>
          </a:bodyPr>
          <a:lstStyle/>
          <a:p>
            <a:r>
              <a:rPr lang="en-US" dirty="0"/>
              <a:t>The program should be led by trainers / counselors / psychologists with experience in working with people from the NEET group.</a:t>
            </a:r>
          </a:p>
          <a:p>
            <a:r>
              <a:rPr lang="en-US" dirty="0"/>
              <a:t>Their knowledge of the issues of social and professional activation and preparation for work using workshop methods is important.</a:t>
            </a:r>
          </a:p>
          <a:p>
            <a:r>
              <a:rPr lang="en-US" dirty="0"/>
              <a:t>Ideally, classes should be conducted by two coaches, or a trainer and an assistant trainer.</a:t>
            </a:r>
          </a:p>
        </p:txBody>
      </p:sp>
    </p:spTree>
    <p:extLst>
      <p:ext uri="{BB962C8B-B14F-4D97-AF65-F5344CB8AC3E}">
        <p14:creationId xmlns:p14="http://schemas.microsoft.com/office/powerpoint/2010/main" val="2930738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CEBF1A1-454C-49E9-A3A5-C860754B2AF5}"/>
              </a:ext>
            </a:extLst>
          </p:cNvPr>
          <p:cNvSpPr>
            <a:spLocks noGrp="1"/>
          </p:cNvSpPr>
          <p:nvPr>
            <p:ph type="title"/>
          </p:nvPr>
        </p:nvSpPr>
        <p:spPr/>
        <p:txBody>
          <a:bodyPr/>
          <a:lstStyle/>
          <a:p>
            <a:r>
              <a:rPr lang="pl-PL" dirty="0"/>
              <a:t>PARTICIPANTS</a:t>
            </a:r>
          </a:p>
        </p:txBody>
      </p:sp>
      <p:sp>
        <p:nvSpPr>
          <p:cNvPr id="3" name="Symbol zastępczy zawartości 2">
            <a:extLst>
              <a:ext uri="{FF2B5EF4-FFF2-40B4-BE49-F238E27FC236}">
                <a16:creationId xmlns:a16="http://schemas.microsoft.com/office/drawing/2014/main" id="{F887D5EA-3862-40E7-8E21-826971D1326D}"/>
              </a:ext>
            </a:extLst>
          </p:cNvPr>
          <p:cNvSpPr>
            <a:spLocks noGrp="1"/>
          </p:cNvSpPr>
          <p:nvPr>
            <p:ph idx="1"/>
          </p:nvPr>
        </p:nvSpPr>
        <p:spPr/>
        <p:txBody>
          <a:bodyPr/>
          <a:lstStyle/>
          <a:p>
            <a:r>
              <a:rPr lang="en-US" dirty="0"/>
              <a:t>NEET Group (not in employment, education or training)</a:t>
            </a:r>
          </a:p>
          <a:p>
            <a:r>
              <a:rPr lang="en-US" dirty="0"/>
              <a:t>A social group that includes young people who are outside the sphere of employment and education, i.e. those who are not studying, working or preparing for a profession at the same time.</a:t>
            </a:r>
          </a:p>
          <a:p>
            <a:r>
              <a:rPr lang="en-US" dirty="0"/>
              <a:t>A broader term than the young unemployed, it also covers professionally inactive graduates (i.e. those who do not have a job and are not looking for a job) and people who left education prematurely but did not enter the labor market for various reasons.</a:t>
            </a:r>
            <a:endParaRPr lang="pl-PL" dirty="0"/>
          </a:p>
        </p:txBody>
      </p:sp>
    </p:spTree>
    <p:extLst>
      <p:ext uri="{BB962C8B-B14F-4D97-AF65-F5344CB8AC3E}">
        <p14:creationId xmlns:p14="http://schemas.microsoft.com/office/powerpoint/2010/main" val="12458261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1BBE1D-4124-48E1-AF8C-E198B4676064}"/>
              </a:ext>
            </a:extLst>
          </p:cNvPr>
          <p:cNvSpPr>
            <a:spLocks noGrp="1"/>
          </p:cNvSpPr>
          <p:nvPr>
            <p:ph type="title"/>
          </p:nvPr>
        </p:nvSpPr>
        <p:spPr/>
        <p:txBody>
          <a:bodyPr/>
          <a:lstStyle/>
          <a:p>
            <a:r>
              <a:rPr lang="en-US" dirty="0"/>
              <a:t>ORGANIZATION OF CLASSES</a:t>
            </a:r>
            <a:br>
              <a:rPr lang="en-US" dirty="0"/>
            </a:br>
            <a:endParaRPr lang="pl-PL" dirty="0"/>
          </a:p>
        </p:txBody>
      </p:sp>
      <p:sp>
        <p:nvSpPr>
          <p:cNvPr id="3" name="Symbol zastępczy zawartości 2">
            <a:extLst>
              <a:ext uri="{FF2B5EF4-FFF2-40B4-BE49-F238E27FC236}">
                <a16:creationId xmlns:a16="http://schemas.microsoft.com/office/drawing/2014/main" id="{502C061D-0AA6-4A6F-A65C-7CC251824D7E}"/>
              </a:ext>
            </a:extLst>
          </p:cNvPr>
          <p:cNvSpPr>
            <a:spLocks noGrp="1"/>
          </p:cNvSpPr>
          <p:nvPr>
            <p:ph idx="1"/>
          </p:nvPr>
        </p:nvSpPr>
        <p:spPr/>
        <p:txBody>
          <a:bodyPr>
            <a:normAutofit/>
          </a:bodyPr>
          <a:lstStyle/>
          <a:p>
            <a:r>
              <a:rPr lang="en-US" dirty="0"/>
              <a:t>The group lesson plan includes a program to be implemented over eight hours.</a:t>
            </a:r>
          </a:p>
          <a:p>
            <a:r>
              <a:rPr lang="en-US" dirty="0"/>
              <a:t>Breaks should be organized during the classes, depending on the needs of the group participants and the dynamics of the classes.</a:t>
            </a:r>
          </a:p>
          <a:p>
            <a:r>
              <a:rPr lang="en-US" dirty="0"/>
              <a:t>Group size should not exceed 15 people, groups of 10-12 people are the most effective.</a:t>
            </a:r>
          </a:p>
          <a:p>
            <a:endParaRPr lang="pl-PL" dirty="0"/>
          </a:p>
        </p:txBody>
      </p:sp>
    </p:spTree>
    <p:extLst>
      <p:ext uri="{BB962C8B-B14F-4D97-AF65-F5344CB8AC3E}">
        <p14:creationId xmlns:p14="http://schemas.microsoft.com/office/powerpoint/2010/main" val="30080315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2CFF99-F759-4A97-AC39-A4BDA3770223}"/>
              </a:ext>
            </a:extLst>
          </p:cNvPr>
          <p:cNvSpPr>
            <a:spLocks noGrp="1"/>
          </p:cNvSpPr>
          <p:nvPr>
            <p:ph type="title"/>
          </p:nvPr>
        </p:nvSpPr>
        <p:spPr/>
        <p:txBody>
          <a:bodyPr>
            <a:normAutofit/>
          </a:bodyPr>
          <a:lstStyle/>
          <a:p>
            <a:r>
              <a:rPr lang="pl-PL" sz="2800" b="1" dirty="0"/>
              <a:t>MODULE I - LOCAL LABOR MARKET</a:t>
            </a:r>
            <a:br>
              <a:rPr lang="pl-PL" sz="2800" dirty="0"/>
            </a:br>
            <a:r>
              <a:rPr lang="pl-PL" sz="2800" dirty="0"/>
              <a:t>GROUP CLASSES</a:t>
            </a:r>
          </a:p>
        </p:txBody>
      </p:sp>
      <p:sp>
        <p:nvSpPr>
          <p:cNvPr id="3" name="Symbol zastępczy zawartości 2">
            <a:extLst>
              <a:ext uri="{FF2B5EF4-FFF2-40B4-BE49-F238E27FC236}">
                <a16:creationId xmlns:a16="http://schemas.microsoft.com/office/drawing/2014/main" id="{7E2DF540-0D10-47EE-AEB2-3BEA4493C680}"/>
              </a:ext>
            </a:extLst>
          </p:cNvPr>
          <p:cNvSpPr>
            <a:spLocks noGrp="1"/>
          </p:cNvSpPr>
          <p:nvPr>
            <p:ph idx="1"/>
          </p:nvPr>
        </p:nvSpPr>
        <p:spPr/>
        <p:txBody>
          <a:bodyPr/>
          <a:lstStyle/>
          <a:p>
            <a:pPr marL="0" indent="0">
              <a:buNone/>
            </a:pPr>
            <a:r>
              <a:rPr lang="en-US" b="1" dirty="0"/>
              <a:t>RESULTS:</a:t>
            </a:r>
          </a:p>
          <a:p>
            <a:r>
              <a:rPr lang="en-US" dirty="0"/>
              <a:t>developing independence in finding employment and navigating the local labor market</a:t>
            </a:r>
          </a:p>
          <a:p>
            <a:r>
              <a:rPr lang="en-US" dirty="0"/>
              <a:t>analysis of your strengths and opportunities on the local labor market</a:t>
            </a:r>
          </a:p>
          <a:p>
            <a:r>
              <a:rPr lang="en-US" dirty="0"/>
              <a:t>getting to know and analyze your preferences and professional predispositions</a:t>
            </a:r>
          </a:p>
          <a:p>
            <a:r>
              <a:rPr lang="en-US" dirty="0"/>
              <a:t>shaping attitudes that enable effective and responsible functioning in the work environment</a:t>
            </a:r>
          </a:p>
          <a:p>
            <a:pPr marL="0" indent="0">
              <a:buNone/>
            </a:pPr>
            <a:endParaRPr lang="pl-PL" dirty="0"/>
          </a:p>
        </p:txBody>
      </p:sp>
    </p:spTree>
    <p:extLst>
      <p:ext uri="{BB962C8B-B14F-4D97-AF65-F5344CB8AC3E}">
        <p14:creationId xmlns:p14="http://schemas.microsoft.com/office/powerpoint/2010/main" val="27347659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2CFF99-F759-4A97-AC39-A4BDA3770223}"/>
              </a:ext>
            </a:extLst>
          </p:cNvPr>
          <p:cNvSpPr>
            <a:spLocks noGrp="1"/>
          </p:cNvSpPr>
          <p:nvPr>
            <p:ph type="title"/>
          </p:nvPr>
        </p:nvSpPr>
        <p:spPr/>
        <p:txBody>
          <a:bodyPr>
            <a:normAutofit/>
          </a:bodyPr>
          <a:lstStyle/>
          <a:p>
            <a:r>
              <a:rPr lang="pl-PL" sz="2800" b="1" dirty="0"/>
              <a:t>MODULE I - LOCAL LABOR MARKET</a:t>
            </a:r>
            <a:br>
              <a:rPr lang="pl-PL" sz="2800" dirty="0"/>
            </a:br>
            <a:r>
              <a:rPr lang="pl-PL" sz="2800" dirty="0"/>
              <a:t>GROUP CLASSES</a:t>
            </a:r>
          </a:p>
        </p:txBody>
      </p:sp>
      <p:sp>
        <p:nvSpPr>
          <p:cNvPr id="3" name="Symbol zastępczy zawartości 2">
            <a:extLst>
              <a:ext uri="{FF2B5EF4-FFF2-40B4-BE49-F238E27FC236}">
                <a16:creationId xmlns:a16="http://schemas.microsoft.com/office/drawing/2014/main" id="{7E2DF540-0D10-47EE-AEB2-3BEA4493C680}"/>
              </a:ext>
            </a:extLst>
          </p:cNvPr>
          <p:cNvSpPr>
            <a:spLocks noGrp="1"/>
          </p:cNvSpPr>
          <p:nvPr>
            <p:ph idx="1"/>
          </p:nvPr>
        </p:nvSpPr>
        <p:spPr/>
        <p:txBody>
          <a:bodyPr/>
          <a:lstStyle/>
          <a:p>
            <a:pPr marL="0" indent="0">
              <a:buNone/>
            </a:pPr>
            <a:r>
              <a:rPr lang="en-US" b="1" dirty="0"/>
              <a:t>PROGRAM:</a:t>
            </a:r>
          </a:p>
          <a:p>
            <a:r>
              <a:rPr lang="en-US" dirty="0"/>
              <a:t>Introduction - Introducing the program, trainer and training participants</a:t>
            </a:r>
          </a:p>
          <a:p>
            <a:r>
              <a:rPr lang="en-US" dirty="0"/>
              <a:t>Exercise 1 - RULES OF WORKING IN A GROUP</a:t>
            </a:r>
          </a:p>
          <a:p>
            <a:r>
              <a:rPr lang="en-US" dirty="0"/>
              <a:t>Exercise 2 - DRAWING IN PAIRS</a:t>
            </a:r>
          </a:p>
          <a:p>
            <a:r>
              <a:rPr lang="en-US" dirty="0"/>
              <a:t>Exercise 3 - THE COMPANY OF THE FUTURE</a:t>
            </a:r>
          </a:p>
          <a:p>
            <a:r>
              <a:rPr lang="en-US" dirty="0"/>
              <a:t>Exercise 4 - MY PERFECT WORK</a:t>
            </a:r>
          </a:p>
          <a:p>
            <a:r>
              <a:rPr lang="en-US" dirty="0"/>
              <a:t>Mini lecture - SUCCESS ON THE LABOR MARKET</a:t>
            </a:r>
          </a:p>
          <a:p>
            <a:pPr marL="0" indent="0">
              <a:buNone/>
            </a:pPr>
            <a:endParaRPr lang="pl-PL" dirty="0"/>
          </a:p>
        </p:txBody>
      </p:sp>
    </p:spTree>
    <p:extLst>
      <p:ext uri="{BB962C8B-B14F-4D97-AF65-F5344CB8AC3E}">
        <p14:creationId xmlns:p14="http://schemas.microsoft.com/office/powerpoint/2010/main" val="39936726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2CFF99-F759-4A97-AC39-A4BDA3770223}"/>
              </a:ext>
            </a:extLst>
          </p:cNvPr>
          <p:cNvSpPr>
            <a:spLocks noGrp="1"/>
          </p:cNvSpPr>
          <p:nvPr>
            <p:ph type="title"/>
          </p:nvPr>
        </p:nvSpPr>
        <p:spPr/>
        <p:txBody>
          <a:bodyPr>
            <a:normAutofit/>
          </a:bodyPr>
          <a:lstStyle/>
          <a:p>
            <a:r>
              <a:rPr lang="pl-PL" sz="2800" b="1" dirty="0"/>
              <a:t>MODULE I - LOCAL LABOR MARKET</a:t>
            </a:r>
            <a:br>
              <a:rPr lang="pl-PL" sz="2800" dirty="0"/>
            </a:br>
            <a:r>
              <a:rPr lang="pl-PL" sz="2800" dirty="0"/>
              <a:t>GROUP CLASSES</a:t>
            </a:r>
          </a:p>
        </p:txBody>
      </p:sp>
      <p:sp>
        <p:nvSpPr>
          <p:cNvPr id="3" name="Symbol zastępczy zawartości 2">
            <a:extLst>
              <a:ext uri="{FF2B5EF4-FFF2-40B4-BE49-F238E27FC236}">
                <a16:creationId xmlns:a16="http://schemas.microsoft.com/office/drawing/2014/main" id="{7E2DF540-0D10-47EE-AEB2-3BEA4493C680}"/>
              </a:ext>
            </a:extLst>
          </p:cNvPr>
          <p:cNvSpPr>
            <a:spLocks noGrp="1"/>
          </p:cNvSpPr>
          <p:nvPr>
            <p:ph idx="1"/>
          </p:nvPr>
        </p:nvSpPr>
        <p:spPr/>
        <p:txBody>
          <a:bodyPr/>
          <a:lstStyle/>
          <a:p>
            <a:r>
              <a:rPr lang="pl-PL" dirty="0" err="1"/>
              <a:t>Exercise</a:t>
            </a:r>
            <a:r>
              <a:rPr lang="pl-PL" dirty="0"/>
              <a:t> 5 - TEST OF PROFESSIONAL PREFERENCES AND PREDISPOSITIONS</a:t>
            </a:r>
          </a:p>
          <a:p>
            <a:r>
              <a:rPr lang="pl-PL" dirty="0" err="1"/>
              <a:t>Exercise</a:t>
            </a:r>
            <a:r>
              <a:rPr lang="pl-PL" dirty="0"/>
              <a:t> 6 - YOU'RE LATE AGAIN</a:t>
            </a:r>
          </a:p>
          <a:p>
            <a:r>
              <a:rPr lang="pl-PL" dirty="0" err="1"/>
              <a:t>Exercise</a:t>
            </a:r>
            <a:r>
              <a:rPr lang="pl-PL" dirty="0"/>
              <a:t> 7 - LABELS</a:t>
            </a:r>
          </a:p>
          <a:p>
            <a:r>
              <a:rPr lang="pl-PL" dirty="0" err="1"/>
              <a:t>Exercise</a:t>
            </a:r>
            <a:r>
              <a:rPr lang="pl-PL" dirty="0"/>
              <a:t> 8 - CASE STUDY "JANEK" / SIMULATION</a:t>
            </a:r>
          </a:p>
          <a:p>
            <a:r>
              <a:rPr lang="pl-PL" dirty="0" err="1"/>
              <a:t>Exercise</a:t>
            </a:r>
            <a:r>
              <a:rPr lang="pl-PL" dirty="0"/>
              <a:t> 9 - CASE STUDY "JANEK" / PROBLEM ANALYSIS</a:t>
            </a:r>
          </a:p>
          <a:p>
            <a:r>
              <a:rPr lang="pl-PL" dirty="0" err="1"/>
              <a:t>Exercise</a:t>
            </a:r>
            <a:r>
              <a:rPr lang="pl-PL" dirty="0"/>
              <a:t> 10 - GRADUATE PROGRAM</a:t>
            </a:r>
          </a:p>
          <a:p>
            <a:pPr marL="0" indent="0">
              <a:buNone/>
            </a:pPr>
            <a:endParaRPr lang="pl-PL" dirty="0"/>
          </a:p>
        </p:txBody>
      </p:sp>
    </p:spTree>
    <p:extLst>
      <p:ext uri="{BB962C8B-B14F-4D97-AF65-F5344CB8AC3E}">
        <p14:creationId xmlns:p14="http://schemas.microsoft.com/office/powerpoint/2010/main" val="26949762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8E56743-50DC-4A2F-9ACB-D38256B0D15C}"/>
              </a:ext>
            </a:extLst>
          </p:cNvPr>
          <p:cNvSpPr>
            <a:spLocks noGrp="1"/>
          </p:cNvSpPr>
          <p:nvPr>
            <p:ph type="title"/>
          </p:nvPr>
        </p:nvSpPr>
        <p:spPr/>
        <p:txBody>
          <a:bodyPr>
            <a:normAutofit/>
          </a:bodyPr>
          <a:lstStyle/>
          <a:p>
            <a:r>
              <a:rPr lang="en-US" sz="2800" b="1" dirty="0"/>
              <a:t>MODULE I - LOCAL LABOR MARKET</a:t>
            </a:r>
            <a:br>
              <a:rPr lang="pl-PL" sz="2800" dirty="0"/>
            </a:br>
            <a:r>
              <a:rPr lang="pl-PL" sz="2800" dirty="0"/>
              <a:t>INDIVIDUAL CLASSES</a:t>
            </a:r>
          </a:p>
        </p:txBody>
      </p:sp>
      <p:sp>
        <p:nvSpPr>
          <p:cNvPr id="3" name="Symbol zastępczy zawartości 2">
            <a:extLst>
              <a:ext uri="{FF2B5EF4-FFF2-40B4-BE49-F238E27FC236}">
                <a16:creationId xmlns:a16="http://schemas.microsoft.com/office/drawing/2014/main" id="{2C60CD8A-43AE-43A5-A41E-FE9A32B71B60}"/>
              </a:ext>
            </a:extLst>
          </p:cNvPr>
          <p:cNvSpPr>
            <a:spLocks noGrp="1"/>
          </p:cNvSpPr>
          <p:nvPr>
            <p:ph idx="1"/>
          </p:nvPr>
        </p:nvSpPr>
        <p:spPr/>
        <p:txBody>
          <a:bodyPr/>
          <a:lstStyle/>
          <a:p>
            <a:pPr marL="0" indent="0">
              <a:buNone/>
            </a:pPr>
            <a:r>
              <a:rPr lang="en-US" b="1" dirty="0"/>
              <a:t>RESULTS:</a:t>
            </a:r>
          </a:p>
          <a:p>
            <a:r>
              <a:rPr lang="en-US" dirty="0"/>
              <a:t>developing awareness of your strengths and self-esteem in the labor market</a:t>
            </a:r>
          </a:p>
          <a:p>
            <a:r>
              <a:rPr lang="en-US" dirty="0"/>
              <a:t>acquiring knowledge about the principles of career planning in the context of choosing a profession and future specialization</a:t>
            </a:r>
          </a:p>
          <a:p>
            <a:r>
              <a:rPr lang="en-US" dirty="0"/>
              <a:t>learning about the local labor market</a:t>
            </a:r>
          </a:p>
          <a:p>
            <a:r>
              <a:rPr lang="en-US" dirty="0"/>
              <a:t>analysis of your preferences and professional predispositions</a:t>
            </a:r>
          </a:p>
          <a:p>
            <a:r>
              <a:rPr lang="en-US" dirty="0"/>
              <a:t>learning about the individual learning style</a:t>
            </a:r>
          </a:p>
          <a:p>
            <a:r>
              <a:rPr lang="en-US" dirty="0"/>
              <a:t>learning about the principles and methods of active job search</a:t>
            </a:r>
          </a:p>
          <a:p>
            <a:endParaRPr lang="pl-PL" dirty="0"/>
          </a:p>
        </p:txBody>
      </p:sp>
    </p:spTree>
    <p:extLst>
      <p:ext uri="{BB962C8B-B14F-4D97-AF65-F5344CB8AC3E}">
        <p14:creationId xmlns:p14="http://schemas.microsoft.com/office/powerpoint/2010/main" val="39365790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8E56743-50DC-4A2F-9ACB-D38256B0D15C}"/>
              </a:ext>
            </a:extLst>
          </p:cNvPr>
          <p:cNvSpPr>
            <a:spLocks noGrp="1"/>
          </p:cNvSpPr>
          <p:nvPr>
            <p:ph type="title"/>
          </p:nvPr>
        </p:nvSpPr>
        <p:spPr/>
        <p:txBody>
          <a:bodyPr>
            <a:normAutofit/>
          </a:bodyPr>
          <a:lstStyle/>
          <a:p>
            <a:r>
              <a:rPr lang="en-US" sz="2800" b="1" dirty="0"/>
              <a:t>MODULE I - LOCAL LABOR MARKET</a:t>
            </a:r>
            <a:br>
              <a:rPr lang="pl-PL" sz="2800" dirty="0"/>
            </a:br>
            <a:r>
              <a:rPr lang="pl-PL" sz="2800" dirty="0"/>
              <a:t>INDIVIDUAL CLASSES</a:t>
            </a:r>
          </a:p>
        </p:txBody>
      </p:sp>
      <p:sp>
        <p:nvSpPr>
          <p:cNvPr id="3" name="Symbol zastępczy zawartości 2">
            <a:extLst>
              <a:ext uri="{FF2B5EF4-FFF2-40B4-BE49-F238E27FC236}">
                <a16:creationId xmlns:a16="http://schemas.microsoft.com/office/drawing/2014/main" id="{2C60CD8A-43AE-43A5-A41E-FE9A32B71B60}"/>
              </a:ext>
            </a:extLst>
          </p:cNvPr>
          <p:cNvSpPr>
            <a:spLocks noGrp="1"/>
          </p:cNvSpPr>
          <p:nvPr>
            <p:ph idx="1"/>
          </p:nvPr>
        </p:nvSpPr>
        <p:spPr/>
        <p:txBody>
          <a:bodyPr/>
          <a:lstStyle/>
          <a:p>
            <a:pPr marL="0" indent="0">
              <a:buNone/>
            </a:pPr>
            <a:r>
              <a:rPr lang="pl-PL" b="1" dirty="0"/>
              <a:t>PROGRAM:</a:t>
            </a:r>
          </a:p>
          <a:p>
            <a:r>
              <a:rPr lang="en-US" dirty="0"/>
              <a:t>Exercise 1 - SWOT ANALYSIS</a:t>
            </a:r>
          </a:p>
          <a:p>
            <a:r>
              <a:rPr lang="en-US" dirty="0"/>
              <a:t>Exercise 2 - MY PROFESSIONAL POTENTIAL</a:t>
            </a:r>
          </a:p>
          <a:p>
            <a:r>
              <a:rPr lang="en-US" dirty="0"/>
              <a:t>Exercise 3 - PERFECT JOB</a:t>
            </a:r>
          </a:p>
          <a:p>
            <a:r>
              <a:rPr lang="en-US" dirty="0"/>
              <a:t>Exercise 4 - SURVEY TO COLLECT INFORMATION ABOUT THE PROFESSION</a:t>
            </a:r>
          </a:p>
          <a:p>
            <a:r>
              <a:rPr lang="en-US" dirty="0"/>
              <a:t>Exercise 5 - LEARNING STYLES test</a:t>
            </a:r>
          </a:p>
          <a:p>
            <a:r>
              <a:rPr lang="en-US" dirty="0"/>
              <a:t>Materials - ACTIVE JOB SEARCH</a:t>
            </a:r>
          </a:p>
          <a:p>
            <a:endParaRPr lang="pl-PL" dirty="0"/>
          </a:p>
        </p:txBody>
      </p:sp>
    </p:spTree>
    <p:extLst>
      <p:ext uri="{BB962C8B-B14F-4D97-AF65-F5344CB8AC3E}">
        <p14:creationId xmlns:p14="http://schemas.microsoft.com/office/powerpoint/2010/main" val="36385522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ED7EED-E8FB-4126-B323-3CEF3853367C}"/>
              </a:ext>
            </a:extLst>
          </p:cNvPr>
          <p:cNvSpPr>
            <a:spLocks noGrp="1"/>
          </p:cNvSpPr>
          <p:nvPr>
            <p:ph type="title"/>
          </p:nvPr>
        </p:nvSpPr>
        <p:spPr/>
        <p:txBody>
          <a:bodyPr>
            <a:noAutofit/>
          </a:bodyPr>
          <a:lstStyle/>
          <a:p>
            <a:r>
              <a:rPr lang="en-US" sz="2800" b="1" dirty="0"/>
              <a:t>MODULE I</a:t>
            </a:r>
            <a:r>
              <a:rPr lang="pl-PL" sz="2800" b="1" dirty="0"/>
              <a:t>I</a:t>
            </a:r>
            <a:r>
              <a:rPr lang="en-US" sz="2800" b="1" dirty="0"/>
              <a:t> -</a:t>
            </a:r>
            <a:r>
              <a:rPr lang="pl-PL" sz="2800" b="1" dirty="0"/>
              <a:t> </a:t>
            </a:r>
            <a:r>
              <a:rPr lang="en-US" sz="2800" b="1" dirty="0"/>
              <a:t>EMPLOYMENT AND EARNINGS IN A FLEXIBLE FORM</a:t>
            </a:r>
            <a:br>
              <a:rPr lang="en-US" sz="2800" dirty="0"/>
            </a:br>
            <a:r>
              <a:rPr lang="en-US" sz="2800" dirty="0"/>
              <a:t>GROUP CLASSES</a:t>
            </a:r>
            <a:endParaRPr lang="pl-PL" sz="2800" dirty="0"/>
          </a:p>
        </p:txBody>
      </p:sp>
      <p:sp>
        <p:nvSpPr>
          <p:cNvPr id="3" name="Symbol zastępczy zawartości 2">
            <a:extLst>
              <a:ext uri="{FF2B5EF4-FFF2-40B4-BE49-F238E27FC236}">
                <a16:creationId xmlns:a16="http://schemas.microsoft.com/office/drawing/2014/main" id="{32B04455-F0D3-48FA-AB62-6DD939D032A0}"/>
              </a:ext>
            </a:extLst>
          </p:cNvPr>
          <p:cNvSpPr>
            <a:spLocks noGrp="1"/>
          </p:cNvSpPr>
          <p:nvPr>
            <p:ph idx="1"/>
          </p:nvPr>
        </p:nvSpPr>
        <p:spPr/>
        <p:txBody>
          <a:bodyPr/>
          <a:lstStyle/>
          <a:p>
            <a:pPr marL="0" indent="0">
              <a:buNone/>
            </a:pPr>
            <a:r>
              <a:rPr lang="en-US" b="1" dirty="0"/>
              <a:t>RESULTS:</a:t>
            </a:r>
          </a:p>
          <a:p>
            <a:r>
              <a:rPr lang="en-US" dirty="0"/>
              <a:t>learning about the principles of career planning</a:t>
            </a:r>
          </a:p>
          <a:p>
            <a:r>
              <a:rPr lang="en-US" dirty="0"/>
              <a:t>getting to know and analyze your preferences and professional predispositions</a:t>
            </a:r>
          </a:p>
          <a:p>
            <a:r>
              <a:rPr lang="en-US" dirty="0"/>
              <a:t>shaping attitudes that enable effective and responsible functioning in the work environment</a:t>
            </a:r>
          </a:p>
          <a:p>
            <a:r>
              <a:rPr lang="en-US" dirty="0"/>
              <a:t>the acquisition of planning, decision-making and problem-solving skills in building a professional plan</a:t>
            </a:r>
          </a:p>
          <a:p>
            <a:endParaRPr lang="pl-PL" dirty="0"/>
          </a:p>
        </p:txBody>
      </p:sp>
    </p:spTree>
    <p:extLst>
      <p:ext uri="{BB962C8B-B14F-4D97-AF65-F5344CB8AC3E}">
        <p14:creationId xmlns:p14="http://schemas.microsoft.com/office/powerpoint/2010/main" val="1740634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ED7EED-E8FB-4126-B323-3CEF3853367C}"/>
              </a:ext>
            </a:extLst>
          </p:cNvPr>
          <p:cNvSpPr>
            <a:spLocks noGrp="1"/>
          </p:cNvSpPr>
          <p:nvPr>
            <p:ph type="title"/>
          </p:nvPr>
        </p:nvSpPr>
        <p:spPr/>
        <p:txBody>
          <a:bodyPr>
            <a:noAutofit/>
          </a:bodyPr>
          <a:lstStyle/>
          <a:p>
            <a:r>
              <a:rPr lang="en-US" sz="2800" b="1" dirty="0"/>
              <a:t>MODULE I</a:t>
            </a:r>
            <a:r>
              <a:rPr lang="pl-PL" sz="2800" b="1" dirty="0"/>
              <a:t>I</a:t>
            </a:r>
            <a:r>
              <a:rPr lang="en-US" sz="2800" b="1" dirty="0"/>
              <a:t> -</a:t>
            </a:r>
            <a:r>
              <a:rPr lang="pl-PL" sz="2800" b="1" dirty="0"/>
              <a:t> </a:t>
            </a:r>
            <a:r>
              <a:rPr lang="en-US" sz="2800" b="1" dirty="0"/>
              <a:t>EMPLOYMENT AND EARNINGS IN A FLEXIBLE FORM</a:t>
            </a:r>
            <a:br>
              <a:rPr lang="en-US" sz="2800" dirty="0"/>
            </a:br>
            <a:r>
              <a:rPr lang="en-US" sz="2800" dirty="0"/>
              <a:t>GROUP CLASSES</a:t>
            </a:r>
            <a:endParaRPr lang="pl-PL" sz="2800" dirty="0"/>
          </a:p>
        </p:txBody>
      </p:sp>
      <p:sp>
        <p:nvSpPr>
          <p:cNvPr id="3" name="Symbol zastępczy zawartości 2">
            <a:extLst>
              <a:ext uri="{FF2B5EF4-FFF2-40B4-BE49-F238E27FC236}">
                <a16:creationId xmlns:a16="http://schemas.microsoft.com/office/drawing/2014/main" id="{32B04455-F0D3-48FA-AB62-6DD939D032A0}"/>
              </a:ext>
            </a:extLst>
          </p:cNvPr>
          <p:cNvSpPr>
            <a:spLocks noGrp="1"/>
          </p:cNvSpPr>
          <p:nvPr>
            <p:ph idx="1"/>
          </p:nvPr>
        </p:nvSpPr>
        <p:spPr/>
        <p:txBody>
          <a:bodyPr>
            <a:normAutofit/>
          </a:bodyPr>
          <a:lstStyle/>
          <a:p>
            <a:pPr marL="0" indent="0">
              <a:buNone/>
            </a:pPr>
            <a:r>
              <a:rPr lang="pl-PL" b="1" dirty="0"/>
              <a:t>PROGRAM:</a:t>
            </a:r>
          </a:p>
          <a:p>
            <a:r>
              <a:rPr lang="pl-PL" dirty="0" err="1"/>
              <a:t>Exercise</a:t>
            </a:r>
            <a:r>
              <a:rPr lang="pl-PL" dirty="0"/>
              <a:t> 1 - VOCATIONAL CAREER PLANNING</a:t>
            </a:r>
          </a:p>
          <a:p>
            <a:r>
              <a:rPr lang="pl-PL" dirty="0" err="1"/>
              <a:t>Exercise</a:t>
            </a:r>
            <a:r>
              <a:rPr lang="pl-PL" dirty="0"/>
              <a:t> 2 - WORK VALUES</a:t>
            </a:r>
          </a:p>
          <a:p>
            <a:r>
              <a:rPr lang="pl-PL" dirty="0" err="1"/>
              <a:t>Exercise</a:t>
            </a:r>
            <a:r>
              <a:rPr lang="pl-PL" dirty="0"/>
              <a:t> 3 - CAREER ANCHORS </a:t>
            </a:r>
            <a:r>
              <a:rPr lang="pl-PL" dirty="0" err="1"/>
              <a:t>Questionnaire</a:t>
            </a:r>
            <a:endParaRPr lang="pl-PL" dirty="0"/>
          </a:p>
          <a:p>
            <a:r>
              <a:rPr lang="pl-PL" dirty="0"/>
              <a:t>Mini - </a:t>
            </a:r>
            <a:r>
              <a:rPr lang="pl-PL" dirty="0" err="1"/>
              <a:t>lecture</a:t>
            </a:r>
            <a:r>
              <a:rPr lang="pl-PL" dirty="0"/>
              <a:t> - PLANNING AND CAREER STRATEGIES</a:t>
            </a:r>
          </a:p>
          <a:p>
            <a:r>
              <a:rPr lang="pl-PL" dirty="0" err="1"/>
              <a:t>Exercise</a:t>
            </a:r>
            <a:r>
              <a:rPr lang="pl-PL" dirty="0"/>
              <a:t> 4 - COMPETENCES quiz</a:t>
            </a:r>
          </a:p>
          <a:p>
            <a:r>
              <a:rPr lang="pl-PL" dirty="0" err="1"/>
              <a:t>Exercise</a:t>
            </a:r>
            <a:r>
              <a:rPr lang="pl-PL" dirty="0"/>
              <a:t> 5 - JULIA CASE STUDY / SIMULATION</a:t>
            </a:r>
          </a:p>
        </p:txBody>
      </p:sp>
    </p:spTree>
    <p:extLst>
      <p:ext uri="{BB962C8B-B14F-4D97-AF65-F5344CB8AC3E}">
        <p14:creationId xmlns:p14="http://schemas.microsoft.com/office/powerpoint/2010/main" val="6135120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ED7EED-E8FB-4126-B323-3CEF3853367C}"/>
              </a:ext>
            </a:extLst>
          </p:cNvPr>
          <p:cNvSpPr>
            <a:spLocks noGrp="1"/>
          </p:cNvSpPr>
          <p:nvPr>
            <p:ph type="title"/>
          </p:nvPr>
        </p:nvSpPr>
        <p:spPr/>
        <p:txBody>
          <a:bodyPr>
            <a:noAutofit/>
          </a:bodyPr>
          <a:lstStyle/>
          <a:p>
            <a:r>
              <a:rPr lang="en-US" sz="2800" b="1" dirty="0"/>
              <a:t>MODULE I</a:t>
            </a:r>
            <a:r>
              <a:rPr lang="pl-PL" sz="2800" b="1" dirty="0"/>
              <a:t>I</a:t>
            </a:r>
            <a:r>
              <a:rPr lang="en-US" sz="2800" b="1" dirty="0"/>
              <a:t> -</a:t>
            </a:r>
            <a:r>
              <a:rPr lang="pl-PL" sz="2800" b="1" dirty="0"/>
              <a:t> </a:t>
            </a:r>
            <a:r>
              <a:rPr lang="en-US" sz="2800" b="1" dirty="0"/>
              <a:t>EMPLOYMENT AND EARNINGS IN A FLEXIBLE FORM</a:t>
            </a:r>
            <a:br>
              <a:rPr lang="en-US" sz="2800" dirty="0"/>
            </a:br>
            <a:r>
              <a:rPr lang="en-US" sz="2800" dirty="0"/>
              <a:t>GROUP CLASSES</a:t>
            </a:r>
            <a:endParaRPr lang="pl-PL" sz="2800" dirty="0"/>
          </a:p>
        </p:txBody>
      </p:sp>
      <p:sp>
        <p:nvSpPr>
          <p:cNvPr id="3" name="Symbol zastępczy zawartości 2">
            <a:extLst>
              <a:ext uri="{FF2B5EF4-FFF2-40B4-BE49-F238E27FC236}">
                <a16:creationId xmlns:a16="http://schemas.microsoft.com/office/drawing/2014/main" id="{32B04455-F0D3-48FA-AB62-6DD939D032A0}"/>
              </a:ext>
            </a:extLst>
          </p:cNvPr>
          <p:cNvSpPr>
            <a:spLocks noGrp="1"/>
          </p:cNvSpPr>
          <p:nvPr>
            <p:ph idx="1"/>
          </p:nvPr>
        </p:nvSpPr>
        <p:spPr/>
        <p:txBody>
          <a:bodyPr>
            <a:normAutofit/>
          </a:bodyPr>
          <a:lstStyle/>
          <a:p>
            <a:r>
              <a:rPr lang="pl-PL" dirty="0" err="1"/>
              <a:t>Exercise</a:t>
            </a:r>
            <a:r>
              <a:rPr lang="pl-PL" dirty="0"/>
              <a:t> 6 - JULY CASE STUDY / SITUATION ANALYSIS</a:t>
            </a:r>
          </a:p>
          <a:p>
            <a:r>
              <a:rPr lang="pl-PL" dirty="0" err="1"/>
              <a:t>Exercise</a:t>
            </a:r>
            <a:r>
              <a:rPr lang="pl-PL" dirty="0"/>
              <a:t> 7 - COMPETENCY PROFILE</a:t>
            </a:r>
          </a:p>
          <a:p>
            <a:r>
              <a:rPr lang="pl-PL" dirty="0"/>
              <a:t>Mini - </a:t>
            </a:r>
            <a:r>
              <a:rPr lang="pl-PL" dirty="0" err="1"/>
              <a:t>lecture</a:t>
            </a:r>
            <a:r>
              <a:rPr lang="pl-PL" dirty="0"/>
              <a:t> - SHAPING A PROFESSIONAL IMAGE</a:t>
            </a:r>
          </a:p>
          <a:p>
            <a:r>
              <a:rPr lang="pl-PL" dirty="0" err="1"/>
              <a:t>Exercise</a:t>
            </a:r>
            <a:r>
              <a:rPr lang="pl-PL" dirty="0"/>
              <a:t> 8 - QUALIFICATION INTERVIEW SCENARIO</a:t>
            </a:r>
          </a:p>
          <a:p>
            <a:r>
              <a:rPr lang="pl-PL" dirty="0" err="1"/>
              <a:t>Exercise</a:t>
            </a:r>
            <a:r>
              <a:rPr lang="pl-PL" dirty="0"/>
              <a:t> 9 - SIMULATING A CONVERSATION</a:t>
            </a:r>
          </a:p>
          <a:p>
            <a:r>
              <a:rPr lang="pl-PL" dirty="0" err="1"/>
              <a:t>Exercise</a:t>
            </a:r>
            <a:r>
              <a:rPr lang="pl-PL" dirty="0"/>
              <a:t> 10 - CHECKLIST</a:t>
            </a:r>
          </a:p>
          <a:p>
            <a:endParaRPr lang="pl-PL" dirty="0"/>
          </a:p>
        </p:txBody>
      </p:sp>
    </p:spTree>
    <p:extLst>
      <p:ext uri="{BB962C8B-B14F-4D97-AF65-F5344CB8AC3E}">
        <p14:creationId xmlns:p14="http://schemas.microsoft.com/office/powerpoint/2010/main" val="1686273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ED7EED-E8FB-4126-B323-3CEF3853367C}"/>
              </a:ext>
            </a:extLst>
          </p:cNvPr>
          <p:cNvSpPr>
            <a:spLocks noGrp="1"/>
          </p:cNvSpPr>
          <p:nvPr>
            <p:ph type="title"/>
          </p:nvPr>
        </p:nvSpPr>
        <p:spPr/>
        <p:txBody>
          <a:bodyPr>
            <a:noAutofit/>
          </a:bodyPr>
          <a:lstStyle/>
          <a:p>
            <a:r>
              <a:rPr lang="en-US" sz="2800" b="1" dirty="0"/>
              <a:t>MODULE I</a:t>
            </a:r>
            <a:r>
              <a:rPr lang="pl-PL" sz="2800" b="1" dirty="0"/>
              <a:t>I</a:t>
            </a:r>
            <a:r>
              <a:rPr lang="en-US" sz="2800" b="1" dirty="0"/>
              <a:t> -</a:t>
            </a:r>
            <a:r>
              <a:rPr lang="pl-PL" sz="2800" b="1" dirty="0"/>
              <a:t> </a:t>
            </a:r>
            <a:r>
              <a:rPr lang="en-US" sz="2800" b="1" dirty="0"/>
              <a:t>EMPLOYMENT AND EARNINGS IN A FLEXIBLE FORM</a:t>
            </a:r>
            <a:br>
              <a:rPr lang="en-US" sz="2800" dirty="0"/>
            </a:br>
            <a:r>
              <a:rPr lang="en-US" sz="2800" dirty="0"/>
              <a:t>INDIVIDUAL CLASSES</a:t>
            </a:r>
            <a:endParaRPr lang="pl-PL" sz="2800" dirty="0"/>
          </a:p>
        </p:txBody>
      </p:sp>
      <p:sp>
        <p:nvSpPr>
          <p:cNvPr id="3" name="Symbol zastępczy zawartości 2">
            <a:extLst>
              <a:ext uri="{FF2B5EF4-FFF2-40B4-BE49-F238E27FC236}">
                <a16:creationId xmlns:a16="http://schemas.microsoft.com/office/drawing/2014/main" id="{32B04455-F0D3-48FA-AB62-6DD939D032A0}"/>
              </a:ext>
            </a:extLst>
          </p:cNvPr>
          <p:cNvSpPr>
            <a:spLocks noGrp="1"/>
          </p:cNvSpPr>
          <p:nvPr>
            <p:ph idx="1"/>
          </p:nvPr>
        </p:nvSpPr>
        <p:spPr/>
        <p:txBody>
          <a:bodyPr/>
          <a:lstStyle/>
          <a:p>
            <a:pPr marL="0" indent="0">
              <a:buNone/>
            </a:pPr>
            <a:r>
              <a:rPr lang="en-US" b="1" dirty="0"/>
              <a:t>RESULTS:</a:t>
            </a:r>
          </a:p>
          <a:p>
            <a:r>
              <a:rPr lang="en-US" dirty="0"/>
              <a:t>learning about the principles of effective job search</a:t>
            </a:r>
          </a:p>
          <a:p>
            <a:r>
              <a:rPr lang="en-US" dirty="0"/>
              <a:t>developing awareness of your preferences and potential labor market opportunities</a:t>
            </a:r>
          </a:p>
          <a:p>
            <a:r>
              <a:rPr lang="en-US" dirty="0"/>
              <a:t>acquisition of decision-making and problem-solving skills in building a professional plan</a:t>
            </a:r>
          </a:p>
          <a:p>
            <a:r>
              <a:rPr lang="en-US" dirty="0"/>
              <a:t>shaping attitudes that enable effective and conscious functioning in the work environment</a:t>
            </a:r>
          </a:p>
          <a:p>
            <a:r>
              <a:rPr lang="en-US" dirty="0"/>
              <a:t>gaining knowledge on the preparation of application documents</a:t>
            </a:r>
          </a:p>
          <a:p>
            <a:endParaRPr lang="pl-PL" dirty="0"/>
          </a:p>
        </p:txBody>
      </p:sp>
    </p:spTree>
    <p:extLst>
      <p:ext uri="{BB962C8B-B14F-4D97-AF65-F5344CB8AC3E}">
        <p14:creationId xmlns:p14="http://schemas.microsoft.com/office/powerpoint/2010/main" val="3049626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BE733-A4EF-4812-AE19-479E47CEABF6}"/>
              </a:ext>
            </a:extLst>
          </p:cNvPr>
          <p:cNvSpPr>
            <a:spLocks noGrp="1"/>
          </p:cNvSpPr>
          <p:nvPr>
            <p:ph type="title"/>
          </p:nvPr>
        </p:nvSpPr>
        <p:spPr/>
        <p:txBody>
          <a:bodyPr/>
          <a:lstStyle/>
          <a:p>
            <a:r>
              <a:rPr lang="pl-PL" dirty="0"/>
              <a:t>OBJECTIVES</a:t>
            </a:r>
          </a:p>
        </p:txBody>
      </p:sp>
      <p:sp>
        <p:nvSpPr>
          <p:cNvPr id="3" name="Symbol zastępczy zawartości 2">
            <a:extLst>
              <a:ext uri="{FF2B5EF4-FFF2-40B4-BE49-F238E27FC236}">
                <a16:creationId xmlns:a16="http://schemas.microsoft.com/office/drawing/2014/main" id="{5E4A2821-9CD9-44CC-AEE6-FCDCBC4E3BF9}"/>
              </a:ext>
            </a:extLst>
          </p:cNvPr>
          <p:cNvSpPr>
            <a:spLocks noGrp="1"/>
          </p:cNvSpPr>
          <p:nvPr>
            <p:ph idx="1"/>
          </p:nvPr>
        </p:nvSpPr>
        <p:spPr/>
        <p:txBody>
          <a:bodyPr/>
          <a:lstStyle/>
          <a:p>
            <a:pPr marL="0" indent="0">
              <a:buNone/>
            </a:pPr>
            <a:r>
              <a:rPr lang="en-US" b="1" dirty="0"/>
              <a:t>The aim of the workshop is:</a:t>
            </a:r>
          </a:p>
          <a:p>
            <a:r>
              <a:rPr lang="en-US" dirty="0"/>
              <a:t>building a positive image of yourself and a sense of agency in relationships with other people,</a:t>
            </a:r>
          </a:p>
          <a:p>
            <a:r>
              <a:rPr lang="en-US" dirty="0"/>
              <a:t>shaping independence and consistency in action,</a:t>
            </a:r>
          </a:p>
          <a:p>
            <a:r>
              <a:rPr lang="en-US" dirty="0"/>
              <a:t>implementation to make independent decisions,</a:t>
            </a:r>
          </a:p>
          <a:p>
            <a:r>
              <a:rPr lang="en-US" dirty="0"/>
              <a:t>improving the ability to play various social roles.</a:t>
            </a:r>
            <a:endParaRPr lang="pl-PL" dirty="0"/>
          </a:p>
        </p:txBody>
      </p:sp>
    </p:spTree>
    <p:extLst>
      <p:ext uri="{BB962C8B-B14F-4D97-AF65-F5344CB8AC3E}">
        <p14:creationId xmlns:p14="http://schemas.microsoft.com/office/powerpoint/2010/main" val="9079674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ED7EED-E8FB-4126-B323-3CEF3853367C}"/>
              </a:ext>
            </a:extLst>
          </p:cNvPr>
          <p:cNvSpPr>
            <a:spLocks noGrp="1"/>
          </p:cNvSpPr>
          <p:nvPr>
            <p:ph type="title"/>
          </p:nvPr>
        </p:nvSpPr>
        <p:spPr/>
        <p:txBody>
          <a:bodyPr>
            <a:noAutofit/>
          </a:bodyPr>
          <a:lstStyle/>
          <a:p>
            <a:r>
              <a:rPr lang="en-US" sz="2800" b="1" dirty="0"/>
              <a:t>MODULE I</a:t>
            </a:r>
            <a:r>
              <a:rPr lang="pl-PL" sz="2800" b="1" dirty="0"/>
              <a:t>I</a:t>
            </a:r>
            <a:r>
              <a:rPr lang="en-US" sz="2800" b="1" dirty="0"/>
              <a:t> -</a:t>
            </a:r>
            <a:r>
              <a:rPr lang="pl-PL" sz="2800" b="1" dirty="0"/>
              <a:t> </a:t>
            </a:r>
            <a:r>
              <a:rPr lang="en-US" sz="2800" b="1" dirty="0"/>
              <a:t>EMPLOYMENT AND EARNINGS IN A FLEXIBLE FORM</a:t>
            </a:r>
            <a:br>
              <a:rPr lang="en-US" sz="2800" dirty="0"/>
            </a:br>
            <a:r>
              <a:rPr lang="en-US" sz="2800" dirty="0"/>
              <a:t>INDIVIDUAL CLASSES</a:t>
            </a:r>
            <a:endParaRPr lang="pl-PL" sz="2800" dirty="0"/>
          </a:p>
        </p:txBody>
      </p:sp>
      <p:sp>
        <p:nvSpPr>
          <p:cNvPr id="3" name="Symbol zastępczy zawartości 2">
            <a:extLst>
              <a:ext uri="{FF2B5EF4-FFF2-40B4-BE49-F238E27FC236}">
                <a16:creationId xmlns:a16="http://schemas.microsoft.com/office/drawing/2014/main" id="{32B04455-F0D3-48FA-AB62-6DD939D032A0}"/>
              </a:ext>
            </a:extLst>
          </p:cNvPr>
          <p:cNvSpPr>
            <a:spLocks noGrp="1"/>
          </p:cNvSpPr>
          <p:nvPr>
            <p:ph idx="1"/>
          </p:nvPr>
        </p:nvSpPr>
        <p:spPr/>
        <p:txBody>
          <a:bodyPr/>
          <a:lstStyle/>
          <a:p>
            <a:pPr marL="0" indent="0">
              <a:buNone/>
            </a:pPr>
            <a:r>
              <a:rPr lang="en-US" b="1" dirty="0"/>
              <a:t>PROGRAM:</a:t>
            </a:r>
          </a:p>
          <a:p>
            <a:r>
              <a:rPr lang="en-US" dirty="0"/>
              <a:t>Exercise 1 - "HOW DO I LOOK FOR A JOB" QUESTIONNAIRE</a:t>
            </a:r>
          </a:p>
          <a:p>
            <a:r>
              <a:rPr lang="en-US" dirty="0"/>
              <a:t>Exercise 2 - PLANNING AS THE BASIS OF SUCCESS</a:t>
            </a:r>
          </a:p>
          <a:p>
            <a:r>
              <a:rPr lang="en-US" dirty="0"/>
              <a:t>Exercise 3 - DECISION MAKING</a:t>
            </a:r>
          </a:p>
          <a:p>
            <a:r>
              <a:rPr lang="en-US" dirty="0"/>
              <a:t>Exercise 4 - THE SIX HAT METHOD</a:t>
            </a:r>
          </a:p>
          <a:p>
            <a:r>
              <a:rPr lang="en-US" dirty="0"/>
              <a:t>Exercise 5 - MOTIVATION LETTER</a:t>
            </a:r>
          </a:p>
          <a:p>
            <a:r>
              <a:rPr lang="en-US" dirty="0"/>
              <a:t>Materials "APPLICATION DOCUMENTS"</a:t>
            </a:r>
          </a:p>
          <a:p>
            <a:endParaRPr lang="pl-PL" dirty="0"/>
          </a:p>
        </p:txBody>
      </p:sp>
    </p:spTree>
    <p:extLst>
      <p:ext uri="{BB962C8B-B14F-4D97-AF65-F5344CB8AC3E}">
        <p14:creationId xmlns:p14="http://schemas.microsoft.com/office/powerpoint/2010/main" val="42212370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5D124F-DED8-45E3-9547-FF53C4C96B98}"/>
              </a:ext>
            </a:extLst>
          </p:cNvPr>
          <p:cNvSpPr>
            <a:spLocks noGrp="1"/>
          </p:cNvSpPr>
          <p:nvPr>
            <p:ph type="title"/>
          </p:nvPr>
        </p:nvSpPr>
        <p:spPr/>
        <p:txBody>
          <a:bodyPr>
            <a:noAutofit/>
          </a:bodyPr>
          <a:lstStyle/>
          <a:p>
            <a:r>
              <a:rPr lang="en-US" sz="2800" b="1" dirty="0"/>
              <a:t>MODULE II</a:t>
            </a:r>
            <a:r>
              <a:rPr lang="pl-PL" sz="2800" b="1" dirty="0"/>
              <a:t>I</a:t>
            </a:r>
            <a:r>
              <a:rPr lang="en-US" sz="2800" b="1" dirty="0"/>
              <a:t> -</a:t>
            </a:r>
            <a:r>
              <a:rPr lang="pl-PL" sz="2800" b="1" dirty="0"/>
              <a:t> </a:t>
            </a:r>
            <a:r>
              <a:rPr lang="en-US" sz="2800" b="1" dirty="0"/>
              <a:t>THE EMOTIONS AND STRESS OF SEARCHING FOR A JOB</a:t>
            </a:r>
            <a:br>
              <a:rPr lang="en-US" sz="2800" dirty="0"/>
            </a:br>
            <a:r>
              <a:rPr lang="en-US" sz="2800" dirty="0"/>
              <a:t>GROUP CLASSES</a:t>
            </a:r>
            <a:endParaRPr lang="pl-PL" sz="2800" dirty="0"/>
          </a:p>
        </p:txBody>
      </p:sp>
      <p:sp>
        <p:nvSpPr>
          <p:cNvPr id="3" name="Symbol zastępczy zawartości 2">
            <a:extLst>
              <a:ext uri="{FF2B5EF4-FFF2-40B4-BE49-F238E27FC236}">
                <a16:creationId xmlns:a16="http://schemas.microsoft.com/office/drawing/2014/main" id="{517B148B-E3B7-4A14-A0B9-0252A8F859E6}"/>
              </a:ext>
            </a:extLst>
          </p:cNvPr>
          <p:cNvSpPr>
            <a:spLocks noGrp="1"/>
          </p:cNvSpPr>
          <p:nvPr>
            <p:ph idx="1"/>
          </p:nvPr>
        </p:nvSpPr>
        <p:spPr/>
        <p:txBody>
          <a:bodyPr/>
          <a:lstStyle/>
          <a:p>
            <a:pPr marL="0" indent="0">
              <a:buNone/>
            </a:pPr>
            <a:r>
              <a:rPr lang="en-US" b="1" dirty="0"/>
              <a:t>RESULTS:</a:t>
            </a:r>
          </a:p>
          <a:p>
            <a:r>
              <a:rPr lang="en-US" dirty="0"/>
              <a:t>raising awareness about coping with stress and emotions related to job seeking</a:t>
            </a:r>
          </a:p>
          <a:p>
            <a:r>
              <a:rPr lang="en-US" dirty="0"/>
              <a:t>developing your strengths and self-esteem in the labor market</a:t>
            </a:r>
          </a:p>
          <a:p>
            <a:r>
              <a:rPr lang="en-US" dirty="0"/>
              <a:t>increasing the efficiency and professionalism of self-presentation in the process of seeking employment and in contacts with employers</a:t>
            </a:r>
          </a:p>
          <a:p>
            <a:r>
              <a:rPr lang="en-US" dirty="0"/>
              <a:t>shaping attitudes that enable effective and responsible functioning in the work environment</a:t>
            </a:r>
          </a:p>
          <a:p>
            <a:endParaRPr lang="pl-PL" dirty="0"/>
          </a:p>
        </p:txBody>
      </p:sp>
    </p:spTree>
    <p:extLst>
      <p:ext uri="{BB962C8B-B14F-4D97-AF65-F5344CB8AC3E}">
        <p14:creationId xmlns:p14="http://schemas.microsoft.com/office/powerpoint/2010/main" val="17942136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5D124F-DED8-45E3-9547-FF53C4C96B98}"/>
              </a:ext>
            </a:extLst>
          </p:cNvPr>
          <p:cNvSpPr>
            <a:spLocks noGrp="1"/>
          </p:cNvSpPr>
          <p:nvPr>
            <p:ph type="title"/>
          </p:nvPr>
        </p:nvSpPr>
        <p:spPr/>
        <p:txBody>
          <a:bodyPr>
            <a:noAutofit/>
          </a:bodyPr>
          <a:lstStyle/>
          <a:p>
            <a:r>
              <a:rPr lang="en-US" sz="2800" b="1" dirty="0"/>
              <a:t>MODULE II</a:t>
            </a:r>
            <a:r>
              <a:rPr lang="pl-PL" sz="2800" b="1" dirty="0"/>
              <a:t>I</a:t>
            </a:r>
            <a:r>
              <a:rPr lang="en-US" sz="2800" b="1" dirty="0"/>
              <a:t> -</a:t>
            </a:r>
            <a:r>
              <a:rPr lang="pl-PL" sz="2800" b="1" dirty="0"/>
              <a:t> </a:t>
            </a:r>
            <a:r>
              <a:rPr lang="en-US" sz="2800" b="1" dirty="0"/>
              <a:t>THE EMOTIONS AND STRESS OF SEARCHING FOR A JOB</a:t>
            </a:r>
            <a:br>
              <a:rPr lang="en-US" sz="2800" dirty="0"/>
            </a:br>
            <a:r>
              <a:rPr lang="en-US" sz="2800" dirty="0"/>
              <a:t>GROUP CLASSES</a:t>
            </a:r>
            <a:endParaRPr lang="pl-PL" sz="2800" dirty="0"/>
          </a:p>
        </p:txBody>
      </p:sp>
      <p:sp>
        <p:nvSpPr>
          <p:cNvPr id="3" name="Symbol zastępczy zawartości 2">
            <a:extLst>
              <a:ext uri="{FF2B5EF4-FFF2-40B4-BE49-F238E27FC236}">
                <a16:creationId xmlns:a16="http://schemas.microsoft.com/office/drawing/2014/main" id="{517B148B-E3B7-4A14-A0B9-0252A8F859E6}"/>
              </a:ext>
            </a:extLst>
          </p:cNvPr>
          <p:cNvSpPr>
            <a:spLocks noGrp="1"/>
          </p:cNvSpPr>
          <p:nvPr>
            <p:ph idx="1"/>
          </p:nvPr>
        </p:nvSpPr>
        <p:spPr/>
        <p:txBody>
          <a:bodyPr>
            <a:normAutofit/>
          </a:bodyPr>
          <a:lstStyle/>
          <a:p>
            <a:pPr marL="0" indent="0">
              <a:buNone/>
            </a:pPr>
            <a:r>
              <a:rPr lang="en-US" b="1" dirty="0"/>
              <a:t>PROGRAM:</a:t>
            </a:r>
          </a:p>
          <a:p>
            <a:r>
              <a:rPr lang="en-US" dirty="0"/>
              <a:t>Exercise 1 - WHAT YOU FEEL AND WHAT YOU THINK ABOUT YOUR CURRENT SITUATION</a:t>
            </a:r>
          </a:p>
          <a:p>
            <a:r>
              <a:rPr lang="en-US" dirty="0"/>
              <a:t>Exercise 2 - CONSEQUENCES OF UNEMPLOYMENT</a:t>
            </a:r>
          </a:p>
          <a:p>
            <a:r>
              <a:rPr lang="en-US" dirty="0"/>
              <a:t>Exercise 3 - CAUSES AND SYMPTOMS OF STRESS</a:t>
            </a:r>
          </a:p>
          <a:p>
            <a:r>
              <a:rPr lang="en-US" dirty="0"/>
              <a:t>Mini - lecture - PSYCHOLOGICAL EFFECTS OF UNEMPLOYMENT</a:t>
            </a:r>
          </a:p>
          <a:p>
            <a:r>
              <a:rPr lang="en-US" dirty="0"/>
              <a:t>Exercise 4 - READINESS FOR CHANGE QUESTIONNAIRE</a:t>
            </a:r>
          </a:p>
          <a:p>
            <a:r>
              <a:rPr lang="en-US" dirty="0"/>
              <a:t>Exercise 5 - PORTRAIT</a:t>
            </a:r>
          </a:p>
        </p:txBody>
      </p:sp>
    </p:spTree>
    <p:extLst>
      <p:ext uri="{BB962C8B-B14F-4D97-AF65-F5344CB8AC3E}">
        <p14:creationId xmlns:p14="http://schemas.microsoft.com/office/powerpoint/2010/main" val="42327486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5D124F-DED8-45E3-9547-FF53C4C96B98}"/>
              </a:ext>
            </a:extLst>
          </p:cNvPr>
          <p:cNvSpPr>
            <a:spLocks noGrp="1"/>
          </p:cNvSpPr>
          <p:nvPr>
            <p:ph type="title"/>
          </p:nvPr>
        </p:nvSpPr>
        <p:spPr/>
        <p:txBody>
          <a:bodyPr>
            <a:noAutofit/>
          </a:bodyPr>
          <a:lstStyle/>
          <a:p>
            <a:r>
              <a:rPr lang="en-US" sz="2800" b="1" dirty="0"/>
              <a:t>MODULE II</a:t>
            </a:r>
            <a:r>
              <a:rPr lang="pl-PL" sz="2800" b="1" dirty="0"/>
              <a:t>I</a:t>
            </a:r>
            <a:r>
              <a:rPr lang="en-US" sz="2800" b="1" dirty="0"/>
              <a:t> -</a:t>
            </a:r>
            <a:r>
              <a:rPr lang="pl-PL" sz="2800" b="1" dirty="0"/>
              <a:t> </a:t>
            </a:r>
            <a:r>
              <a:rPr lang="en-US" sz="2800" b="1" dirty="0"/>
              <a:t>THE EMOTIONS AND STRESS OF SEARCHING FOR A JOB</a:t>
            </a:r>
            <a:br>
              <a:rPr lang="en-US" sz="2800" dirty="0"/>
            </a:br>
            <a:r>
              <a:rPr lang="en-US" sz="2800" dirty="0"/>
              <a:t>GROUP CLASSES</a:t>
            </a:r>
            <a:endParaRPr lang="pl-PL" sz="2800" dirty="0"/>
          </a:p>
        </p:txBody>
      </p:sp>
      <p:sp>
        <p:nvSpPr>
          <p:cNvPr id="3" name="Symbol zastępczy zawartości 2">
            <a:extLst>
              <a:ext uri="{FF2B5EF4-FFF2-40B4-BE49-F238E27FC236}">
                <a16:creationId xmlns:a16="http://schemas.microsoft.com/office/drawing/2014/main" id="{517B148B-E3B7-4A14-A0B9-0252A8F859E6}"/>
              </a:ext>
            </a:extLst>
          </p:cNvPr>
          <p:cNvSpPr>
            <a:spLocks noGrp="1"/>
          </p:cNvSpPr>
          <p:nvPr>
            <p:ph idx="1"/>
          </p:nvPr>
        </p:nvSpPr>
        <p:spPr/>
        <p:txBody>
          <a:bodyPr>
            <a:normAutofit/>
          </a:bodyPr>
          <a:lstStyle/>
          <a:p>
            <a:r>
              <a:rPr lang="en-US" dirty="0"/>
              <a:t>Exercise 6 - MY ACHIEVEMENTS</a:t>
            </a:r>
          </a:p>
          <a:p>
            <a:r>
              <a:rPr lang="en-US" dirty="0"/>
              <a:t>Exercise 7 - CREATIVITY</a:t>
            </a:r>
          </a:p>
          <a:p>
            <a:r>
              <a:rPr lang="en-US" dirty="0"/>
              <a:t>Exercise 8 - MY STORY</a:t>
            </a:r>
          </a:p>
          <a:p>
            <a:r>
              <a:rPr lang="en-US" dirty="0"/>
              <a:t>Mini - lecture - PSYCHOLOGICAL FACTORS OF PROFESSIONAL SUCCESS</a:t>
            </a:r>
          </a:p>
          <a:p>
            <a:r>
              <a:rPr lang="en-US" dirty="0"/>
              <a:t>Exercise 9 - IF NOT SUCCESSFUL ...</a:t>
            </a:r>
          </a:p>
          <a:p>
            <a:r>
              <a:rPr lang="en-US" dirty="0"/>
              <a:t>Exercise 10 - PRINCIPLES OF EFFECTIVE ACTION</a:t>
            </a:r>
          </a:p>
          <a:p>
            <a:endParaRPr lang="pl-PL" dirty="0"/>
          </a:p>
        </p:txBody>
      </p:sp>
    </p:spTree>
    <p:extLst>
      <p:ext uri="{BB962C8B-B14F-4D97-AF65-F5344CB8AC3E}">
        <p14:creationId xmlns:p14="http://schemas.microsoft.com/office/powerpoint/2010/main" val="14876098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533FA6-F7C4-4311-9D6F-44F239F58367}"/>
              </a:ext>
            </a:extLst>
          </p:cNvPr>
          <p:cNvSpPr>
            <a:spLocks noGrp="1"/>
          </p:cNvSpPr>
          <p:nvPr>
            <p:ph type="title"/>
          </p:nvPr>
        </p:nvSpPr>
        <p:spPr/>
        <p:txBody>
          <a:bodyPr>
            <a:noAutofit/>
          </a:bodyPr>
          <a:lstStyle/>
          <a:p>
            <a:r>
              <a:rPr lang="en-US" sz="2800" b="1" dirty="0"/>
              <a:t>MODULE III - THE EMOTIONS AND STRESS OF SEARCHING FOR A JOB</a:t>
            </a:r>
            <a:br>
              <a:rPr lang="pl-PL" sz="2800" dirty="0"/>
            </a:br>
            <a:r>
              <a:rPr lang="pl-PL" sz="2800" dirty="0"/>
              <a:t>INDIVIDUAL CLASSES</a:t>
            </a:r>
            <a:br>
              <a:rPr lang="en-US" sz="2800" dirty="0"/>
            </a:br>
            <a:endParaRPr lang="pl-PL" sz="2800" dirty="0"/>
          </a:p>
        </p:txBody>
      </p:sp>
      <p:sp>
        <p:nvSpPr>
          <p:cNvPr id="3" name="Symbol zastępczy zawartości 2">
            <a:extLst>
              <a:ext uri="{FF2B5EF4-FFF2-40B4-BE49-F238E27FC236}">
                <a16:creationId xmlns:a16="http://schemas.microsoft.com/office/drawing/2014/main" id="{CC2C452E-40C9-4AD5-9E28-9DE7297D849B}"/>
              </a:ext>
            </a:extLst>
          </p:cNvPr>
          <p:cNvSpPr>
            <a:spLocks noGrp="1"/>
          </p:cNvSpPr>
          <p:nvPr>
            <p:ph idx="1"/>
          </p:nvPr>
        </p:nvSpPr>
        <p:spPr/>
        <p:txBody>
          <a:bodyPr/>
          <a:lstStyle/>
          <a:p>
            <a:pPr marL="0" indent="0">
              <a:buNone/>
            </a:pPr>
            <a:r>
              <a:rPr lang="en-US" b="1" dirty="0"/>
              <a:t>RESULTS:</a:t>
            </a:r>
          </a:p>
          <a:p>
            <a:r>
              <a:rPr lang="en-US" dirty="0"/>
              <a:t>learning about the mechanism of stress generation</a:t>
            </a:r>
          </a:p>
          <a:p>
            <a:r>
              <a:rPr lang="en-US" dirty="0"/>
              <a:t>analysis of own reactions in difficult situations and learning techniques related to negative thinking and own behavior</a:t>
            </a:r>
          </a:p>
          <a:p>
            <a:r>
              <a:rPr lang="en-US" dirty="0"/>
              <a:t>raising awareness about coping with stress and emotions related to job seeking</a:t>
            </a:r>
          </a:p>
          <a:p>
            <a:r>
              <a:rPr lang="en-US" dirty="0"/>
              <a:t>developing the ability to use relaxation techniques</a:t>
            </a:r>
          </a:p>
          <a:p>
            <a:endParaRPr lang="pl-PL" dirty="0"/>
          </a:p>
        </p:txBody>
      </p:sp>
    </p:spTree>
    <p:extLst>
      <p:ext uri="{BB962C8B-B14F-4D97-AF65-F5344CB8AC3E}">
        <p14:creationId xmlns:p14="http://schemas.microsoft.com/office/powerpoint/2010/main" val="20349850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533FA6-F7C4-4311-9D6F-44F239F58367}"/>
              </a:ext>
            </a:extLst>
          </p:cNvPr>
          <p:cNvSpPr>
            <a:spLocks noGrp="1"/>
          </p:cNvSpPr>
          <p:nvPr>
            <p:ph type="title"/>
          </p:nvPr>
        </p:nvSpPr>
        <p:spPr/>
        <p:txBody>
          <a:bodyPr>
            <a:noAutofit/>
          </a:bodyPr>
          <a:lstStyle/>
          <a:p>
            <a:r>
              <a:rPr lang="en-US" sz="2800" b="1" dirty="0"/>
              <a:t>MODULE III - THE EMOTIONS AND STRESS OF SEARCHING FOR A JOB</a:t>
            </a:r>
            <a:br>
              <a:rPr lang="pl-PL" sz="2800" dirty="0"/>
            </a:br>
            <a:r>
              <a:rPr lang="pl-PL" sz="2800" dirty="0"/>
              <a:t>INDIVIDUAL CLASSES</a:t>
            </a:r>
            <a:br>
              <a:rPr lang="en-US" sz="2800" dirty="0"/>
            </a:br>
            <a:endParaRPr lang="pl-PL" sz="2800" dirty="0"/>
          </a:p>
        </p:txBody>
      </p:sp>
      <p:sp>
        <p:nvSpPr>
          <p:cNvPr id="3" name="Symbol zastępczy zawartości 2">
            <a:extLst>
              <a:ext uri="{FF2B5EF4-FFF2-40B4-BE49-F238E27FC236}">
                <a16:creationId xmlns:a16="http://schemas.microsoft.com/office/drawing/2014/main" id="{CC2C452E-40C9-4AD5-9E28-9DE7297D849B}"/>
              </a:ext>
            </a:extLst>
          </p:cNvPr>
          <p:cNvSpPr>
            <a:spLocks noGrp="1"/>
          </p:cNvSpPr>
          <p:nvPr>
            <p:ph idx="1"/>
          </p:nvPr>
        </p:nvSpPr>
        <p:spPr/>
        <p:txBody>
          <a:bodyPr/>
          <a:lstStyle/>
          <a:p>
            <a:pPr marL="0" indent="0">
              <a:buNone/>
            </a:pPr>
            <a:r>
              <a:rPr lang="pl-PL" b="1" dirty="0"/>
              <a:t>PROGRAM:</a:t>
            </a:r>
          </a:p>
          <a:p>
            <a:r>
              <a:rPr lang="pl-PL" dirty="0" err="1"/>
              <a:t>Exercise</a:t>
            </a:r>
            <a:r>
              <a:rPr lang="pl-PL" dirty="0"/>
              <a:t> 1 - STRESS AND EMOTIONS</a:t>
            </a:r>
          </a:p>
          <a:p>
            <a:r>
              <a:rPr lang="pl-PL" dirty="0" err="1"/>
              <a:t>Exercise</a:t>
            </a:r>
            <a:r>
              <a:rPr lang="pl-PL" dirty="0"/>
              <a:t> 2 - NEGATIVE THINKING</a:t>
            </a:r>
          </a:p>
          <a:p>
            <a:r>
              <a:rPr lang="pl-PL" dirty="0" err="1"/>
              <a:t>Exercise</a:t>
            </a:r>
            <a:r>
              <a:rPr lang="pl-PL" dirty="0"/>
              <a:t> 3 - THE ANGER MECHANISM</a:t>
            </a:r>
          </a:p>
          <a:p>
            <a:r>
              <a:rPr lang="pl-PL" dirty="0" err="1"/>
              <a:t>Exercise</a:t>
            </a:r>
            <a:r>
              <a:rPr lang="pl-PL" dirty="0"/>
              <a:t> 4 - A-B-C MODEL</a:t>
            </a:r>
          </a:p>
          <a:p>
            <a:r>
              <a:rPr lang="pl-PL" dirty="0" err="1"/>
              <a:t>Exercise</a:t>
            </a:r>
            <a:r>
              <a:rPr lang="pl-PL" dirty="0"/>
              <a:t> 5 - PROGRESSIVE MUSCLE RELAXATION</a:t>
            </a:r>
          </a:p>
          <a:p>
            <a:r>
              <a:rPr lang="pl-PL" dirty="0"/>
              <a:t>Materials - MANAGING STRESS AND DIFFICULT SITUATIONS</a:t>
            </a:r>
          </a:p>
          <a:p>
            <a:endParaRPr lang="pl-PL" dirty="0"/>
          </a:p>
        </p:txBody>
      </p:sp>
    </p:spTree>
    <p:extLst>
      <p:ext uri="{BB962C8B-B14F-4D97-AF65-F5344CB8AC3E}">
        <p14:creationId xmlns:p14="http://schemas.microsoft.com/office/powerpoint/2010/main" val="29377872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D5FCAA9-9E6F-4C2F-AACA-C3F7BAED0DC8}"/>
              </a:ext>
            </a:extLst>
          </p:cNvPr>
          <p:cNvSpPr>
            <a:spLocks noGrp="1"/>
          </p:cNvSpPr>
          <p:nvPr>
            <p:ph type="title"/>
          </p:nvPr>
        </p:nvSpPr>
        <p:spPr/>
        <p:txBody>
          <a:bodyPr>
            <a:normAutofit/>
          </a:bodyPr>
          <a:lstStyle/>
          <a:p>
            <a:r>
              <a:rPr lang="en-US" sz="2800" b="1" dirty="0"/>
              <a:t>MODULE I</a:t>
            </a:r>
            <a:r>
              <a:rPr lang="pl-PL" sz="2800" b="1" dirty="0"/>
              <a:t>V</a:t>
            </a:r>
            <a:r>
              <a:rPr lang="en-US" sz="2800" b="1" dirty="0"/>
              <a:t> -</a:t>
            </a:r>
            <a:r>
              <a:rPr lang="pl-PL" sz="2800" b="1" dirty="0"/>
              <a:t> EFFECTIVE TEAM</a:t>
            </a:r>
            <a:br>
              <a:rPr lang="en-US" sz="2800" dirty="0"/>
            </a:br>
            <a:r>
              <a:rPr lang="en-US" sz="2800" dirty="0"/>
              <a:t>GROUP CLASSES</a:t>
            </a:r>
            <a:endParaRPr lang="pl-PL" sz="2800" dirty="0"/>
          </a:p>
        </p:txBody>
      </p:sp>
      <p:sp>
        <p:nvSpPr>
          <p:cNvPr id="3" name="Symbol zastępczy zawartości 2">
            <a:extLst>
              <a:ext uri="{FF2B5EF4-FFF2-40B4-BE49-F238E27FC236}">
                <a16:creationId xmlns:a16="http://schemas.microsoft.com/office/drawing/2014/main" id="{1905B5F6-9D72-4F4B-80CA-B7B44DE2F13B}"/>
              </a:ext>
            </a:extLst>
          </p:cNvPr>
          <p:cNvSpPr>
            <a:spLocks noGrp="1"/>
          </p:cNvSpPr>
          <p:nvPr>
            <p:ph idx="1"/>
          </p:nvPr>
        </p:nvSpPr>
        <p:spPr/>
        <p:txBody>
          <a:bodyPr/>
          <a:lstStyle/>
          <a:p>
            <a:pPr marL="0" indent="0">
              <a:buNone/>
            </a:pPr>
            <a:r>
              <a:rPr lang="en-US" b="1" dirty="0"/>
              <a:t>RESULTS:</a:t>
            </a:r>
          </a:p>
          <a:p>
            <a:r>
              <a:rPr lang="en-US" dirty="0"/>
              <a:t>development of team cooperation skills</a:t>
            </a:r>
          </a:p>
          <a:p>
            <a:r>
              <a:rPr lang="en-US" dirty="0"/>
              <a:t>analysis of problems and barriers in the process of building an effective team</a:t>
            </a:r>
          </a:p>
          <a:p>
            <a:r>
              <a:rPr lang="en-US" dirty="0"/>
              <a:t>improving the skills of flexible conflict resolution</a:t>
            </a:r>
          </a:p>
          <a:p>
            <a:r>
              <a:rPr lang="en-US" dirty="0"/>
              <a:t>shaping attitudes that enable effective functioning in a team</a:t>
            </a:r>
          </a:p>
          <a:p>
            <a:r>
              <a:rPr lang="en-US" dirty="0"/>
              <a:t>increasing social competences and preparing for professional activity in future work</a:t>
            </a:r>
          </a:p>
          <a:p>
            <a:endParaRPr lang="pl-PL" dirty="0"/>
          </a:p>
        </p:txBody>
      </p:sp>
    </p:spTree>
    <p:extLst>
      <p:ext uri="{BB962C8B-B14F-4D97-AF65-F5344CB8AC3E}">
        <p14:creationId xmlns:p14="http://schemas.microsoft.com/office/powerpoint/2010/main" val="20390202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D5FCAA9-9E6F-4C2F-AACA-C3F7BAED0DC8}"/>
              </a:ext>
            </a:extLst>
          </p:cNvPr>
          <p:cNvSpPr>
            <a:spLocks noGrp="1"/>
          </p:cNvSpPr>
          <p:nvPr>
            <p:ph type="title"/>
          </p:nvPr>
        </p:nvSpPr>
        <p:spPr/>
        <p:txBody>
          <a:bodyPr>
            <a:normAutofit/>
          </a:bodyPr>
          <a:lstStyle/>
          <a:p>
            <a:r>
              <a:rPr lang="en-US" sz="2800" b="1" dirty="0"/>
              <a:t>MODULE I</a:t>
            </a:r>
            <a:r>
              <a:rPr lang="pl-PL" sz="2800" b="1" dirty="0"/>
              <a:t>V</a:t>
            </a:r>
            <a:r>
              <a:rPr lang="en-US" sz="2800" b="1" dirty="0"/>
              <a:t> -</a:t>
            </a:r>
            <a:r>
              <a:rPr lang="pl-PL" sz="2800" b="1" dirty="0"/>
              <a:t> EFFECTIVE TEAM</a:t>
            </a:r>
            <a:br>
              <a:rPr lang="en-US" sz="2800" dirty="0"/>
            </a:br>
            <a:r>
              <a:rPr lang="en-US" sz="2800" dirty="0"/>
              <a:t>GROUP CLASSES</a:t>
            </a:r>
            <a:endParaRPr lang="pl-PL" sz="2800" dirty="0"/>
          </a:p>
        </p:txBody>
      </p:sp>
      <p:sp>
        <p:nvSpPr>
          <p:cNvPr id="3" name="Symbol zastępczy zawartości 2">
            <a:extLst>
              <a:ext uri="{FF2B5EF4-FFF2-40B4-BE49-F238E27FC236}">
                <a16:creationId xmlns:a16="http://schemas.microsoft.com/office/drawing/2014/main" id="{1905B5F6-9D72-4F4B-80CA-B7B44DE2F13B}"/>
              </a:ext>
            </a:extLst>
          </p:cNvPr>
          <p:cNvSpPr>
            <a:spLocks noGrp="1"/>
          </p:cNvSpPr>
          <p:nvPr>
            <p:ph idx="1"/>
          </p:nvPr>
        </p:nvSpPr>
        <p:spPr/>
        <p:txBody>
          <a:bodyPr>
            <a:normAutofit/>
          </a:bodyPr>
          <a:lstStyle/>
          <a:p>
            <a:pPr marL="0" indent="0">
              <a:buNone/>
            </a:pPr>
            <a:r>
              <a:rPr lang="pl-PL" dirty="0"/>
              <a:t>PROGRAM:</a:t>
            </a:r>
          </a:p>
          <a:p>
            <a:r>
              <a:rPr lang="pl-PL" dirty="0" err="1"/>
              <a:t>Exercise</a:t>
            </a:r>
            <a:r>
              <a:rPr lang="pl-PL" dirty="0"/>
              <a:t> 1 - PUZZLE</a:t>
            </a:r>
          </a:p>
          <a:p>
            <a:r>
              <a:rPr lang="pl-PL" dirty="0" err="1"/>
              <a:t>Exercise</a:t>
            </a:r>
            <a:r>
              <a:rPr lang="pl-PL" dirty="0"/>
              <a:t> 2 - BUILDING A TOWER</a:t>
            </a:r>
          </a:p>
          <a:p>
            <a:r>
              <a:rPr lang="pl-PL" dirty="0" err="1"/>
              <a:t>Exercise</a:t>
            </a:r>
            <a:r>
              <a:rPr lang="pl-PL" dirty="0"/>
              <a:t> 3 - MY ROLE IN THE GROUP </a:t>
            </a:r>
            <a:r>
              <a:rPr lang="pl-PL" dirty="0" err="1"/>
              <a:t>Questionnaire</a:t>
            </a:r>
            <a:endParaRPr lang="pl-PL" dirty="0"/>
          </a:p>
          <a:p>
            <a:r>
              <a:rPr lang="pl-PL" dirty="0" err="1"/>
              <a:t>Exercise</a:t>
            </a:r>
            <a:r>
              <a:rPr lang="pl-PL" dirty="0"/>
              <a:t> 4 - "DOROTA" CASE STUDY / SIMULATION</a:t>
            </a:r>
          </a:p>
          <a:p>
            <a:r>
              <a:rPr lang="pl-PL" dirty="0" err="1"/>
              <a:t>Exercise</a:t>
            </a:r>
            <a:r>
              <a:rPr lang="pl-PL" dirty="0"/>
              <a:t> 5 - "DOROT" CASE STUDY / PROBLEM ANALYSIS</a:t>
            </a:r>
          </a:p>
          <a:p>
            <a:r>
              <a:rPr lang="pl-PL" dirty="0"/>
              <a:t>Mini - </a:t>
            </a:r>
            <a:r>
              <a:rPr lang="pl-PL" dirty="0" err="1"/>
              <a:t>lecture</a:t>
            </a:r>
            <a:r>
              <a:rPr lang="pl-PL" dirty="0"/>
              <a:t> - RULES OF TEAM WORK</a:t>
            </a:r>
          </a:p>
          <a:p>
            <a:pPr marL="0" indent="0">
              <a:buNone/>
            </a:pPr>
            <a:endParaRPr lang="pl-PL" dirty="0"/>
          </a:p>
        </p:txBody>
      </p:sp>
    </p:spTree>
    <p:extLst>
      <p:ext uri="{BB962C8B-B14F-4D97-AF65-F5344CB8AC3E}">
        <p14:creationId xmlns:p14="http://schemas.microsoft.com/office/powerpoint/2010/main" val="41069904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D5FCAA9-9E6F-4C2F-AACA-C3F7BAED0DC8}"/>
              </a:ext>
            </a:extLst>
          </p:cNvPr>
          <p:cNvSpPr>
            <a:spLocks noGrp="1"/>
          </p:cNvSpPr>
          <p:nvPr>
            <p:ph type="title"/>
          </p:nvPr>
        </p:nvSpPr>
        <p:spPr/>
        <p:txBody>
          <a:bodyPr>
            <a:normAutofit/>
          </a:bodyPr>
          <a:lstStyle/>
          <a:p>
            <a:r>
              <a:rPr lang="en-US" sz="2800" b="1" dirty="0"/>
              <a:t>MODULE I</a:t>
            </a:r>
            <a:r>
              <a:rPr lang="pl-PL" sz="2800" b="1" dirty="0"/>
              <a:t>V</a:t>
            </a:r>
            <a:r>
              <a:rPr lang="en-US" sz="2800" b="1" dirty="0"/>
              <a:t> -</a:t>
            </a:r>
            <a:r>
              <a:rPr lang="pl-PL" sz="2800" b="1" dirty="0"/>
              <a:t> EFFECTIVE TEAM</a:t>
            </a:r>
            <a:br>
              <a:rPr lang="en-US" sz="2800" dirty="0"/>
            </a:br>
            <a:r>
              <a:rPr lang="en-US" sz="2800" dirty="0"/>
              <a:t>GROUP CLASSES</a:t>
            </a:r>
            <a:endParaRPr lang="pl-PL" sz="2800" dirty="0"/>
          </a:p>
        </p:txBody>
      </p:sp>
      <p:sp>
        <p:nvSpPr>
          <p:cNvPr id="3" name="Symbol zastępczy zawartości 2">
            <a:extLst>
              <a:ext uri="{FF2B5EF4-FFF2-40B4-BE49-F238E27FC236}">
                <a16:creationId xmlns:a16="http://schemas.microsoft.com/office/drawing/2014/main" id="{1905B5F6-9D72-4F4B-80CA-B7B44DE2F13B}"/>
              </a:ext>
            </a:extLst>
          </p:cNvPr>
          <p:cNvSpPr>
            <a:spLocks noGrp="1"/>
          </p:cNvSpPr>
          <p:nvPr>
            <p:ph idx="1"/>
          </p:nvPr>
        </p:nvSpPr>
        <p:spPr/>
        <p:txBody>
          <a:bodyPr>
            <a:normAutofit/>
          </a:bodyPr>
          <a:lstStyle/>
          <a:p>
            <a:r>
              <a:rPr lang="pl-PL" dirty="0" err="1"/>
              <a:t>Exercise</a:t>
            </a:r>
            <a:r>
              <a:rPr lang="pl-PL" dirty="0"/>
              <a:t> 6 - INTEGRATION TRIP</a:t>
            </a:r>
          </a:p>
          <a:p>
            <a:r>
              <a:rPr lang="pl-PL" dirty="0" err="1"/>
              <a:t>Exercise</a:t>
            </a:r>
            <a:r>
              <a:rPr lang="pl-PL" dirty="0"/>
              <a:t> 7 - NEW TENANT</a:t>
            </a:r>
          </a:p>
          <a:p>
            <a:r>
              <a:rPr lang="pl-PL" dirty="0" err="1"/>
              <a:t>Exercise</a:t>
            </a:r>
            <a:r>
              <a:rPr lang="pl-PL" dirty="0"/>
              <a:t> 8 - DEFINITION OF A CONFLICT</a:t>
            </a:r>
          </a:p>
          <a:p>
            <a:r>
              <a:rPr lang="pl-PL" dirty="0"/>
              <a:t>Mini - </a:t>
            </a:r>
            <a:r>
              <a:rPr lang="pl-PL" dirty="0" err="1"/>
              <a:t>lecture</a:t>
            </a:r>
            <a:r>
              <a:rPr lang="pl-PL" dirty="0"/>
              <a:t> - SOLVING CONFLICTS</a:t>
            </a:r>
          </a:p>
          <a:p>
            <a:r>
              <a:rPr lang="pl-PL" dirty="0" err="1"/>
              <a:t>Exercise</a:t>
            </a:r>
            <a:r>
              <a:rPr lang="pl-PL" dirty="0"/>
              <a:t> 9 - HOW DOES A CONFLICT ARISE?</a:t>
            </a:r>
          </a:p>
          <a:p>
            <a:r>
              <a:rPr lang="pl-PL" dirty="0" err="1"/>
              <a:t>Exercise</a:t>
            </a:r>
            <a:r>
              <a:rPr lang="pl-PL" dirty="0"/>
              <a:t> 10 - WHAT IS A CONFLICT FOR ME?</a:t>
            </a:r>
          </a:p>
          <a:p>
            <a:endParaRPr lang="pl-PL" dirty="0"/>
          </a:p>
        </p:txBody>
      </p:sp>
    </p:spTree>
    <p:extLst>
      <p:ext uri="{BB962C8B-B14F-4D97-AF65-F5344CB8AC3E}">
        <p14:creationId xmlns:p14="http://schemas.microsoft.com/office/powerpoint/2010/main" val="18437713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D5FCAA9-9E6F-4C2F-AACA-C3F7BAED0DC8}"/>
              </a:ext>
            </a:extLst>
          </p:cNvPr>
          <p:cNvSpPr>
            <a:spLocks noGrp="1"/>
          </p:cNvSpPr>
          <p:nvPr>
            <p:ph type="title"/>
          </p:nvPr>
        </p:nvSpPr>
        <p:spPr/>
        <p:txBody>
          <a:bodyPr>
            <a:normAutofit/>
          </a:bodyPr>
          <a:lstStyle/>
          <a:p>
            <a:r>
              <a:rPr lang="en-US" sz="2800" b="1" dirty="0"/>
              <a:t>MODULE I</a:t>
            </a:r>
            <a:r>
              <a:rPr lang="pl-PL" sz="2800" b="1" dirty="0"/>
              <a:t>V</a:t>
            </a:r>
            <a:r>
              <a:rPr lang="en-US" sz="2800" b="1" dirty="0"/>
              <a:t> -</a:t>
            </a:r>
            <a:r>
              <a:rPr lang="pl-PL" sz="2800" b="1" dirty="0"/>
              <a:t> EFFECTIVE TEAM</a:t>
            </a:r>
            <a:br>
              <a:rPr lang="en-US" sz="2800" dirty="0"/>
            </a:br>
            <a:r>
              <a:rPr lang="en-US" sz="2800" dirty="0"/>
              <a:t>INDIVIDUAL CLASSES</a:t>
            </a:r>
            <a:endParaRPr lang="pl-PL" sz="2800" dirty="0"/>
          </a:p>
        </p:txBody>
      </p:sp>
      <p:sp>
        <p:nvSpPr>
          <p:cNvPr id="3" name="Symbol zastępczy zawartości 2">
            <a:extLst>
              <a:ext uri="{FF2B5EF4-FFF2-40B4-BE49-F238E27FC236}">
                <a16:creationId xmlns:a16="http://schemas.microsoft.com/office/drawing/2014/main" id="{1905B5F6-9D72-4F4B-80CA-B7B44DE2F13B}"/>
              </a:ext>
            </a:extLst>
          </p:cNvPr>
          <p:cNvSpPr>
            <a:spLocks noGrp="1"/>
          </p:cNvSpPr>
          <p:nvPr>
            <p:ph idx="1"/>
          </p:nvPr>
        </p:nvSpPr>
        <p:spPr/>
        <p:txBody>
          <a:bodyPr>
            <a:normAutofit/>
          </a:bodyPr>
          <a:lstStyle/>
          <a:p>
            <a:pPr marL="0" indent="0">
              <a:buNone/>
            </a:pPr>
            <a:r>
              <a:rPr lang="en-US" b="1" dirty="0"/>
              <a:t>RESULTS:</a:t>
            </a:r>
          </a:p>
          <a:p>
            <a:r>
              <a:rPr lang="en-US" dirty="0"/>
              <a:t>analysis of problems and barriers in the process of building an effective team</a:t>
            </a:r>
          </a:p>
          <a:p>
            <a:r>
              <a:rPr lang="en-US" dirty="0"/>
              <a:t>development of team cooperation skills</a:t>
            </a:r>
          </a:p>
          <a:p>
            <a:r>
              <a:rPr lang="en-US" dirty="0"/>
              <a:t>diagnosis of one's own style of conflict resolution</a:t>
            </a:r>
          </a:p>
          <a:p>
            <a:r>
              <a:rPr lang="en-US" dirty="0"/>
              <a:t>understanding the advantages and disadvantages of the five conflict resolution styles</a:t>
            </a:r>
          </a:p>
          <a:p>
            <a:r>
              <a:rPr lang="en-US" dirty="0"/>
              <a:t>improving the skills of flexible conflict resolution</a:t>
            </a:r>
          </a:p>
          <a:p>
            <a:endParaRPr lang="pl-PL" dirty="0"/>
          </a:p>
        </p:txBody>
      </p:sp>
    </p:spTree>
    <p:extLst>
      <p:ext uri="{BB962C8B-B14F-4D97-AF65-F5344CB8AC3E}">
        <p14:creationId xmlns:p14="http://schemas.microsoft.com/office/powerpoint/2010/main" val="1124268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EBE733-A4EF-4812-AE19-479E47CEABF6}"/>
              </a:ext>
            </a:extLst>
          </p:cNvPr>
          <p:cNvSpPr>
            <a:spLocks noGrp="1"/>
          </p:cNvSpPr>
          <p:nvPr>
            <p:ph type="title"/>
          </p:nvPr>
        </p:nvSpPr>
        <p:spPr/>
        <p:txBody>
          <a:bodyPr/>
          <a:lstStyle/>
          <a:p>
            <a:r>
              <a:rPr lang="pl-PL" dirty="0"/>
              <a:t>OBJECTIVES</a:t>
            </a:r>
          </a:p>
        </p:txBody>
      </p:sp>
      <p:sp>
        <p:nvSpPr>
          <p:cNvPr id="3" name="Symbol zastępczy zawartości 2">
            <a:extLst>
              <a:ext uri="{FF2B5EF4-FFF2-40B4-BE49-F238E27FC236}">
                <a16:creationId xmlns:a16="http://schemas.microsoft.com/office/drawing/2014/main" id="{5E4A2821-9CD9-44CC-AEE6-FCDCBC4E3BF9}"/>
              </a:ext>
            </a:extLst>
          </p:cNvPr>
          <p:cNvSpPr>
            <a:spLocks noGrp="1"/>
          </p:cNvSpPr>
          <p:nvPr>
            <p:ph idx="1"/>
          </p:nvPr>
        </p:nvSpPr>
        <p:spPr/>
        <p:txBody>
          <a:bodyPr/>
          <a:lstStyle/>
          <a:p>
            <a:r>
              <a:rPr lang="en-US" dirty="0"/>
              <a:t>Support for people from the NEET group, understood as supporting their individual development,</a:t>
            </a:r>
          </a:p>
          <a:p>
            <a:r>
              <a:rPr lang="en-US" dirty="0"/>
              <a:t>The use of one's own possibilities and development potential, i.e. the physical, mental and social resources at the disposal of an individual, which creates an opportunity to change the conditions in which they live.</a:t>
            </a:r>
          </a:p>
          <a:p>
            <a:r>
              <a:rPr lang="en-US" dirty="0"/>
              <a:t>Helping individuals gain insight into their difficulties and apply development strategies that will allow them to work towards reaching their full potential.</a:t>
            </a:r>
          </a:p>
          <a:p>
            <a:endParaRPr lang="en-US" dirty="0"/>
          </a:p>
          <a:p>
            <a:endParaRPr lang="pl-PL" dirty="0"/>
          </a:p>
        </p:txBody>
      </p:sp>
    </p:spTree>
    <p:extLst>
      <p:ext uri="{BB962C8B-B14F-4D97-AF65-F5344CB8AC3E}">
        <p14:creationId xmlns:p14="http://schemas.microsoft.com/office/powerpoint/2010/main" val="23532979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D5FCAA9-9E6F-4C2F-AACA-C3F7BAED0DC8}"/>
              </a:ext>
            </a:extLst>
          </p:cNvPr>
          <p:cNvSpPr>
            <a:spLocks noGrp="1"/>
          </p:cNvSpPr>
          <p:nvPr>
            <p:ph type="title"/>
          </p:nvPr>
        </p:nvSpPr>
        <p:spPr/>
        <p:txBody>
          <a:bodyPr>
            <a:normAutofit/>
          </a:bodyPr>
          <a:lstStyle/>
          <a:p>
            <a:r>
              <a:rPr lang="en-US" sz="2800" b="1" dirty="0"/>
              <a:t>MODULE I</a:t>
            </a:r>
            <a:r>
              <a:rPr lang="pl-PL" sz="2800" b="1" dirty="0"/>
              <a:t>V</a:t>
            </a:r>
            <a:r>
              <a:rPr lang="en-US" sz="2800" b="1" dirty="0"/>
              <a:t> -</a:t>
            </a:r>
            <a:r>
              <a:rPr lang="pl-PL" sz="2800" b="1" dirty="0"/>
              <a:t> EFFECTIVE TEAM</a:t>
            </a:r>
            <a:br>
              <a:rPr lang="en-US" sz="2800" dirty="0"/>
            </a:br>
            <a:r>
              <a:rPr lang="en-US" sz="2800" dirty="0"/>
              <a:t>INDIVIDUAL CLASSES</a:t>
            </a:r>
            <a:endParaRPr lang="pl-PL" sz="2800" dirty="0"/>
          </a:p>
        </p:txBody>
      </p:sp>
      <p:sp>
        <p:nvSpPr>
          <p:cNvPr id="3" name="Symbol zastępczy zawartości 2">
            <a:extLst>
              <a:ext uri="{FF2B5EF4-FFF2-40B4-BE49-F238E27FC236}">
                <a16:creationId xmlns:a16="http://schemas.microsoft.com/office/drawing/2014/main" id="{1905B5F6-9D72-4F4B-80CA-B7B44DE2F13B}"/>
              </a:ext>
            </a:extLst>
          </p:cNvPr>
          <p:cNvSpPr>
            <a:spLocks noGrp="1"/>
          </p:cNvSpPr>
          <p:nvPr>
            <p:ph idx="1"/>
          </p:nvPr>
        </p:nvSpPr>
        <p:spPr/>
        <p:txBody>
          <a:bodyPr>
            <a:normAutofit/>
          </a:bodyPr>
          <a:lstStyle/>
          <a:p>
            <a:pPr marL="0" indent="0">
              <a:buNone/>
            </a:pPr>
            <a:r>
              <a:rPr lang="pl-PL" b="1" dirty="0"/>
              <a:t>PROGRAM:</a:t>
            </a:r>
          </a:p>
          <a:p>
            <a:r>
              <a:rPr lang="en-US" dirty="0"/>
              <a:t>Exercise 1 - RULES OF TEAMWORK</a:t>
            </a:r>
          </a:p>
          <a:p>
            <a:r>
              <a:rPr lang="en-US" dirty="0"/>
              <a:t>Exercise 2 - THE DESTRUCTIVE AND CONSTRUCTIVE ROLE OF THE CONFLICT</a:t>
            </a:r>
          </a:p>
          <a:p>
            <a:r>
              <a:rPr lang="en-US" dirty="0"/>
              <a:t>Exercise 3 - STYLES OF SOLVING CONFLICTS</a:t>
            </a:r>
          </a:p>
          <a:p>
            <a:r>
              <a:rPr lang="en-US" dirty="0"/>
              <a:t>Exercise 4 - MY CONFLICT - ANALYSIS OF NEEDS AND BEHAVIOR</a:t>
            </a:r>
          </a:p>
          <a:p>
            <a:r>
              <a:rPr lang="en-US" dirty="0"/>
              <a:t>Exercise 5 - CONFLICT STRUCTURE</a:t>
            </a:r>
          </a:p>
          <a:p>
            <a:r>
              <a:rPr lang="en-US" dirty="0"/>
              <a:t>Materials - THE ART OF COMPROMISING</a:t>
            </a:r>
          </a:p>
          <a:p>
            <a:pPr marL="0" indent="0">
              <a:buNone/>
            </a:pPr>
            <a:endParaRPr lang="pl-PL" dirty="0"/>
          </a:p>
          <a:p>
            <a:endParaRPr lang="pl-PL" dirty="0"/>
          </a:p>
        </p:txBody>
      </p:sp>
    </p:spTree>
    <p:extLst>
      <p:ext uri="{BB962C8B-B14F-4D97-AF65-F5344CB8AC3E}">
        <p14:creationId xmlns:p14="http://schemas.microsoft.com/office/powerpoint/2010/main" val="27673637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67BDB9-1CB2-42F7-A2E4-A8E89511F1C0}"/>
              </a:ext>
            </a:extLst>
          </p:cNvPr>
          <p:cNvSpPr>
            <a:spLocks noGrp="1"/>
          </p:cNvSpPr>
          <p:nvPr>
            <p:ph type="title"/>
          </p:nvPr>
        </p:nvSpPr>
        <p:spPr/>
        <p:txBody>
          <a:bodyPr>
            <a:noAutofit/>
          </a:bodyPr>
          <a:lstStyle/>
          <a:p>
            <a:r>
              <a:rPr lang="en-US" sz="2800" b="1" dirty="0"/>
              <a:t>MODULE V -</a:t>
            </a:r>
            <a:r>
              <a:rPr lang="pl-PL" sz="2800" b="1" dirty="0"/>
              <a:t> COMMUNICATION WITH THE CUSTOMER</a:t>
            </a:r>
            <a:br>
              <a:rPr lang="en-US" sz="2800" dirty="0"/>
            </a:br>
            <a:r>
              <a:rPr lang="en-US" sz="2800" dirty="0"/>
              <a:t>GROUP CLASSES</a:t>
            </a:r>
            <a:endParaRPr lang="pl-PL" sz="2800" dirty="0"/>
          </a:p>
        </p:txBody>
      </p:sp>
      <p:sp>
        <p:nvSpPr>
          <p:cNvPr id="3" name="Symbol zastępczy zawartości 2">
            <a:extLst>
              <a:ext uri="{FF2B5EF4-FFF2-40B4-BE49-F238E27FC236}">
                <a16:creationId xmlns:a16="http://schemas.microsoft.com/office/drawing/2014/main" id="{10445520-3A75-408E-ADAE-6CADD9033E54}"/>
              </a:ext>
            </a:extLst>
          </p:cNvPr>
          <p:cNvSpPr>
            <a:spLocks noGrp="1"/>
          </p:cNvSpPr>
          <p:nvPr>
            <p:ph idx="1"/>
          </p:nvPr>
        </p:nvSpPr>
        <p:spPr/>
        <p:txBody>
          <a:bodyPr/>
          <a:lstStyle/>
          <a:p>
            <a:pPr marL="0" indent="0">
              <a:buNone/>
            </a:pPr>
            <a:r>
              <a:rPr lang="en-US" b="1" dirty="0"/>
              <a:t>RESULTS:</a:t>
            </a:r>
          </a:p>
          <a:p>
            <a:r>
              <a:rPr lang="en-US" dirty="0"/>
              <a:t>development of effective communication skills in personal and professional situations</a:t>
            </a:r>
          </a:p>
          <a:p>
            <a:r>
              <a:rPr lang="en-US" dirty="0"/>
              <a:t>getting to know your strengths and weaknesses in interpersonal relationships</a:t>
            </a:r>
          </a:p>
          <a:p>
            <a:r>
              <a:rPr lang="en-US" dirty="0"/>
              <a:t>analysis of problems and barriers in the process of building relationships with other people</a:t>
            </a:r>
          </a:p>
          <a:p>
            <a:r>
              <a:rPr lang="en-US" dirty="0"/>
              <a:t>learning assertive techniques in conflict situations</a:t>
            </a:r>
          </a:p>
          <a:p>
            <a:r>
              <a:rPr lang="en-US" dirty="0"/>
              <a:t>stimulating motivation to solve problems in personal and professional life</a:t>
            </a:r>
          </a:p>
          <a:p>
            <a:endParaRPr lang="pl-PL" dirty="0"/>
          </a:p>
        </p:txBody>
      </p:sp>
    </p:spTree>
    <p:extLst>
      <p:ext uri="{BB962C8B-B14F-4D97-AF65-F5344CB8AC3E}">
        <p14:creationId xmlns:p14="http://schemas.microsoft.com/office/powerpoint/2010/main" val="10002349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67BDB9-1CB2-42F7-A2E4-A8E89511F1C0}"/>
              </a:ext>
            </a:extLst>
          </p:cNvPr>
          <p:cNvSpPr>
            <a:spLocks noGrp="1"/>
          </p:cNvSpPr>
          <p:nvPr>
            <p:ph type="title"/>
          </p:nvPr>
        </p:nvSpPr>
        <p:spPr/>
        <p:txBody>
          <a:bodyPr>
            <a:noAutofit/>
          </a:bodyPr>
          <a:lstStyle/>
          <a:p>
            <a:r>
              <a:rPr lang="en-US" sz="2800" b="1" dirty="0"/>
              <a:t>MODULE V -</a:t>
            </a:r>
            <a:r>
              <a:rPr lang="pl-PL" sz="2800" b="1" dirty="0"/>
              <a:t> COMMUNICATION WITH THE CUSTOMER</a:t>
            </a:r>
            <a:br>
              <a:rPr lang="en-US" sz="2800" dirty="0"/>
            </a:br>
            <a:r>
              <a:rPr lang="en-US" sz="2800" dirty="0"/>
              <a:t>GROUP CLASSES</a:t>
            </a:r>
            <a:endParaRPr lang="pl-PL" sz="2800" dirty="0"/>
          </a:p>
        </p:txBody>
      </p:sp>
      <p:sp>
        <p:nvSpPr>
          <p:cNvPr id="3" name="Symbol zastępczy zawartości 2">
            <a:extLst>
              <a:ext uri="{FF2B5EF4-FFF2-40B4-BE49-F238E27FC236}">
                <a16:creationId xmlns:a16="http://schemas.microsoft.com/office/drawing/2014/main" id="{10445520-3A75-408E-ADAE-6CADD9033E54}"/>
              </a:ext>
            </a:extLst>
          </p:cNvPr>
          <p:cNvSpPr>
            <a:spLocks noGrp="1"/>
          </p:cNvSpPr>
          <p:nvPr>
            <p:ph idx="1"/>
          </p:nvPr>
        </p:nvSpPr>
        <p:spPr/>
        <p:txBody>
          <a:bodyPr>
            <a:normAutofit/>
          </a:bodyPr>
          <a:lstStyle/>
          <a:p>
            <a:pPr marL="0" indent="0">
              <a:buNone/>
            </a:pPr>
            <a:r>
              <a:rPr lang="pl-PL" b="1" dirty="0"/>
              <a:t>PROGRAM:</a:t>
            </a:r>
          </a:p>
          <a:p>
            <a:r>
              <a:rPr lang="pl-PL" dirty="0" err="1"/>
              <a:t>Exercise</a:t>
            </a:r>
            <a:r>
              <a:rPr lang="pl-PL" dirty="0"/>
              <a:t> 1 - HOW DO YOU ASSESS YOUR LISTENING SKILL?</a:t>
            </a:r>
          </a:p>
          <a:p>
            <a:r>
              <a:rPr lang="pl-PL" dirty="0" err="1"/>
              <a:t>Exercise</a:t>
            </a:r>
            <a:r>
              <a:rPr lang="pl-PL" dirty="0"/>
              <a:t> 2 - BACKGROUND</a:t>
            </a:r>
          </a:p>
          <a:p>
            <a:r>
              <a:rPr lang="pl-PL" dirty="0" err="1"/>
              <a:t>Exercise</a:t>
            </a:r>
            <a:r>
              <a:rPr lang="pl-PL" dirty="0"/>
              <a:t> 3 - STYLES OF COMMUNICATION </a:t>
            </a:r>
            <a:r>
              <a:rPr lang="pl-PL" dirty="0" err="1"/>
              <a:t>questionnaire</a:t>
            </a:r>
            <a:endParaRPr lang="pl-PL" dirty="0"/>
          </a:p>
          <a:p>
            <a:r>
              <a:rPr lang="pl-PL" dirty="0"/>
              <a:t>Mini - </a:t>
            </a:r>
            <a:r>
              <a:rPr lang="pl-PL" dirty="0" err="1"/>
              <a:t>lecture</a:t>
            </a:r>
            <a:r>
              <a:rPr lang="pl-PL" dirty="0"/>
              <a:t> - PRINCIPLES OF EFFECTIVE COMMUNICATION</a:t>
            </a:r>
          </a:p>
          <a:p>
            <a:r>
              <a:rPr lang="pl-PL" dirty="0" err="1"/>
              <a:t>Exercise</a:t>
            </a:r>
            <a:r>
              <a:rPr lang="pl-PL" dirty="0"/>
              <a:t> 4 - DIFFICULT CONVERSATION</a:t>
            </a:r>
          </a:p>
          <a:p>
            <a:r>
              <a:rPr lang="pl-PL" dirty="0" err="1"/>
              <a:t>Exercise</a:t>
            </a:r>
            <a:r>
              <a:rPr lang="pl-PL" dirty="0"/>
              <a:t> 5 - GIRAFFE MESSAGE</a:t>
            </a:r>
          </a:p>
        </p:txBody>
      </p:sp>
    </p:spTree>
    <p:extLst>
      <p:ext uri="{BB962C8B-B14F-4D97-AF65-F5344CB8AC3E}">
        <p14:creationId xmlns:p14="http://schemas.microsoft.com/office/powerpoint/2010/main" val="24696458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67BDB9-1CB2-42F7-A2E4-A8E89511F1C0}"/>
              </a:ext>
            </a:extLst>
          </p:cNvPr>
          <p:cNvSpPr>
            <a:spLocks noGrp="1"/>
          </p:cNvSpPr>
          <p:nvPr>
            <p:ph type="title"/>
          </p:nvPr>
        </p:nvSpPr>
        <p:spPr/>
        <p:txBody>
          <a:bodyPr>
            <a:noAutofit/>
          </a:bodyPr>
          <a:lstStyle/>
          <a:p>
            <a:r>
              <a:rPr lang="en-US" sz="2800" b="1" dirty="0"/>
              <a:t>MODULE V -</a:t>
            </a:r>
            <a:r>
              <a:rPr lang="pl-PL" sz="2800" b="1" dirty="0"/>
              <a:t> COMMUNICATION WITH THE CUSTOMER</a:t>
            </a:r>
            <a:br>
              <a:rPr lang="en-US" sz="2800" dirty="0"/>
            </a:br>
            <a:r>
              <a:rPr lang="en-US" sz="2800" dirty="0"/>
              <a:t>GROUP CLASSES</a:t>
            </a:r>
            <a:endParaRPr lang="pl-PL" sz="2800" dirty="0"/>
          </a:p>
        </p:txBody>
      </p:sp>
      <p:sp>
        <p:nvSpPr>
          <p:cNvPr id="3" name="Symbol zastępczy zawartości 2">
            <a:extLst>
              <a:ext uri="{FF2B5EF4-FFF2-40B4-BE49-F238E27FC236}">
                <a16:creationId xmlns:a16="http://schemas.microsoft.com/office/drawing/2014/main" id="{10445520-3A75-408E-ADAE-6CADD9033E54}"/>
              </a:ext>
            </a:extLst>
          </p:cNvPr>
          <p:cNvSpPr>
            <a:spLocks noGrp="1"/>
          </p:cNvSpPr>
          <p:nvPr>
            <p:ph idx="1"/>
          </p:nvPr>
        </p:nvSpPr>
        <p:spPr/>
        <p:txBody>
          <a:bodyPr>
            <a:normAutofit/>
          </a:bodyPr>
          <a:lstStyle/>
          <a:p>
            <a:r>
              <a:rPr lang="pl-PL" dirty="0" err="1"/>
              <a:t>Exercise</a:t>
            </a:r>
            <a:r>
              <a:rPr lang="pl-PL" dirty="0"/>
              <a:t> 6 - ASSERTIVE BEHAVIOR</a:t>
            </a:r>
          </a:p>
          <a:p>
            <a:r>
              <a:rPr lang="pl-PL" dirty="0" err="1"/>
              <a:t>Exercise</a:t>
            </a:r>
            <a:r>
              <a:rPr lang="pl-PL" dirty="0"/>
              <a:t> 7 - </a:t>
            </a:r>
            <a:r>
              <a:rPr lang="pl-PL" dirty="0" err="1"/>
              <a:t>Questionnaire</a:t>
            </a:r>
            <a:r>
              <a:rPr lang="pl-PL" dirty="0"/>
              <a:t> ARE YOU ASERTIVE?</a:t>
            </a:r>
          </a:p>
          <a:p>
            <a:r>
              <a:rPr lang="pl-PL" dirty="0"/>
              <a:t>Mini - </a:t>
            </a:r>
            <a:r>
              <a:rPr lang="pl-PL" dirty="0" err="1"/>
              <a:t>lecture</a:t>
            </a:r>
            <a:r>
              <a:rPr lang="pl-PL" dirty="0"/>
              <a:t> – ASERTIVITY</a:t>
            </a:r>
          </a:p>
          <a:p>
            <a:r>
              <a:rPr lang="pl-PL" dirty="0" err="1"/>
              <a:t>Exercise</a:t>
            </a:r>
            <a:r>
              <a:rPr lang="pl-PL" dirty="0"/>
              <a:t> 8 – SCENES</a:t>
            </a:r>
          </a:p>
          <a:p>
            <a:r>
              <a:rPr lang="pl-PL" dirty="0" err="1"/>
              <a:t>Exercise</a:t>
            </a:r>
            <a:r>
              <a:rPr lang="pl-PL" dirty="0"/>
              <a:t> 9 - SPA PASS</a:t>
            </a:r>
          </a:p>
          <a:p>
            <a:r>
              <a:rPr lang="pl-PL" dirty="0" err="1"/>
              <a:t>Exercise</a:t>
            </a:r>
            <a:r>
              <a:rPr lang="pl-PL" dirty="0"/>
              <a:t> 10 - PUZZLE</a:t>
            </a:r>
          </a:p>
          <a:p>
            <a:endParaRPr lang="pl-PL" dirty="0"/>
          </a:p>
        </p:txBody>
      </p:sp>
    </p:spTree>
    <p:extLst>
      <p:ext uri="{BB962C8B-B14F-4D97-AF65-F5344CB8AC3E}">
        <p14:creationId xmlns:p14="http://schemas.microsoft.com/office/powerpoint/2010/main" val="23596438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67BDB9-1CB2-42F7-A2E4-A8E89511F1C0}"/>
              </a:ext>
            </a:extLst>
          </p:cNvPr>
          <p:cNvSpPr>
            <a:spLocks noGrp="1"/>
          </p:cNvSpPr>
          <p:nvPr>
            <p:ph type="title"/>
          </p:nvPr>
        </p:nvSpPr>
        <p:spPr/>
        <p:txBody>
          <a:bodyPr>
            <a:noAutofit/>
          </a:bodyPr>
          <a:lstStyle/>
          <a:p>
            <a:r>
              <a:rPr lang="en-US" sz="2800" b="1" dirty="0"/>
              <a:t>MODULE V -</a:t>
            </a:r>
            <a:r>
              <a:rPr lang="pl-PL" sz="2800" b="1" dirty="0"/>
              <a:t> COMMUNICATION WITH THE CUSTOMER</a:t>
            </a:r>
            <a:br>
              <a:rPr lang="pl-PL" sz="2800" b="1" dirty="0"/>
            </a:br>
            <a:r>
              <a:rPr lang="pl-PL" sz="2800" dirty="0"/>
              <a:t>INDIVIDUAL CLASSES</a:t>
            </a:r>
            <a:br>
              <a:rPr lang="en-US" sz="2800" dirty="0"/>
            </a:br>
            <a:endParaRPr lang="pl-PL" sz="2800" dirty="0"/>
          </a:p>
        </p:txBody>
      </p:sp>
      <p:sp>
        <p:nvSpPr>
          <p:cNvPr id="3" name="Symbol zastępczy zawartości 2">
            <a:extLst>
              <a:ext uri="{FF2B5EF4-FFF2-40B4-BE49-F238E27FC236}">
                <a16:creationId xmlns:a16="http://schemas.microsoft.com/office/drawing/2014/main" id="{10445520-3A75-408E-ADAE-6CADD9033E54}"/>
              </a:ext>
            </a:extLst>
          </p:cNvPr>
          <p:cNvSpPr>
            <a:spLocks noGrp="1"/>
          </p:cNvSpPr>
          <p:nvPr>
            <p:ph idx="1"/>
          </p:nvPr>
        </p:nvSpPr>
        <p:spPr/>
        <p:txBody>
          <a:bodyPr>
            <a:normAutofit/>
          </a:bodyPr>
          <a:lstStyle/>
          <a:p>
            <a:pPr marL="0" indent="0">
              <a:buNone/>
            </a:pPr>
            <a:r>
              <a:rPr lang="en-US" b="1" dirty="0"/>
              <a:t>RESULTS:</a:t>
            </a:r>
          </a:p>
          <a:p>
            <a:r>
              <a:rPr lang="en-US" dirty="0"/>
              <a:t>learning the principles of empathic communication</a:t>
            </a:r>
          </a:p>
          <a:p>
            <a:r>
              <a:rPr lang="en-US" dirty="0"/>
              <a:t>understanding the differences between "giraffe language" and "jackal language"</a:t>
            </a:r>
          </a:p>
          <a:p>
            <a:r>
              <a:rPr lang="en-US" dirty="0"/>
              <a:t>developing the ability to openly express one's emotions, needs and expectations</a:t>
            </a:r>
          </a:p>
          <a:p>
            <a:r>
              <a:rPr lang="en-US" dirty="0"/>
              <a:t>learning assertive techniques in conflict situations</a:t>
            </a:r>
          </a:p>
          <a:p>
            <a:r>
              <a:rPr lang="en-US" dirty="0"/>
              <a:t>building positive relationships while maintaining your own rights and setting boundaries</a:t>
            </a:r>
          </a:p>
          <a:p>
            <a:endParaRPr lang="pl-PL" dirty="0"/>
          </a:p>
        </p:txBody>
      </p:sp>
    </p:spTree>
    <p:extLst>
      <p:ext uri="{BB962C8B-B14F-4D97-AF65-F5344CB8AC3E}">
        <p14:creationId xmlns:p14="http://schemas.microsoft.com/office/powerpoint/2010/main" val="25360053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67BDB9-1CB2-42F7-A2E4-A8E89511F1C0}"/>
              </a:ext>
            </a:extLst>
          </p:cNvPr>
          <p:cNvSpPr>
            <a:spLocks noGrp="1"/>
          </p:cNvSpPr>
          <p:nvPr>
            <p:ph type="title"/>
          </p:nvPr>
        </p:nvSpPr>
        <p:spPr/>
        <p:txBody>
          <a:bodyPr>
            <a:noAutofit/>
          </a:bodyPr>
          <a:lstStyle/>
          <a:p>
            <a:r>
              <a:rPr lang="en-US" sz="2800" b="1" dirty="0"/>
              <a:t>MODULE V -</a:t>
            </a:r>
            <a:r>
              <a:rPr lang="pl-PL" sz="2800" b="1" dirty="0"/>
              <a:t> COMMUNICATION WITH THE CUSTOMER</a:t>
            </a:r>
            <a:br>
              <a:rPr lang="pl-PL" sz="2800" b="1" dirty="0"/>
            </a:br>
            <a:r>
              <a:rPr lang="pl-PL" sz="2800" dirty="0"/>
              <a:t>INDIVIDUAL CLASSES</a:t>
            </a:r>
            <a:br>
              <a:rPr lang="en-US" sz="2800" dirty="0"/>
            </a:br>
            <a:endParaRPr lang="pl-PL" sz="2800" dirty="0"/>
          </a:p>
        </p:txBody>
      </p:sp>
      <p:sp>
        <p:nvSpPr>
          <p:cNvPr id="3" name="Symbol zastępczy zawartości 2">
            <a:extLst>
              <a:ext uri="{FF2B5EF4-FFF2-40B4-BE49-F238E27FC236}">
                <a16:creationId xmlns:a16="http://schemas.microsoft.com/office/drawing/2014/main" id="{10445520-3A75-408E-ADAE-6CADD9033E54}"/>
              </a:ext>
            </a:extLst>
          </p:cNvPr>
          <p:cNvSpPr>
            <a:spLocks noGrp="1"/>
          </p:cNvSpPr>
          <p:nvPr>
            <p:ph idx="1"/>
          </p:nvPr>
        </p:nvSpPr>
        <p:spPr/>
        <p:txBody>
          <a:bodyPr>
            <a:normAutofit/>
          </a:bodyPr>
          <a:lstStyle/>
          <a:p>
            <a:pPr marL="0" indent="0">
              <a:buNone/>
            </a:pPr>
            <a:r>
              <a:rPr lang="pl-PL" b="1" dirty="0"/>
              <a:t>PROGRAM:</a:t>
            </a:r>
          </a:p>
          <a:p>
            <a:r>
              <a:rPr lang="pl-PL" dirty="0" err="1"/>
              <a:t>Exercise</a:t>
            </a:r>
            <a:r>
              <a:rPr lang="pl-PL" dirty="0"/>
              <a:t> 1 - COMMUNICATION </a:t>
            </a:r>
            <a:r>
              <a:rPr lang="pl-PL" dirty="0" err="1"/>
              <a:t>Questionnaire</a:t>
            </a:r>
            <a:endParaRPr lang="pl-PL" dirty="0"/>
          </a:p>
          <a:p>
            <a:r>
              <a:rPr lang="pl-PL" dirty="0" err="1"/>
              <a:t>Exercise</a:t>
            </a:r>
            <a:r>
              <a:rPr lang="pl-PL" dirty="0"/>
              <a:t> 2 - YOU MESSAGE AND MESSAGE ME</a:t>
            </a:r>
          </a:p>
          <a:p>
            <a:r>
              <a:rPr lang="pl-PL" dirty="0" err="1"/>
              <a:t>Exercise</a:t>
            </a:r>
            <a:r>
              <a:rPr lang="pl-PL" dirty="0"/>
              <a:t> 3 - THE LANGUAGE OF THE SCALA VS THE LANGUAGE OF THE GIRAFFE</a:t>
            </a:r>
          </a:p>
          <a:p>
            <a:r>
              <a:rPr lang="pl-PL" dirty="0" err="1"/>
              <a:t>Exercise</a:t>
            </a:r>
            <a:r>
              <a:rPr lang="pl-PL" dirty="0"/>
              <a:t> 4 - ASERTIVITY</a:t>
            </a:r>
          </a:p>
          <a:p>
            <a:r>
              <a:rPr lang="pl-PL" dirty="0" err="1"/>
              <a:t>Exercise</a:t>
            </a:r>
            <a:r>
              <a:rPr lang="pl-PL" dirty="0"/>
              <a:t> 5 - PASSIVE, AGGRESSIVE, ASSERTIVE BEHAVIOR</a:t>
            </a:r>
          </a:p>
          <a:p>
            <a:r>
              <a:rPr lang="pl-PL" dirty="0"/>
              <a:t>Materials - COMMUNICATION WITHOUT VIOLENCE</a:t>
            </a:r>
          </a:p>
          <a:p>
            <a:endParaRPr lang="pl-PL" dirty="0"/>
          </a:p>
        </p:txBody>
      </p:sp>
    </p:spTree>
    <p:extLst>
      <p:ext uri="{BB962C8B-B14F-4D97-AF65-F5344CB8AC3E}">
        <p14:creationId xmlns:p14="http://schemas.microsoft.com/office/powerpoint/2010/main" val="3474731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DEF1EA8-12FA-409A-AB06-0FB368F7B009}"/>
              </a:ext>
            </a:extLst>
          </p:cNvPr>
          <p:cNvSpPr>
            <a:spLocks noGrp="1"/>
          </p:cNvSpPr>
          <p:nvPr>
            <p:ph type="title"/>
          </p:nvPr>
        </p:nvSpPr>
        <p:spPr/>
        <p:txBody>
          <a:bodyPr>
            <a:normAutofit/>
          </a:bodyPr>
          <a:lstStyle/>
          <a:p>
            <a:r>
              <a:rPr lang="pl-PL" sz="3200" dirty="0"/>
              <a:t>DEVELOPMENT OF COGNITIVE FUNCTIONS</a:t>
            </a:r>
          </a:p>
        </p:txBody>
      </p:sp>
      <p:sp>
        <p:nvSpPr>
          <p:cNvPr id="3" name="Symbol zastępczy zawartości 2">
            <a:extLst>
              <a:ext uri="{FF2B5EF4-FFF2-40B4-BE49-F238E27FC236}">
                <a16:creationId xmlns:a16="http://schemas.microsoft.com/office/drawing/2014/main" id="{3B2F455E-596C-4FFD-A2D7-A8413D1B6743}"/>
              </a:ext>
            </a:extLst>
          </p:cNvPr>
          <p:cNvSpPr>
            <a:spLocks noGrp="1"/>
          </p:cNvSpPr>
          <p:nvPr>
            <p:ph idx="1"/>
          </p:nvPr>
        </p:nvSpPr>
        <p:spPr/>
        <p:txBody>
          <a:bodyPr/>
          <a:lstStyle/>
          <a:p>
            <a:pPr marL="0" indent="0">
              <a:buNone/>
            </a:pPr>
            <a:r>
              <a:rPr lang="en-US" dirty="0"/>
              <a:t>As part of the program, particular attention was paid to the development of the following cognitive functions:</a:t>
            </a:r>
          </a:p>
          <a:p>
            <a:r>
              <a:rPr lang="en-US" dirty="0"/>
              <a:t>organizational skills and planning,</a:t>
            </a:r>
          </a:p>
          <a:p>
            <a:r>
              <a:rPr lang="en-US" dirty="0"/>
              <a:t>managing emotions,</a:t>
            </a:r>
          </a:p>
          <a:p>
            <a:r>
              <a:rPr lang="en-US" dirty="0"/>
              <a:t>social skills,</a:t>
            </a:r>
          </a:p>
          <a:p>
            <a:r>
              <a:rPr lang="en-US" dirty="0"/>
              <a:t>counseling in dealing with other people.</a:t>
            </a:r>
          </a:p>
          <a:p>
            <a:endParaRPr lang="en-US" dirty="0"/>
          </a:p>
          <a:p>
            <a:endParaRPr lang="pl-PL" dirty="0"/>
          </a:p>
        </p:txBody>
      </p:sp>
    </p:spTree>
    <p:extLst>
      <p:ext uri="{BB962C8B-B14F-4D97-AF65-F5344CB8AC3E}">
        <p14:creationId xmlns:p14="http://schemas.microsoft.com/office/powerpoint/2010/main" val="3759365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DEF1EA8-12FA-409A-AB06-0FB368F7B009}"/>
              </a:ext>
            </a:extLst>
          </p:cNvPr>
          <p:cNvSpPr>
            <a:spLocks noGrp="1"/>
          </p:cNvSpPr>
          <p:nvPr>
            <p:ph type="title"/>
          </p:nvPr>
        </p:nvSpPr>
        <p:spPr/>
        <p:txBody>
          <a:bodyPr>
            <a:normAutofit/>
          </a:bodyPr>
          <a:lstStyle/>
          <a:p>
            <a:r>
              <a:rPr lang="pl-PL" sz="3200" dirty="0"/>
              <a:t>DEVELOPMENT OF COGNITIVE FUNCTIONS</a:t>
            </a:r>
          </a:p>
        </p:txBody>
      </p:sp>
      <p:sp>
        <p:nvSpPr>
          <p:cNvPr id="3" name="Symbol zastępczy zawartości 2">
            <a:extLst>
              <a:ext uri="{FF2B5EF4-FFF2-40B4-BE49-F238E27FC236}">
                <a16:creationId xmlns:a16="http://schemas.microsoft.com/office/drawing/2014/main" id="{3B2F455E-596C-4FFD-A2D7-A8413D1B6743}"/>
              </a:ext>
            </a:extLst>
          </p:cNvPr>
          <p:cNvSpPr>
            <a:spLocks noGrp="1"/>
          </p:cNvSpPr>
          <p:nvPr>
            <p:ph idx="1"/>
          </p:nvPr>
        </p:nvSpPr>
        <p:spPr/>
        <p:txBody>
          <a:bodyPr/>
          <a:lstStyle/>
          <a:p>
            <a:r>
              <a:rPr lang="en-US" dirty="0"/>
              <a:t>The paradigm of the contemporary professional career assumes that it is "a dynamic process consisting in a constant search for competences with market value and knowledge useful in the market".</a:t>
            </a:r>
          </a:p>
          <a:p>
            <a:r>
              <a:rPr lang="en-US" dirty="0"/>
              <a:t>The entity, aspiring to become more attractive among employers, is looking for skills that will increase its chance of gaining a significant position on the labor market.</a:t>
            </a:r>
          </a:p>
          <a:p>
            <a:endParaRPr lang="en-US" dirty="0"/>
          </a:p>
          <a:p>
            <a:endParaRPr lang="pl-PL" dirty="0"/>
          </a:p>
        </p:txBody>
      </p:sp>
    </p:spTree>
    <p:extLst>
      <p:ext uri="{BB962C8B-B14F-4D97-AF65-F5344CB8AC3E}">
        <p14:creationId xmlns:p14="http://schemas.microsoft.com/office/powerpoint/2010/main" val="1324370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DEF1EA8-12FA-409A-AB06-0FB368F7B009}"/>
              </a:ext>
            </a:extLst>
          </p:cNvPr>
          <p:cNvSpPr>
            <a:spLocks noGrp="1"/>
          </p:cNvSpPr>
          <p:nvPr>
            <p:ph type="title"/>
          </p:nvPr>
        </p:nvSpPr>
        <p:spPr/>
        <p:txBody>
          <a:bodyPr>
            <a:normAutofit/>
          </a:bodyPr>
          <a:lstStyle/>
          <a:p>
            <a:r>
              <a:rPr lang="pl-PL" sz="3200" dirty="0"/>
              <a:t>DEVELOPMENT OF COGNITIVE FUNCTIONS</a:t>
            </a:r>
          </a:p>
        </p:txBody>
      </p:sp>
      <p:sp>
        <p:nvSpPr>
          <p:cNvPr id="3" name="Symbol zastępczy zawartości 2">
            <a:extLst>
              <a:ext uri="{FF2B5EF4-FFF2-40B4-BE49-F238E27FC236}">
                <a16:creationId xmlns:a16="http://schemas.microsoft.com/office/drawing/2014/main" id="{3B2F455E-596C-4FFD-A2D7-A8413D1B6743}"/>
              </a:ext>
            </a:extLst>
          </p:cNvPr>
          <p:cNvSpPr>
            <a:spLocks noGrp="1"/>
          </p:cNvSpPr>
          <p:nvPr>
            <p:ph idx="1"/>
          </p:nvPr>
        </p:nvSpPr>
        <p:spPr/>
        <p:txBody>
          <a:bodyPr/>
          <a:lstStyle/>
          <a:p>
            <a:r>
              <a:rPr lang="en-US" dirty="0"/>
              <a:t>The entity takes over the role of an "entrepreneur" building their own qualifying capital primarily through continuous improvement, responsibility for their own professional development.</a:t>
            </a:r>
          </a:p>
          <a:p>
            <a:r>
              <a:rPr lang="en-US" dirty="0"/>
              <a:t>The readiness to accept this commitment forces the individual to know himself very well, to be aware of his own predispositions and talents, to have a flexible vision of the development path and to be ready to implement it.</a:t>
            </a:r>
          </a:p>
          <a:p>
            <a:endParaRPr lang="en-US" dirty="0"/>
          </a:p>
          <a:p>
            <a:endParaRPr lang="pl-PL" dirty="0"/>
          </a:p>
        </p:txBody>
      </p:sp>
    </p:spTree>
    <p:extLst>
      <p:ext uri="{BB962C8B-B14F-4D97-AF65-F5344CB8AC3E}">
        <p14:creationId xmlns:p14="http://schemas.microsoft.com/office/powerpoint/2010/main" val="1527221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6754E0-8242-4BEB-8D93-FA25D50EF4B4}"/>
              </a:ext>
            </a:extLst>
          </p:cNvPr>
          <p:cNvSpPr>
            <a:spLocks noGrp="1"/>
          </p:cNvSpPr>
          <p:nvPr>
            <p:ph type="title"/>
          </p:nvPr>
        </p:nvSpPr>
        <p:spPr/>
        <p:txBody>
          <a:bodyPr>
            <a:normAutofit/>
          </a:bodyPr>
          <a:lstStyle/>
          <a:p>
            <a:r>
              <a:rPr lang="pl-PL" sz="3200" dirty="0"/>
              <a:t>DEVELOPMENT OF COGNITIVE FUNCTIONS</a:t>
            </a:r>
          </a:p>
        </p:txBody>
      </p:sp>
      <p:sp>
        <p:nvSpPr>
          <p:cNvPr id="3" name="Symbol zastępczy zawartości 2">
            <a:extLst>
              <a:ext uri="{FF2B5EF4-FFF2-40B4-BE49-F238E27FC236}">
                <a16:creationId xmlns:a16="http://schemas.microsoft.com/office/drawing/2014/main" id="{8E771178-3960-4AF2-B63E-D2D7AA1BF212}"/>
              </a:ext>
            </a:extLst>
          </p:cNvPr>
          <p:cNvSpPr>
            <a:spLocks noGrp="1"/>
          </p:cNvSpPr>
          <p:nvPr>
            <p:ph idx="1"/>
          </p:nvPr>
        </p:nvSpPr>
        <p:spPr/>
        <p:txBody>
          <a:bodyPr/>
          <a:lstStyle/>
          <a:p>
            <a:r>
              <a:rPr lang="en-US" dirty="0"/>
              <a:t>Each entity develops its own strategies for the implementation of such a task, and therefore should be alert to the emerging opportunities conducive to success.</a:t>
            </a:r>
          </a:p>
          <a:p>
            <a:r>
              <a:rPr lang="en-US" dirty="0"/>
              <a:t>The potential employee must demonstrate flexibility in the labor market and constantly adapt to its offers.</a:t>
            </a:r>
          </a:p>
          <a:p>
            <a:r>
              <a:rPr lang="en-US" dirty="0"/>
              <a:t>This mechanism forces the individual to constantly update his knowledge and skills or acquire new ones that guarantee his place in it.</a:t>
            </a:r>
          </a:p>
          <a:p>
            <a:endParaRPr lang="en-US" dirty="0"/>
          </a:p>
          <a:p>
            <a:endParaRPr lang="pl-PL" dirty="0"/>
          </a:p>
        </p:txBody>
      </p:sp>
    </p:spTree>
    <p:extLst>
      <p:ext uri="{BB962C8B-B14F-4D97-AF65-F5344CB8AC3E}">
        <p14:creationId xmlns:p14="http://schemas.microsoft.com/office/powerpoint/2010/main" val="1089651204"/>
      </p:ext>
    </p:extLst>
  </p:cSld>
  <p:clrMapOvr>
    <a:masterClrMapping/>
  </p:clrMapOvr>
</p:sld>
</file>

<file path=ppt/theme/theme1.xml><?xml version="1.0" encoding="utf-8"?>
<a:theme xmlns:a="http://schemas.openxmlformats.org/drawingml/2006/main" name="Smuga">
  <a:themeElements>
    <a:clrScheme name="Zielonożółty">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Smug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mu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2396</TotalTime>
  <Words>3159</Words>
  <Application>Microsoft Office PowerPoint</Application>
  <PresentationFormat>Panoramiczny</PresentationFormat>
  <Paragraphs>320</Paragraphs>
  <Slides>55</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55</vt:i4>
      </vt:variant>
    </vt:vector>
  </HeadingPairs>
  <TitlesOfParts>
    <vt:vector size="61" baseType="lpstr">
      <vt:lpstr>Arial</vt:lpstr>
      <vt:lpstr>Calibri</vt:lpstr>
      <vt:lpstr>Century Gothic</vt:lpstr>
      <vt:lpstr>Trebuchet MS</vt:lpstr>
      <vt:lpstr>Wingdings 3</vt:lpstr>
      <vt:lpstr>Smuga</vt:lpstr>
      <vt:lpstr>CURRICULUM  COMPREHENSIVE TRAINING PLAN „PROFESSIONAL CONSULTING BASED ON THE STUDY OF COGNITIVE PROCESSES FOR PEOPLE FROM THE NEET GROUP” </vt:lpstr>
      <vt:lpstr>MODEL PRESENTATION</vt:lpstr>
      <vt:lpstr>PARTICIPANTS</vt:lpstr>
      <vt:lpstr>OBJECTIVES</vt:lpstr>
      <vt:lpstr>OBJECTIVES</vt:lpstr>
      <vt:lpstr>DEVELOPMENT OF COGNITIVE FUNCTIONS</vt:lpstr>
      <vt:lpstr>DEVELOPMENT OF COGNITIVE FUNCTIONS</vt:lpstr>
      <vt:lpstr>DEVELOPMENT OF COGNITIVE FUNCTIONS</vt:lpstr>
      <vt:lpstr>DEVELOPMENT OF COGNITIVE FUNCTIONS</vt:lpstr>
      <vt:lpstr>DEVELOPMENT OF COGNITIVE FUNCTIONS</vt:lpstr>
      <vt:lpstr>DEVELOPMENT OF COGNITIVE FUNCTIONS</vt:lpstr>
      <vt:lpstr>CHANGE OF APPROACH IN CAREER COUNSELING  </vt:lpstr>
      <vt:lpstr>CHANGE OF APPROACH IN CAREER COUNSELING  </vt:lpstr>
      <vt:lpstr>CHANGE OF APPROACH IN CAREER COUNSELING  </vt:lpstr>
      <vt:lpstr>CHANGE OF APPROACH IN CAREER COUNSELING  </vt:lpstr>
      <vt:lpstr>CHANGE OF APPROACH IN CAREER COUNSELING  </vt:lpstr>
      <vt:lpstr>ADVANTAGES OF USING THE NEW METHOD</vt:lpstr>
      <vt:lpstr>ADVANTAGES OF USING THE NEW METHOD</vt:lpstr>
      <vt:lpstr>ADVANTAGES OF USING THE NEW METHOD</vt:lpstr>
      <vt:lpstr>ADVANTAGES OF USING THE NEW METHOD</vt:lpstr>
      <vt:lpstr>ADVANTAGES OF USING THE NEW METHOD</vt:lpstr>
      <vt:lpstr>ADVANTAGES OF USING THE NEW METHOD</vt:lpstr>
      <vt:lpstr>RECOMMENDATIONS FOR THE IMPLEMENTATION OF THE WORKSHOPS</vt:lpstr>
      <vt:lpstr>PROGRAM </vt:lpstr>
      <vt:lpstr>PROGRAM </vt:lpstr>
      <vt:lpstr>DOCUMENTATION </vt:lpstr>
      <vt:lpstr>DOCUMENTATION </vt:lpstr>
      <vt:lpstr>TRAINING TECHNIQUES </vt:lpstr>
      <vt:lpstr>ORGANIZATION OF CLASSES </vt:lpstr>
      <vt:lpstr>ORGANIZATION OF CLASSES </vt:lpstr>
      <vt:lpstr>MODULE I - LOCAL LABOR MARKET GROUP CLASSES</vt:lpstr>
      <vt:lpstr>MODULE I - LOCAL LABOR MARKET GROUP CLASSES</vt:lpstr>
      <vt:lpstr>MODULE I - LOCAL LABOR MARKET GROUP CLASSES</vt:lpstr>
      <vt:lpstr>MODULE I - LOCAL LABOR MARKET INDIVIDUAL CLASSES</vt:lpstr>
      <vt:lpstr>MODULE I - LOCAL LABOR MARKET INDIVIDUAL CLASSES</vt:lpstr>
      <vt:lpstr>MODULE II - EMPLOYMENT AND EARNINGS IN A FLEXIBLE FORM GROUP CLASSES</vt:lpstr>
      <vt:lpstr>MODULE II - EMPLOYMENT AND EARNINGS IN A FLEXIBLE FORM GROUP CLASSES</vt:lpstr>
      <vt:lpstr>MODULE II - EMPLOYMENT AND EARNINGS IN A FLEXIBLE FORM GROUP CLASSES</vt:lpstr>
      <vt:lpstr>MODULE II - EMPLOYMENT AND EARNINGS IN A FLEXIBLE FORM INDIVIDUAL CLASSES</vt:lpstr>
      <vt:lpstr>MODULE II - EMPLOYMENT AND EARNINGS IN A FLEXIBLE FORM INDIVIDUAL CLASSES</vt:lpstr>
      <vt:lpstr>MODULE III - THE EMOTIONS AND STRESS OF SEARCHING FOR A JOB GROUP CLASSES</vt:lpstr>
      <vt:lpstr>MODULE III - THE EMOTIONS AND STRESS OF SEARCHING FOR A JOB GROUP CLASSES</vt:lpstr>
      <vt:lpstr>MODULE III - THE EMOTIONS AND STRESS OF SEARCHING FOR A JOB GROUP CLASSES</vt:lpstr>
      <vt:lpstr>MODULE III - THE EMOTIONS AND STRESS OF SEARCHING FOR A JOB INDIVIDUAL CLASSES </vt:lpstr>
      <vt:lpstr>MODULE III - THE EMOTIONS AND STRESS OF SEARCHING FOR A JOB INDIVIDUAL CLASSES </vt:lpstr>
      <vt:lpstr>MODULE IV - EFFECTIVE TEAM GROUP CLASSES</vt:lpstr>
      <vt:lpstr>MODULE IV - EFFECTIVE TEAM GROUP CLASSES</vt:lpstr>
      <vt:lpstr>MODULE IV - EFFECTIVE TEAM GROUP CLASSES</vt:lpstr>
      <vt:lpstr>MODULE IV - EFFECTIVE TEAM INDIVIDUAL CLASSES</vt:lpstr>
      <vt:lpstr>MODULE IV - EFFECTIVE TEAM INDIVIDUAL CLASSES</vt:lpstr>
      <vt:lpstr>MODULE V - COMMUNICATION WITH THE CUSTOMER GROUP CLASSES</vt:lpstr>
      <vt:lpstr>MODULE V - COMMUNICATION WITH THE CUSTOMER GROUP CLASSES</vt:lpstr>
      <vt:lpstr>MODULE V - COMMUNICATION WITH THE CUSTOMER GROUP CLASSES</vt:lpstr>
      <vt:lpstr>MODULE V - COMMUNICATION WITH THE CUSTOMER INDIVIDUAL CLASSES </vt:lpstr>
      <vt:lpstr>MODULE V - COMMUNICATION WITH THE CUSTOMER INDIVIDUAL CLASSES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Reintegracja bez konfliktów</dc:title>
  <dc:creator>Halina</dc:creator>
  <cp:lastModifiedBy> </cp:lastModifiedBy>
  <cp:revision>282</cp:revision>
  <dcterms:created xsi:type="dcterms:W3CDTF">2019-10-07T07:16:57Z</dcterms:created>
  <dcterms:modified xsi:type="dcterms:W3CDTF">2021-09-29T09:33:46Z</dcterms:modified>
</cp:coreProperties>
</file>